
<file path=[Content_Types].xml><?xml version="1.0" encoding="utf-8"?>
<Types xmlns="http://schemas.openxmlformats.org/package/2006/content-types">
  <Default Extension="png" ContentType="image/png"/>
  <Default Extension="svg" ContentType="image/svg+xml"/>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drawings/drawing1.xml" ContentType="application/vnd.openxmlformats-officedocument.drawingml.chartshapes+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94"/>
  </p:notesMasterIdLst>
  <p:sldIdLst>
    <p:sldId id="393" r:id="rId2"/>
    <p:sldId id="347" r:id="rId3"/>
    <p:sldId id="257" r:id="rId4"/>
    <p:sldId id="354" r:id="rId5"/>
    <p:sldId id="355" r:id="rId6"/>
    <p:sldId id="356" r:id="rId7"/>
    <p:sldId id="357" r:id="rId8"/>
    <p:sldId id="259" r:id="rId9"/>
    <p:sldId id="260" r:id="rId10"/>
    <p:sldId id="349" r:id="rId11"/>
    <p:sldId id="312" r:id="rId12"/>
    <p:sldId id="348" r:id="rId13"/>
    <p:sldId id="396" r:id="rId14"/>
    <p:sldId id="352" r:id="rId15"/>
    <p:sldId id="339" r:id="rId16"/>
    <p:sldId id="262" r:id="rId17"/>
    <p:sldId id="380" r:id="rId18"/>
    <p:sldId id="258" r:id="rId19"/>
    <p:sldId id="381" r:id="rId20"/>
    <p:sldId id="382" r:id="rId21"/>
    <p:sldId id="261" r:id="rId22"/>
    <p:sldId id="383" r:id="rId23"/>
    <p:sldId id="384" r:id="rId24"/>
    <p:sldId id="264" r:id="rId25"/>
    <p:sldId id="385" r:id="rId26"/>
    <p:sldId id="386" r:id="rId27"/>
    <p:sldId id="387" r:id="rId28"/>
    <p:sldId id="388" r:id="rId29"/>
    <p:sldId id="268" r:id="rId30"/>
    <p:sldId id="269" r:id="rId31"/>
    <p:sldId id="389" r:id="rId32"/>
    <p:sldId id="271" r:id="rId33"/>
    <p:sldId id="390" r:id="rId34"/>
    <p:sldId id="391" r:id="rId35"/>
    <p:sldId id="274" r:id="rId36"/>
    <p:sldId id="392" r:id="rId37"/>
    <p:sldId id="276" r:id="rId38"/>
    <p:sldId id="332" r:id="rId39"/>
    <p:sldId id="341" r:id="rId40"/>
    <p:sldId id="267" r:id="rId41"/>
    <p:sldId id="343" r:id="rId42"/>
    <p:sldId id="344" r:id="rId43"/>
    <p:sldId id="345" r:id="rId44"/>
    <p:sldId id="266" r:id="rId45"/>
    <p:sldId id="270" r:id="rId46"/>
    <p:sldId id="397" r:id="rId47"/>
    <p:sldId id="300" r:id="rId48"/>
    <p:sldId id="398" r:id="rId49"/>
    <p:sldId id="399" r:id="rId50"/>
    <p:sldId id="304" r:id="rId51"/>
    <p:sldId id="305" r:id="rId52"/>
    <p:sldId id="306" r:id="rId53"/>
    <p:sldId id="307" r:id="rId54"/>
    <p:sldId id="400" r:id="rId55"/>
    <p:sldId id="309" r:id="rId56"/>
    <p:sldId id="310" r:id="rId57"/>
    <p:sldId id="311" r:id="rId58"/>
    <p:sldId id="342" r:id="rId59"/>
    <p:sldId id="273" r:id="rId60"/>
    <p:sldId id="275" r:id="rId61"/>
    <p:sldId id="278" r:id="rId62"/>
    <p:sldId id="279" r:id="rId63"/>
    <p:sldId id="346" r:id="rId64"/>
    <p:sldId id="362" r:id="rId65"/>
    <p:sldId id="366" r:id="rId66"/>
    <p:sldId id="364" r:id="rId67"/>
    <p:sldId id="363" r:id="rId68"/>
    <p:sldId id="365" r:id="rId69"/>
    <p:sldId id="281" r:id="rId70"/>
    <p:sldId id="280" r:id="rId71"/>
    <p:sldId id="282" r:id="rId72"/>
    <p:sldId id="401" r:id="rId73"/>
    <p:sldId id="402" r:id="rId74"/>
    <p:sldId id="407" r:id="rId75"/>
    <p:sldId id="403" r:id="rId76"/>
    <p:sldId id="404" r:id="rId77"/>
    <p:sldId id="405" r:id="rId78"/>
    <p:sldId id="406" r:id="rId79"/>
    <p:sldId id="288" r:id="rId80"/>
    <p:sldId id="289" r:id="rId81"/>
    <p:sldId id="290" r:id="rId82"/>
    <p:sldId id="291" r:id="rId83"/>
    <p:sldId id="292" r:id="rId84"/>
    <p:sldId id="277" r:id="rId85"/>
    <p:sldId id="336" r:id="rId86"/>
    <p:sldId id="338" r:id="rId87"/>
    <p:sldId id="295" r:id="rId88"/>
    <p:sldId id="353" r:id="rId89"/>
    <p:sldId id="340" r:id="rId90"/>
    <p:sldId id="296" r:id="rId91"/>
    <p:sldId id="361" r:id="rId92"/>
    <p:sldId id="394" r:id="rId93"/>
  </p:sldIdLst>
  <p:sldSz cx="18288000" cy="10287000"/>
  <p:notesSz cx="6858000" cy="9144000"/>
  <p:embeddedFontLst>
    <p:embeddedFont>
      <p:font typeface="Calibri" panose="020F0502020204030204" pitchFamily="34" charset="0"/>
      <p:regular r:id="rId95"/>
      <p:bold r:id="rId96"/>
      <p:italic r:id="rId97"/>
      <p:boldItalic r:id="rId98"/>
    </p:embeddedFont>
    <p:embeddedFont>
      <p:font typeface="Droid Serif" panose="020B0604020202020204" charset="0"/>
      <p:regular r:id="rId99"/>
    </p:embeddedFont>
    <p:embeddedFont>
      <p:font typeface="Droid Serif Bold" panose="020B0604020202020204" charset="0"/>
      <p:regular r:id="rId100"/>
    </p:embeddedFont>
    <p:embeddedFont>
      <p:font typeface="Droid Serif Italics" panose="020B0604020202020204" charset="0"/>
      <p:regular r:id="rId10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3C6A"/>
    <a:srgbClr val="B52764"/>
    <a:srgbClr val="008FBE"/>
    <a:srgbClr val="4F81BD"/>
    <a:srgbClr val="193D6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288" autoAdjust="0"/>
    <p:restoredTop sz="94622" autoAdjust="0"/>
  </p:normalViewPr>
  <p:slideViewPr>
    <p:cSldViewPr>
      <p:cViewPr varScale="1">
        <p:scale>
          <a:sx n="77" d="100"/>
          <a:sy n="77" d="100"/>
        </p:scale>
        <p:origin x="667"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font" Target="fonts/font1.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notesMaster" Target="notesMasters/notesMaster1.xml"/><Relationship Id="rId99" Type="http://schemas.openxmlformats.org/officeDocument/2006/relationships/font" Target="fonts/font5.fntdata"/><Relationship Id="rId10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font" Target="fonts/font3.fntdata"/><Relationship Id="rId10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font" Target="fonts/font6.fntdata"/><Relationship Id="rId105"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font" Target="fonts/font4.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2044171872900674E-2"/>
          <c:y val="6.1841909354258464E-4"/>
          <c:w val="0.93452737214204495"/>
          <c:h val="0.82111282966850496"/>
        </c:manualLayout>
      </c:layout>
      <c:areaChart>
        <c:grouping val="standard"/>
        <c:varyColors val="0"/>
        <c:ser>
          <c:idx val="0"/>
          <c:order val="0"/>
          <c:tx>
            <c:strRef>
              <c:f>'Pivot Chart All'!$B$1</c:f>
              <c:strCache>
                <c:ptCount val="1"/>
                <c:pt idx="0">
                  <c:v>Under Contract</c:v>
                </c:pt>
              </c:strCache>
            </c:strRef>
          </c:tx>
          <c:spPr>
            <a:solidFill>
              <a:srgbClr val="173C6A"/>
            </a:solidFill>
          </c:spPr>
          <c:cat>
            <c:numRef>
              <c:f>'Pivot Chart All'!$A$8:$A$164</c:f>
              <c:numCache>
                <c:formatCode>[$-409]mmm\-yy;@</c:formatCode>
                <c:ptCount val="157"/>
                <c:pt idx="0">
                  <c:v>39904</c:v>
                </c:pt>
                <c:pt idx="1">
                  <c:v>39934</c:v>
                </c:pt>
                <c:pt idx="2">
                  <c:v>39965</c:v>
                </c:pt>
                <c:pt idx="3">
                  <c:v>39995</c:v>
                </c:pt>
                <c:pt idx="4">
                  <c:v>40026</c:v>
                </c:pt>
                <c:pt idx="5">
                  <c:v>40057</c:v>
                </c:pt>
                <c:pt idx="6">
                  <c:v>40087</c:v>
                </c:pt>
                <c:pt idx="7">
                  <c:v>40118</c:v>
                </c:pt>
                <c:pt idx="8">
                  <c:v>40148</c:v>
                </c:pt>
                <c:pt idx="9">
                  <c:v>40179</c:v>
                </c:pt>
                <c:pt idx="10">
                  <c:v>40210</c:v>
                </c:pt>
                <c:pt idx="11">
                  <c:v>40238</c:v>
                </c:pt>
                <c:pt idx="12">
                  <c:v>40269</c:v>
                </c:pt>
                <c:pt idx="13">
                  <c:v>40299</c:v>
                </c:pt>
                <c:pt idx="14">
                  <c:v>40330</c:v>
                </c:pt>
                <c:pt idx="15">
                  <c:v>40360</c:v>
                </c:pt>
                <c:pt idx="16">
                  <c:v>40391</c:v>
                </c:pt>
                <c:pt idx="17">
                  <c:v>40422</c:v>
                </c:pt>
                <c:pt idx="18">
                  <c:v>40452</c:v>
                </c:pt>
                <c:pt idx="19">
                  <c:v>40483</c:v>
                </c:pt>
                <c:pt idx="20">
                  <c:v>40513</c:v>
                </c:pt>
                <c:pt idx="21">
                  <c:v>40544</c:v>
                </c:pt>
                <c:pt idx="22">
                  <c:v>40575</c:v>
                </c:pt>
                <c:pt idx="23">
                  <c:v>40603</c:v>
                </c:pt>
                <c:pt idx="24">
                  <c:v>40634</c:v>
                </c:pt>
                <c:pt idx="25">
                  <c:v>40664</c:v>
                </c:pt>
                <c:pt idx="26">
                  <c:v>40695</c:v>
                </c:pt>
                <c:pt idx="27">
                  <c:v>40725</c:v>
                </c:pt>
                <c:pt idx="28">
                  <c:v>40756</c:v>
                </c:pt>
                <c:pt idx="29">
                  <c:v>40787</c:v>
                </c:pt>
                <c:pt idx="30">
                  <c:v>40817</c:v>
                </c:pt>
                <c:pt idx="31">
                  <c:v>40848</c:v>
                </c:pt>
                <c:pt idx="32">
                  <c:v>40878</c:v>
                </c:pt>
                <c:pt idx="33">
                  <c:v>40909</c:v>
                </c:pt>
                <c:pt idx="34">
                  <c:v>40940</c:v>
                </c:pt>
                <c:pt idx="35">
                  <c:v>40969</c:v>
                </c:pt>
                <c:pt idx="36">
                  <c:v>41000</c:v>
                </c:pt>
                <c:pt idx="37">
                  <c:v>41030</c:v>
                </c:pt>
                <c:pt idx="38">
                  <c:v>41061</c:v>
                </c:pt>
                <c:pt idx="39">
                  <c:v>41091</c:v>
                </c:pt>
                <c:pt idx="40">
                  <c:v>41122</c:v>
                </c:pt>
                <c:pt idx="41">
                  <c:v>41153</c:v>
                </c:pt>
                <c:pt idx="42">
                  <c:v>41183</c:v>
                </c:pt>
                <c:pt idx="43">
                  <c:v>41214</c:v>
                </c:pt>
                <c:pt idx="44">
                  <c:v>41244</c:v>
                </c:pt>
                <c:pt idx="45">
                  <c:v>41275</c:v>
                </c:pt>
                <c:pt idx="46">
                  <c:v>41306</c:v>
                </c:pt>
                <c:pt idx="47">
                  <c:v>41334</c:v>
                </c:pt>
                <c:pt idx="48">
                  <c:v>41365</c:v>
                </c:pt>
                <c:pt idx="49">
                  <c:v>41395</c:v>
                </c:pt>
                <c:pt idx="50">
                  <c:v>41426</c:v>
                </c:pt>
                <c:pt idx="51">
                  <c:v>41456</c:v>
                </c:pt>
                <c:pt idx="52">
                  <c:v>41487</c:v>
                </c:pt>
                <c:pt idx="53">
                  <c:v>41518</c:v>
                </c:pt>
                <c:pt idx="54">
                  <c:v>41548</c:v>
                </c:pt>
                <c:pt idx="55">
                  <c:v>41579</c:v>
                </c:pt>
                <c:pt idx="56">
                  <c:v>41609</c:v>
                </c:pt>
                <c:pt idx="57">
                  <c:v>41640</c:v>
                </c:pt>
                <c:pt idx="58">
                  <c:v>41671</c:v>
                </c:pt>
                <c:pt idx="59">
                  <c:v>41699</c:v>
                </c:pt>
                <c:pt idx="60">
                  <c:v>41730</c:v>
                </c:pt>
                <c:pt idx="61">
                  <c:v>41760</c:v>
                </c:pt>
                <c:pt idx="62">
                  <c:v>41791</c:v>
                </c:pt>
                <c:pt idx="63">
                  <c:v>41821</c:v>
                </c:pt>
                <c:pt idx="64">
                  <c:v>41852</c:v>
                </c:pt>
                <c:pt idx="65">
                  <c:v>41883</c:v>
                </c:pt>
                <c:pt idx="66">
                  <c:v>41913</c:v>
                </c:pt>
                <c:pt idx="67">
                  <c:v>41944</c:v>
                </c:pt>
                <c:pt idx="68">
                  <c:v>41974</c:v>
                </c:pt>
                <c:pt idx="69">
                  <c:v>42005</c:v>
                </c:pt>
                <c:pt idx="70">
                  <c:v>42036</c:v>
                </c:pt>
                <c:pt idx="71">
                  <c:v>42064</c:v>
                </c:pt>
                <c:pt idx="72">
                  <c:v>42095</c:v>
                </c:pt>
                <c:pt idx="73">
                  <c:v>42125</c:v>
                </c:pt>
                <c:pt idx="74">
                  <c:v>42156</c:v>
                </c:pt>
                <c:pt idx="75">
                  <c:v>42186</c:v>
                </c:pt>
                <c:pt idx="76">
                  <c:v>42217</c:v>
                </c:pt>
                <c:pt idx="77">
                  <c:v>42248</c:v>
                </c:pt>
                <c:pt idx="78">
                  <c:v>42309</c:v>
                </c:pt>
                <c:pt idx="79">
                  <c:v>42339</c:v>
                </c:pt>
                <c:pt idx="80">
                  <c:v>42370</c:v>
                </c:pt>
                <c:pt idx="81">
                  <c:v>42401</c:v>
                </c:pt>
                <c:pt idx="82">
                  <c:v>42430</c:v>
                </c:pt>
                <c:pt idx="83">
                  <c:v>42461</c:v>
                </c:pt>
                <c:pt idx="84">
                  <c:v>42491</c:v>
                </c:pt>
                <c:pt idx="85">
                  <c:v>42522</c:v>
                </c:pt>
                <c:pt idx="86">
                  <c:v>42552</c:v>
                </c:pt>
                <c:pt idx="87">
                  <c:v>42583</c:v>
                </c:pt>
                <c:pt idx="88">
                  <c:v>42614</c:v>
                </c:pt>
                <c:pt idx="89">
                  <c:v>42675</c:v>
                </c:pt>
                <c:pt idx="90" formatCode="m/d/yyyy">
                  <c:v>42705</c:v>
                </c:pt>
                <c:pt idx="91" formatCode="m/d/yyyy">
                  <c:v>42736</c:v>
                </c:pt>
                <c:pt idx="92" formatCode="m/d/yyyy">
                  <c:v>42767</c:v>
                </c:pt>
                <c:pt idx="93" formatCode="m/d/yyyy">
                  <c:v>42795</c:v>
                </c:pt>
                <c:pt idx="94" formatCode="m/d/yyyy">
                  <c:v>42826</c:v>
                </c:pt>
                <c:pt idx="95" formatCode="m/d/yyyy">
                  <c:v>42856</c:v>
                </c:pt>
                <c:pt idx="96" formatCode="m/d/yyyy">
                  <c:v>42887</c:v>
                </c:pt>
                <c:pt idx="97" formatCode="m/d/yyyy">
                  <c:v>42917</c:v>
                </c:pt>
                <c:pt idx="98" formatCode="m/d/yyyy">
                  <c:v>42948</c:v>
                </c:pt>
                <c:pt idx="99" formatCode="m/d/yyyy">
                  <c:v>42979</c:v>
                </c:pt>
                <c:pt idx="100" formatCode="m/d/yyyy">
                  <c:v>43009</c:v>
                </c:pt>
                <c:pt idx="101" formatCode="m/d/yyyy">
                  <c:v>43040</c:v>
                </c:pt>
                <c:pt idx="102" formatCode="m/d/yyyy">
                  <c:v>43070</c:v>
                </c:pt>
                <c:pt idx="103" formatCode="m/d/yyyy">
                  <c:v>43101</c:v>
                </c:pt>
                <c:pt idx="104" formatCode="m/d/yyyy">
                  <c:v>43132</c:v>
                </c:pt>
                <c:pt idx="105" formatCode="m/d/yyyy">
                  <c:v>43160</c:v>
                </c:pt>
                <c:pt idx="106" formatCode="m/d/yyyy">
                  <c:v>43191</c:v>
                </c:pt>
                <c:pt idx="107" formatCode="m/d/yyyy">
                  <c:v>43221</c:v>
                </c:pt>
                <c:pt idx="108" formatCode="m/d/yyyy">
                  <c:v>43252</c:v>
                </c:pt>
                <c:pt idx="109" formatCode="m/d/yyyy">
                  <c:v>43282</c:v>
                </c:pt>
                <c:pt idx="110" formatCode="m/d/yyyy">
                  <c:v>43313</c:v>
                </c:pt>
                <c:pt idx="111" formatCode="m/d/yyyy">
                  <c:v>43344</c:v>
                </c:pt>
                <c:pt idx="112" formatCode="m/d/yyyy">
                  <c:v>43374</c:v>
                </c:pt>
                <c:pt idx="113" formatCode="m/d/yyyy">
                  <c:v>43405</c:v>
                </c:pt>
                <c:pt idx="114" formatCode="m/d/yyyy">
                  <c:v>43435</c:v>
                </c:pt>
                <c:pt idx="115" formatCode="m/d/yyyy">
                  <c:v>43466</c:v>
                </c:pt>
                <c:pt idx="116" formatCode="m/d/yyyy">
                  <c:v>43497</c:v>
                </c:pt>
                <c:pt idx="117" formatCode="m/d/yyyy">
                  <c:v>43525</c:v>
                </c:pt>
                <c:pt idx="118" formatCode="m/d/yyyy">
                  <c:v>43556</c:v>
                </c:pt>
                <c:pt idx="119" formatCode="m/d/yyyy">
                  <c:v>43586</c:v>
                </c:pt>
                <c:pt idx="120" formatCode="m/d/yyyy">
                  <c:v>43617</c:v>
                </c:pt>
                <c:pt idx="121" formatCode="m/d/yyyy">
                  <c:v>43647</c:v>
                </c:pt>
                <c:pt idx="122" formatCode="m/d/yyyy">
                  <c:v>43678</c:v>
                </c:pt>
                <c:pt idx="123" formatCode="m/d/yyyy">
                  <c:v>43709</c:v>
                </c:pt>
                <c:pt idx="124" formatCode="m/d/yyyy">
                  <c:v>43739</c:v>
                </c:pt>
                <c:pt idx="125" formatCode="m/d/yyyy">
                  <c:v>43770</c:v>
                </c:pt>
                <c:pt idx="126" formatCode="m/d/yyyy">
                  <c:v>43800</c:v>
                </c:pt>
                <c:pt idx="127" formatCode="m/d/yyyy">
                  <c:v>43831</c:v>
                </c:pt>
                <c:pt idx="128" formatCode="m/d/yyyy">
                  <c:v>43862</c:v>
                </c:pt>
                <c:pt idx="129" formatCode="m/d/yyyy">
                  <c:v>43891</c:v>
                </c:pt>
                <c:pt idx="130" formatCode="m/d/yyyy">
                  <c:v>43922</c:v>
                </c:pt>
                <c:pt idx="131" formatCode="m/d/yyyy">
                  <c:v>43952</c:v>
                </c:pt>
                <c:pt idx="132" formatCode="m/d/yyyy">
                  <c:v>43983</c:v>
                </c:pt>
                <c:pt idx="133" formatCode="m/d/yyyy">
                  <c:v>44013</c:v>
                </c:pt>
                <c:pt idx="134" formatCode="m/d/yyyy">
                  <c:v>44044</c:v>
                </c:pt>
                <c:pt idx="135" formatCode="m/d/yyyy">
                  <c:v>44075</c:v>
                </c:pt>
                <c:pt idx="136" formatCode="m/d/yyyy">
                  <c:v>44105</c:v>
                </c:pt>
                <c:pt idx="137" formatCode="m/d/yyyy">
                  <c:v>44136</c:v>
                </c:pt>
                <c:pt idx="138" formatCode="m/d/yyyy">
                  <c:v>44166</c:v>
                </c:pt>
                <c:pt idx="139" formatCode="m/d/yyyy">
                  <c:v>44197</c:v>
                </c:pt>
                <c:pt idx="140" formatCode="m/d/yyyy">
                  <c:v>44228</c:v>
                </c:pt>
                <c:pt idx="141" formatCode="m/d/yyyy">
                  <c:v>44256</c:v>
                </c:pt>
                <c:pt idx="142" formatCode="m/d/yyyy">
                  <c:v>44287</c:v>
                </c:pt>
                <c:pt idx="143" formatCode="m/d/yyyy">
                  <c:v>44317</c:v>
                </c:pt>
                <c:pt idx="144" formatCode="m/d/yyyy">
                  <c:v>44348</c:v>
                </c:pt>
                <c:pt idx="145" formatCode="m/d/yyyy">
                  <c:v>44378</c:v>
                </c:pt>
                <c:pt idx="146" formatCode="m/d/yyyy">
                  <c:v>44409</c:v>
                </c:pt>
                <c:pt idx="147" formatCode="m/d/yyyy">
                  <c:v>44440</c:v>
                </c:pt>
                <c:pt idx="148" formatCode="m/d/yyyy">
                  <c:v>44470</c:v>
                </c:pt>
                <c:pt idx="149" formatCode="m/d/yyyy">
                  <c:v>44501</c:v>
                </c:pt>
                <c:pt idx="150" formatCode="m/d/yyyy">
                  <c:v>44531</c:v>
                </c:pt>
                <c:pt idx="151" formatCode="m/d/yyyy">
                  <c:v>44562</c:v>
                </c:pt>
                <c:pt idx="152" formatCode="m/d/yyyy">
                  <c:v>44593</c:v>
                </c:pt>
                <c:pt idx="153" formatCode="m/d/yyyy">
                  <c:v>44621</c:v>
                </c:pt>
                <c:pt idx="154" formatCode="m/d/yyyy">
                  <c:v>44652</c:v>
                </c:pt>
                <c:pt idx="155" formatCode="m/d/yyyy">
                  <c:v>44713</c:v>
                </c:pt>
                <c:pt idx="156" formatCode="m/d/yyyy">
                  <c:v>44743</c:v>
                </c:pt>
              </c:numCache>
            </c:numRef>
          </c:cat>
          <c:val>
            <c:numRef>
              <c:f>'Pivot Chart All'!$B$5:$B$165</c:f>
              <c:numCache>
                <c:formatCode>"$"#,##0.00</c:formatCode>
                <c:ptCount val="161"/>
                <c:pt idx="0">
                  <c:v>837140159.87999964</c:v>
                </c:pt>
                <c:pt idx="1">
                  <c:v>835700841.77999973</c:v>
                </c:pt>
                <c:pt idx="2">
                  <c:v>891700748.45999968</c:v>
                </c:pt>
                <c:pt idx="3">
                  <c:v>922595617.57999992</c:v>
                </c:pt>
                <c:pt idx="4">
                  <c:v>950575824.04999971</c:v>
                </c:pt>
                <c:pt idx="5">
                  <c:v>990004312.14999998</c:v>
                </c:pt>
                <c:pt idx="6">
                  <c:v>1048308299.5400006</c:v>
                </c:pt>
                <c:pt idx="7">
                  <c:v>979903894.36000049</c:v>
                </c:pt>
                <c:pt idx="8">
                  <c:v>1050823348.54</c:v>
                </c:pt>
                <c:pt idx="9">
                  <c:v>1077296714.8000007</c:v>
                </c:pt>
                <c:pt idx="10">
                  <c:v>1086719359.0200005</c:v>
                </c:pt>
                <c:pt idx="11">
                  <c:v>1161873055.3600006</c:v>
                </c:pt>
                <c:pt idx="12">
                  <c:v>1148596859.6000006</c:v>
                </c:pt>
                <c:pt idx="13">
                  <c:v>1178383929.5600004</c:v>
                </c:pt>
                <c:pt idx="14">
                  <c:v>1191295996.5500007</c:v>
                </c:pt>
                <c:pt idx="15">
                  <c:v>1274980332.9200015</c:v>
                </c:pt>
                <c:pt idx="16">
                  <c:v>1129479502.8600004</c:v>
                </c:pt>
                <c:pt idx="17">
                  <c:v>1103747995.3899999</c:v>
                </c:pt>
                <c:pt idx="18">
                  <c:v>1147966871.3800001</c:v>
                </c:pt>
                <c:pt idx="19">
                  <c:v>1217087514.4199996</c:v>
                </c:pt>
                <c:pt idx="20">
                  <c:v>1247094469.0599995</c:v>
                </c:pt>
                <c:pt idx="21">
                  <c:v>1220814016.9799991</c:v>
                </c:pt>
                <c:pt idx="22">
                  <c:v>1323977286.7099996</c:v>
                </c:pt>
                <c:pt idx="23">
                  <c:v>1246248123.3800004</c:v>
                </c:pt>
                <c:pt idx="24">
                  <c:v>1264620616.2900009</c:v>
                </c:pt>
                <c:pt idx="25">
                  <c:v>1237412000.9500008</c:v>
                </c:pt>
                <c:pt idx="26">
                  <c:v>1408607465.0000007</c:v>
                </c:pt>
                <c:pt idx="27">
                  <c:v>1423410674.3900013</c:v>
                </c:pt>
                <c:pt idx="28">
                  <c:v>1395485473.3599999</c:v>
                </c:pt>
                <c:pt idx="29">
                  <c:v>1283930070.4999995</c:v>
                </c:pt>
                <c:pt idx="30">
                  <c:v>1349050011.2300005</c:v>
                </c:pt>
                <c:pt idx="31">
                  <c:v>1249312784.8100002</c:v>
                </c:pt>
                <c:pt idx="32">
                  <c:v>1243312897.3999999</c:v>
                </c:pt>
                <c:pt idx="33">
                  <c:v>1167535104.7999997</c:v>
                </c:pt>
                <c:pt idx="34">
                  <c:v>1125666187.6799991</c:v>
                </c:pt>
                <c:pt idx="35">
                  <c:v>1076318220.9499991</c:v>
                </c:pt>
                <c:pt idx="36">
                  <c:v>1067901573.7299992</c:v>
                </c:pt>
                <c:pt idx="37">
                  <c:v>999892991.49999964</c:v>
                </c:pt>
                <c:pt idx="38">
                  <c:v>987984261.61999965</c:v>
                </c:pt>
                <c:pt idx="39">
                  <c:v>1018448388.1099998</c:v>
                </c:pt>
                <c:pt idx="40">
                  <c:v>1138171682.4599996</c:v>
                </c:pt>
                <c:pt idx="41">
                  <c:v>1165725652.6599998</c:v>
                </c:pt>
                <c:pt idx="42">
                  <c:v>1192745206.4300003</c:v>
                </c:pt>
                <c:pt idx="43">
                  <c:v>1203635460.3400009</c:v>
                </c:pt>
                <c:pt idx="44">
                  <c:v>1191745094.7600007</c:v>
                </c:pt>
                <c:pt idx="45">
                  <c:v>1184740299.940001</c:v>
                </c:pt>
                <c:pt idx="46">
                  <c:v>1112650173.3799999</c:v>
                </c:pt>
                <c:pt idx="47">
                  <c:v>1074865305.6300001</c:v>
                </c:pt>
                <c:pt idx="48">
                  <c:v>1109577391.7100003</c:v>
                </c:pt>
                <c:pt idx="49">
                  <c:v>1002689402.35</c:v>
                </c:pt>
                <c:pt idx="50">
                  <c:v>1004066225.1699998</c:v>
                </c:pt>
                <c:pt idx="51">
                  <c:v>1034770786.9999998</c:v>
                </c:pt>
                <c:pt idx="52">
                  <c:v>1063034388.9300001</c:v>
                </c:pt>
                <c:pt idx="53">
                  <c:v>1071779218.62</c:v>
                </c:pt>
                <c:pt idx="54">
                  <c:v>981890316.6099999</c:v>
                </c:pt>
                <c:pt idx="55">
                  <c:v>1043641120.3199999</c:v>
                </c:pt>
                <c:pt idx="56">
                  <c:v>1017479102.4400002</c:v>
                </c:pt>
                <c:pt idx="57">
                  <c:v>1021719219.67</c:v>
                </c:pt>
                <c:pt idx="58">
                  <c:v>1025750427.7399997</c:v>
                </c:pt>
                <c:pt idx="59">
                  <c:v>982134773.54999948</c:v>
                </c:pt>
                <c:pt idx="60">
                  <c:v>1001964371.0399996</c:v>
                </c:pt>
                <c:pt idx="61">
                  <c:v>892671339.25999963</c:v>
                </c:pt>
                <c:pt idx="62">
                  <c:v>978657753.39999962</c:v>
                </c:pt>
                <c:pt idx="63">
                  <c:v>1006735938.3799994</c:v>
                </c:pt>
                <c:pt idx="64">
                  <c:v>1018373375.4599996</c:v>
                </c:pt>
                <c:pt idx="65">
                  <c:v>997255526.35999978</c:v>
                </c:pt>
                <c:pt idx="66">
                  <c:v>991573082.80999982</c:v>
                </c:pt>
                <c:pt idx="67">
                  <c:v>979496393.39999986</c:v>
                </c:pt>
                <c:pt idx="68">
                  <c:v>967201019.15999949</c:v>
                </c:pt>
                <c:pt idx="69">
                  <c:v>1228431846.2899992</c:v>
                </c:pt>
                <c:pt idx="70">
                  <c:v>1272897429.2099981</c:v>
                </c:pt>
                <c:pt idx="71">
                  <c:v>1240385446.6799979</c:v>
                </c:pt>
                <c:pt idx="72">
                  <c:v>1291958947.799998</c:v>
                </c:pt>
                <c:pt idx="73">
                  <c:v>1346107919.1999984</c:v>
                </c:pt>
                <c:pt idx="74">
                  <c:v>1359255398.5299983</c:v>
                </c:pt>
                <c:pt idx="75">
                  <c:v>1374926204.7099981</c:v>
                </c:pt>
                <c:pt idx="76">
                  <c:v>1360006407.6399984</c:v>
                </c:pt>
                <c:pt idx="77">
                  <c:v>1363635005.9899988</c:v>
                </c:pt>
                <c:pt idx="78">
                  <c:v>1297300021.5399995</c:v>
                </c:pt>
                <c:pt idx="79">
                  <c:v>1354310385.4899986</c:v>
                </c:pt>
                <c:pt idx="80">
                  <c:v>1357629374.3999984</c:v>
                </c:pt>
                <c:pt idx="81">
                  <c:v>1466852162.8599992</c:v>
                </c:pt>
                <c:pt idx="82">
                  <c:v>1422305033.3699987</c:v>
                </c:pt>
                <c:pt idx="83">
                  <c:v>1543011249.0699985</c:v>
                </c:pt>
                <c:pt idx="84">
                  <c:v>1639201424.8399987</c:v>
                </c:pt>
                <c:pt idx="85">
                  <c:v>1751359630.1799991</c:v>
                </c:pt>
                <c:pt idx="86">
                  <c:v>1732162060.2999992</c:v>
                </c:pt>
                <c:pt idx="87">
                  <c:v>2067327461.7899985</c:v>
                </c:pt>
                <c:pt idx="88">
                  <c:v>2088721510.4799998</c:v>
                </c:pt>
                <c:pt idx="89">
                  <c:v>2245454133.3800001</c:v>
                </c:pt>
                <c:pt idx="90">
                  <c:v>2325064759.3000011</c:v>
                </c:pt>
                <c:pt idx="91">
                  <c:v>2323868616.0100002</c:v>
                </c:pt>
                <c:pt idx="92">
                  <c:v>2693053517.1500006</c:v>
                </c:pt>
                <c:pt idx="93">
                  <c:v>2695887823.48</c:v>
                </c:pt>
                <c:pt idx="94">
                  <c:v>2841722322.5100002</c:v>
                </c:pt>
                <c:pt idx="95">
                  <c:v>2795418057.5900016</c:v>
                </c:pt>
                <c:pt idx="96">
                  <c:v>2860162633.920001</c:v>
                </c:pt>
                <c:pt idx="97">
                  <c:v>2872309652.3100009</c:v>
                </c:pt>
                <c:pt idx="98">
                  <c:v>2889969204.4100018</c:v>
                </c:pt>
                <c:pt idx="99">
                  <c:v>2880758884.6700006</c:v>
                </c:pt>
                <c:pt idx="100">
                  <c:v>2918956037.2199998</c:v>
                </c:pt>
                <c:pt idx="101">
                  <c:v>2932742224.75</c:v>
                </c:pt>
                <c:pt idx="102">
                  <c:v>2855124960.2400022</c:v>
                </c:pt>
                <c:pt idx="103">
                  <c:v>2870102287.0299997</c:v>
                </c:pt>
                <c:pt idx="104">
                  <c:v>2852571446.5900002</c:v>
                </c:pt>
                <c:pt idx="105">
                  <c:v>2842819986.9600019</c:v>
                </c:pt>
                <c:pt idx="106">
                  <c:v>2843999811.5799999</c:v>
                </c:pt>
                <c:pt idx="107">
                  <c:v>2839309673.1199999</c:v>
                </c:pt>
                <c:pt idx="108">
                  <c:v>2927198100.7400002</c:v>
                </c:pt>
                <c:pt idx="109">
                  <c:v>3056194661.8199997</c:v>
                </c:pt>
                <c:pt idx="110">
                  <c:v>3076307734.4700012</c:v>
                </c:pt>
                <c:pt idx="111">
                  <c:v>3078230528.9899988</c:v>
                </c:pt>
                <c:pt idx="112">
                  <c:v>3036652990.8599987</c:v>
                </c:pt>
                <c:pt idx="113">
                  <c:v>3103879820.7999983</c:v>
                </c:pt>
                <c:pt idx="114">
                  <c:v>3088055901.4699979</c:v>
                </c:pt>
                <c:pt idx="115">
                  <c:v>3147693828.4099994</c:v>
                </c:pt>
                <c:pt idx="116">
                  <c:v>3148784504.4299989</c:v>
                </c:pt>
                <c:pt idx="117">
                  <c:v>3063410150.7999983</c:v>
                </c:pt>
                <c:pt idx="118">
                  <c:v>3123457416.4399972</c:v>
                </c:pt>
                <c:pt idx="119">
                  <c:v>3180212585.4899969</c:v>
                </c:pt>
                <c:pt idx="120">
                  <c:v>3218682800.409996</c:v>
                </c:pt>
                <c:pt idx="121">
                  <c:v>3223251534.8799958</c:v>
                </c:pt>
                <c:pt idx="122">
                  <c:v>3269401929.1699953</c:v>
                </c:pt>
                <c:pt idx="123">
                  <c:v>3620770903.9399958</c:v>
                </c:pt>
                <c:pt idx="124">
                  <c:v>3641218124.159996</c:v>
                </c:pt>
                <c:pt idx="125">
                  <c:v>3571230856.8899965</c:v>
                </c:pt>
                <c:pt idx="126">
                  <c:v>3463399597.5399976</c:v>
                </c:pt>
                <c:pt idx="127">
                  <c:v>3434933668.6300001</c:v>
                </c:pt>
                <c:pt idx="128">
                  <c:v>3371918504.0599999</c:v>
                </c:pt>
                <c:pt idx="129">
                  <c:v>3251252987.7599998</c:v>
                </c:pt>
                <c:pt idx="130">
                  <c:v>3199210243.0599995</c:v>
                </c:pt>
                <c:pt idx="131">
                  <c:v>3273137135.0800009</c:v>
                </c:pt>
                <c:pt idx="132">
                  <c:v>3361321711.3700018</c:v>
                </c:pt>
                <c:pt idx="133">
                  <c:v>3284611828.9800014</c:v>
                </c:pt>
                <c:pt idx="134">
                  <c:v>3286510982.880002</c:v>
                </c:pt>
                <c:pt idx="135">
                  <c:v>3345180800.2800021</c:v>
                </c:pt>
                <c:pt idx="136">
                  <c:v>3319419211.4000015</c:v>
                </c:pt>
                <c:pt idx="137">
                  <c:v>3270904036.9900017</c:v>
                </c:pt>
                <c:pt idx="138">
                  <c:v>3196901354.2700005</c:v>
                </c:pt>
                <c:pt idx="139">
                  <c:v>3189990821.3100014</c:v>
                </c:pt>
                <c:pt idx="140">
                  <c:v>3214729371.0300016</c:v>
                </c:pt>
                <c:pt idx="141">
                  <c:v>2967549982.769999</c:v>
                </c:pt>
                <c:pt idx="142">
                  <c:v>2988670882.1099992</c:v>
                </c:pt>
                <c:pt idx="143">
                  <c:v>3100562736.9699998</c:v>
                </c:pt>
                <c:pt idx="144">
                  <c:v>3128245862.8200002</c:v>
                </c:pt>
                <c:pt idx="145">
                  <c:v>3223524358.5100021</c:v>
                </c:pt>
                <c:pt idx="146">
                  <c:v>3339710879.9100022</c:v>
                </c:pt>
                <c:pt idx="147">
                  <c:v>3344231263.2600002</c:v>
                </c:pt>
                <c:pt idx="148">
                  <c:v>3290842936.6599998</c:v>
                </c:pt>
                <c:pt idx="149">
                  <c:v>3257454689.71</c:v>
                </c:pt>
                <c:pt idx="150">
                  <c:v>3324534332.6100006</c:v>
                </c:pt>
                <c:pt idx="151">
                  <c:v>3603238358.5899987</c:v>
                </c:pt>
                <c:pt idx="152">
                  <c:v>3540654325.5999994</c:v>
                </c:pt>
                <c:pt idx="153">
                  <c:v>3719316438.7999992</c:v>
                </c:pt>
                <c:pt idx="154">
                  <c:v>3663078128.52</c:v>
                </c:pt>
                <c:pt idx="155">
                  <c:v>3748937933.8799992</c:v>
                </c:pt>
                <c:pt idx="156">
                  <c:v>3834531999.7000022</c:v>
                </c:pt>
                <c:pt idx="157">
                  <c:v>3499952362.7799988</c:v>
                </c:pt>
                <c:pt idx="158">
                  <c:v>3778042268.7200031</c:v>
                </c:pt>
                <c:pt idx="159">
                  <c:v>3674545114.570004</c:v>
                </c:pt>
                <c:pt idx="160">
                  <c:v>3709025809.1200013</c:v>
                </c:pt>
              </c:numCache>
            </c:numRef>
          </c:val>
          <c:extLst>
            <c:ext xmlns:c16="http://schemas.microsoft.com/office/drawing/2014/chart" uri="{C3380CC4-5D6E-409C-BE32-E72D297353CC}">
              <c16:uniqueId val="{00000000-1FFB-49F3-A595-44511FFAFEC6}"/>
            </c:ext>
          </c:extLst>
        </c:ser>
        <c:dLbls>
          <c:showLegendKey val="0"/>
          <c:showVal val="0"/>
          <c:showCatName val="0"/>
          <c:showSerName val="0"/>
          <c:showPercent val="0"/>
          <c:showBubbleSize val="0"/>
        </c:dLbls>
        <c:axId val="172118496"/>
        <c:axId val="172118888"/>
      </c:areaChart>
      <c:dateAx>
        <c:axId val="172118496"/>
        <c:scaling>
          <c:orientation val="minMax"/>
        </c:scaling>
        <c:delete val="1"/>
        <c:axPos val="b"/>
        <c:numFmt formatCode="[$-409]mmm\-yy;@" sourceLinked="1"/>
        <c:majorTickMark val="none"/>
        <c:minorTickMark val="out"/>
        <c:tickLblPos val="nextTo"/>
        <c:crossAx val="172118888"/>
        <c:crosses val="autoZero"/>
        <c:auto val="1"/>
        <c:lblOffset val="100"/>
        <c:baseTimeUnit val="months"/>
      </c:dateAx>
      <c:valAx>
        <c:axId val="172118888"/>
        <c:scaling>
          <c:orientation val="minMax"/>
          <c:min val="0"/>
        </c:scaling>
        <c:delete val="1"/>
        <c:axPos val="l"/>
        <c:numFmt formatCode="&quot;$&quot;#,##0" sourceLinked="0"/>
        <c:majorTickMark val="none"/>
        <c:minorTickMark val="none"/>
        <c:tickLblPos val="nextTo"/>
        <c:crossAx val="172118496"/>
        <c:crosses val="autoZero"/>
        <c:crossBetween val="between"/>
        <c:majorUnit val="200000000"/>
        <c:dispUnits>
          <c:builtInUnit val="millions"/>
          <c:dispUnitsLbl>
            <c:layout>
              <c:manualLayout>
                <c:xMode val="edge"/>
                <c:yMode val="edge"/>
                <c:x val="2.3251899231071189E-2"/>
                <c:y val="0.42464137437365784"/>
              </c:manualLayout>
            </c:layout>
          </c:dispUnitsLbl>
        </c:dispUnits>
      </c:valAx>
      <c:spPr>
        <a:ln>
          <a:noFill/>
        </a:ln>
      </c:spPr>
    </c:plotArea>
    <c:plotVisOnly val="1"/>
    <c:dispBlanksAs val="zero"/>
    <c:showDLblsOverMax val="0"/>
  </c:chart>
  <c:spPr>
    <a:ln>
      <a:noFill/>
    </a:ln>
  </c:sp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3379625792389985"/>
          <c:y val="8.2377615642081431E-2"/>
          <c:w val="0.53630611962978314"/>
          <c:h val="0.84136097666690746"/>
        </c:manualLayout>
      </c:layout>
      <c:pieChart>
        <c:varyColors val="1"/>
        <c:ser>
          <c:idx val="0"/>
          <c:order val="0"/>
          <c:tx>
            <c:strRef>
              <c:f>Sheet1!$B$1</c:f>
              <c:strCache>
                <c:ptCount val="1"/>
                <c:pt idx="0">
                  <c:v>Percentage</c:v>
                </c:pt>
              </c:strCache>
            </c:strRef>
          </c:tx>
          <c:dPt>
            <c:idx val="0"/>
            <c:bubble3D val="0"/>
            <c:explosion val="5"/>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A871-4BB8-8E8C-3C9C084E4694}"/>
              </c:ext>
            </c:extLst>
          </c:dPt>
          <c:dPt>
            <c:idx val="1"/>
            <c:bubble3D val="0"/>
            <c:spPr>
              <a:solidFill>
                <a:schemeClr val="accent1">
                  <a:lumMod val="5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A871-4BB8-8E8C-3C9C084E4694}"/>
              </c:ext>
            </c:extLst>
          </c:dPt>
          <c:dPt>
            <c:idx val="2"/>
            <c:bubble3D val="0"/>
            <c:spPr>
              <a:solidFill>
                <a:schemeClr val="accent3">
                  <a:lumMod val="20000"/>
                  <a:lumOff val="8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A871-4BB8-8E8C-3C9C084E4694}"/>
              </c:ext>
            </c:extLst>
          </c:dPt>
          <c:dPt>
            <c:idx val="3"/>
            <c:bubble3D val="0"/>
            <c:spPr>
              <a:solidFill>
                <a:schemeClr val="accent4"/>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A871-4BB8-8E8C-3C9C084E4694}"/>
              </c:ext>
            </c:extLst>
          </c:dPt>
          <c:dPt>
            <c:idx val="4"/>
            <c:bubble3D val="0"/>
            <c:spPr>
              <a:solidFill>
                <a:schemeClr val="accent5"/>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9-A871-4BB8-8E8C-3C9C084E4694}"/>
              </c:ext>
            </c:extLst>
          </c:dPt>
          <c:dPt>
            <c:idx val="5"/>
            <c:bubble3D val="0"/>
            <c:spPr>
              <a:solidFill>
                <a:schemeClr val="accent6"/>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B-A871-4BB8-8E8C-3C9C084E4694}"/>
              </c:ext>
            </c:extLst>
          </c:dPt>
          <c:dLbls>
            <c:dLbl>
              <c:idx val="0"/>
              <c:layout>
                <c:manualLayout>
                  <c:x val="7.2403953891728448E-2"/>
                  <c:y val="-1.8697416263334057E-2"/>
                </c:manualLayout>
              </c:layout>
              <c:tx>
                <c:rich>
                  <a:bodyPr rot="0" spcFirstLastPara="1" vertOverflow="ellipsis" vert="horz" wrap="square" lIns="38100" tIns="19050" rIns="38100" bIns="19050" anchor="ctr" anchorCtr="1">
                    <a:spAutoFit/>
                  </a:bodyPr>
                  <a:lstStyle/>
                  <a:p>
                    <a:pPr>
                      <a:defRPr sz="2000" b="1" i="0" u="none" strike="noStrike" kern="1200" spc="0" baseline="0">
                        <a:solidFill>
                          <a:srgbClr val="4F81BD"/>
                        </a:solidFill>
                        <a:latin typeface="+mn-lt"/>
                        <a:ea typeface="+mn-ea"/>
                        <a:cs typeface="+mn-cs"/>
                      </a:defRPr>
                    </a:pPr>
                    <a:r>
                      <a:rPr lang="en-US" sz="2000" dirty="0">
                        <a:solidFill>
                          <a:srgbClr val="4F81BD"/>
                        </a:solidFill>
                      </a:rPr>
                      <a:t>Professional Services 28.35%</a:t>
                    </a:r>
                  </a:p>
                </c:rich>
              </c:tx>
              <c:spPr>
                <a:noFill/>
                <a:ln>
                  <a:noFill/>
                </a:ln>
                <a:effectLst/>
              </c:spPr>
              <c:txPr>
                <a:bodyPr rot="0" spcFirstLastPara="1" vertOverflow="ellipsis" vert="horz" wrap="square" lIns="38100" tIns="19050" rIns="38100" bIns="19050" anchor="ctr" anchorCtr="1">
                  <a:spAutoFit/>
                </a:bodyPr>
                <a:lstStyle/>
                <a:p>
                  <a:pPr>
                    <a:defRPr sz="2000" b="1" i="0" u="none" strike="noStrike" kern="1200" spc="0" baseline="0">
                      <a:solidFill>
                        <a:srgbClr val="4F81BD"/>
                      </a:solidFill>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871-4BB8-8E8C-3C9C084E4694}"/>
                </c:ext>
              </c:extLst>
            </c:dLbl>
            <c:dLbl>
              <c:idx val="1"/>
              <c:layout>
                <c:manualLayout>
                  <c:x val="0.12916666666666668"/>
                  <c:y val="-1.7187499999999887E-2"/>
                </c:manualLayout>
              </c:layout>
              <c:tx>
                <c:rich>
                  <a:bodyPr rot="0" spcFirstLastPara="1" vertOverflow="ellipsis" vert="horz" wrap="square" lIns="38100" tIns="19050" rIns="38100" bIns="19050" anchor="ctr" anchorCtr="1">
                    <a:spAutoFit/>
                  </a:bodyPr>
                  <a:lstStyle/>
                  <a:p>
                    <a:pPr>
                      <a:defRPr sz="2000" b="1" i="0" u="none" strike="noStrike" kern="1200" spc="0" baseline="0">
                        <a:solidFill>
                          <a:srgbClr val="4F81BD"/>
                        </a:solidFill>
                        <a:latin typeface="+mn-lt"/>
                        <a:ea typeface="+mn-ea"/>
                        <a:cs typeface="+mn-cs"/>
                      </a:defRPr>
                    </a:pPr>
                    <a:r>
                      <a:rPr lang="en-US" sz="2000" dirty="0">
                        <a:solidFill>
                          <a:srgbClr val="4F81BD"/>
                        </a:solidFill>
                      </a:rPr>
                      <a:t>Construction 36.52%</a:t>
                    </a:r>
                  </a:p>
                </c:rich>
              </c:tx>
              <c:spPr>
                <a:noFill/>
                <a:ln>
                  <a:noFill/>
                </a:ln>
                <a:effectLst/>
              </c:spPr>
              <c:txPr>
                <a:bodyPr rot="0" spcFirstLastPara="1" vertOverflow="ellipsis" vert="horz" wrap="square" lIns="38100" tIns="19050" rIns="38100" bIns="19050" anchor="ctr" anchorCtr="1">
                  <a:spAutoFit/>
                </a:bodyPr>
                <a:lstStyle/>
                <a:p>
                  <a:pPr>
                    <a:defRPr sz="2000" b="1" i="0" u="none" strike="noStrike" kern="1200" spc="0" baseline="0">
                      <a:solidFill>
                        <a:srgbClr val="4F81BD"/>
                      </a:solidFill>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871-4BB8-8E8C-3C9C084E4694}"/>
                </c:ext>
              </c:extLst>
            </c:dLbl>
            <c:dLbl>
              <c:idx val="2"/>
              <c:layout>
                <c:manualLayout>
                  <c:x val="-1.9791666666666666E-2"/>
                  <c:y val="1.0937499999999942E-2"/>
                </c:manualLayout>
              </c:layout>
              <c:tx>
                <c:rich>
                  <a:bodyPr rot="0" spcFirstLastPara="1" vertOverflow="ellipsis" vert="horz" wrap="square" lIns="38100" tIns="19050" rIns="38100" bIns="19050" anchor="ctr" anchorCtr="1">
                    <a:spAutoFit/>
                  </a:bodyPr>
                  <a:lstStyle/>
                  <a:p>
                    <a:pPr>
                      <a:defRPr sz="2000" b="1" i="0" u="none" strike="noStrike" kern="1200" spc="0" baseline="0">
                        <a:solidFill>
                          <a:srgbClr val="4F81BD"/>
                        </a:solidFill>
                        <a:latin typeface="+mn-lt"/>
                        <a:ea typeface="+mn-ea"/>
                        <a:cs typeface="+mn-cs"/>
                      </a:defRPr>
                    </a:pPr>
                    <a:fld id="{8FA99C4F-520D-4FB5-91A2-02512792ED87}" type="CATEGORYNAME">
                      <a:rPr lang="en-US" sz="2000" smtClean="0">
                        <a:solidFill>
                          <a:srgbClr val="4F81BD"/>
                        </a:solidFill>
                      </a:rPr>
                      <a:pPr>
                        <a:defRPr sz="2000">
                          <a:solidFill>
                            <a:srgbClr val="4F81BD"/>
                          </a:solidFill>
                        </a:defRPr>
                      </a:pPr>
                      <a:t>[CATEGORY NAME]</a:t>
                    </a:fld>
                    <a:r>
                      <a:rPr lang="en-US" sz="2000" dirty="0">
                        <a:solidFill>
                          <a:srgbClr val="4F81BD"/>
                        </a:solidFill>
                      </a:rPr>
                      <a:t> 19.40%</a:t>
                    </a:r>
                  </a:p>
                </c:rich>
              </c:tx>
              <c:spPr>
                <a:noFill/>
                <a:ln>
                  <a:noFill/>
                </a:ln>
                <a:effectLst/>
              </c:spPr>
              <c:txPr>
                <a:bodyPr rot="0" spcFirstLastPara="1" vertOverflow="ellipsis" vert="horz" wrap="square" lIns="38100" tIns="19050" rIns="38100" bIns="19050" anchor="ctr" anchorCtr="1">
                  <a:spAutoFit/>
                </a:bodyPr>
                <a:lstStyle/>
                <a:p>
                  <a:pPr>
                    <a:defRPr sz="2000" b="1" i="0" u="none" strike="noStrike" kern="1200" spc="0" baseline="0">
                      <a:solidFill>
                        <a:srgbClr val="4F81BD"/>
                      </a:solidFill>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A871-4BB8-8E8C-3C9C084E4694}"/>
                </c:ext>
              </c:extLst>
            </c:dLbl>
            <c:dLbl>
              <c:idx val="3"/>
              <c:layout>
                <c:manualLayout>
                  <c:x val="-9.1666666666666688E-2"/>
                  <c:y val="2.9687499999999999E-2"/>
                </c:manualLayout>
              </c:layout>
              <c:tx>
                <c:rich>
                  <a:bodyPr rot="0" spcFirstLastPara="1" vertOverflow="ellipsis" vert="horz" wrap="square" lIns="38100" tIns="19050" rIns="38100" bIns="19050" anchor="ctr" anchorCtr="1">
                    <a:spAutoFit/>
                  </a:bodyPr>
                  <a:lstStyle/>
                  <a:p>
                    <a:pPr>
                      <a:defRPr sz="2000" b="1" i="0" u="none" strike="noStrike" kern="1200" spc="0" baseline="0">
                        <a:solidFill>
                          <a:srgbClr val="4F81BD"/>
                        </a:solidFill>
                        <a:latin typeface="+mn-lt"/>
                        <a:ea typeface="+mn-ea"/>
                        <a:cs typeface="+mn-cs"/>
                      </a:defRPr>
                    </a:pPr>
                    <a:r>
                      <a:rPr lang="en-US" sz="2000" dirty="0">
                        <a:solidFill>
                          <a:srgbClr val="4F81BD"/>
                        </a:solidFill>
                      </a:rPr>
                      <a:t> Engineering</a:t>
                    </a:r>
                    <a:r>
                      <a:rPr lang="en-US" sz="2000" baseline="0" dirty="0">
                        <a:solidFill>
                          <a:srgbClr val="4F81BD"/>
                        </a:solidFill>
                      </a:rPr>
                      <a:t> 13.43%</a:t>
                    </a:r>
                    <a:endParaRPr lang="en-US" sz="2000" dirty="0">
                      <a:solidFill>
                        <a:srgbClr val="4F81BD"/>
                      </a:solidFill>
                    </a:endParaRPr>
                  </a:p>
                </c:rich>
              </c:tx>
              <c:spPr>
                <a:noFill/>
                <a:ln>
                  <a:noFill/>
                </a:ln>
                <a:effectLst/>
              </c:spPr>
              <c:txPr>
                <a:bodyPr rot="0" spcFirstLastPara="1" vertOverflow="ellipsis" vert="horz" wrap="square" lIns="38100" tIns="19050" rIns="38100" bIns="19050" anchor="ctr" anchorCtr="1">
                  <a:spAutoFit/>
                </a:bodyPr>
                <a:lstStyle/>
                <a:p>
                  <a:pPr>
                    <a:defRPr sz="2000" b="1" i="0" u="none" strike="noStrike" kern="1200" spc="0" baseline="0">
                      <a:solidFill>
                        <a:srgbClr val="4F81BD"/>
                      </a:solidFill>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A871-4BB8-8E8C-3C9C084E4694}"/>
                </c:ext>
              </c:extLst>
            </c:dLbl>
            <c:dLbl>
              <c:idx val="4"/>
              <c:layout>
                <c:manualLayout>
                  <c:x val="-0.10729166666666666"/>
                  <c:y val="0"/>
                </c:manualLayout>
              </c:layout>
              <c:tx>
                <c:rich>
                  <a:bodyPr rot="0" spcFirstLastPara="1" vertOverflow="ellipsis" vert="horz" wrap="square" lIns="38100" tIns="19050" rIns="38100" bIns="19050" anchor="ctr" anchorCtr="1">
                    <a:spAutoFit/>
                  </a:bodyPr>
                  <a:lstStyle/>
                  <a:p>
                    <a:pPr>
                      <a:defRPr sz="2000" b="1" i="0" u="none" strike="noStrike" kern="1200" spc="0" baseline="0">
                        <a:solidFill>
                          <a:srgbClr val="4F81BD"/>
                        </a:solidFill>
                        <a:latin typeface="+mn-lt"/>
                        <a:ea typeface="+mn-ea"/>
                        <a:cs typeface="+mn-cs"/>
                      </a:defRPr>
                    </a:pPr>
                    <a:r>
                      <a:rPr lang="en-US" sz="2000" dirty="0">
                        <a:solidFill>
                          <a:srgbClr val="4F81BD"/>
                        </a:solidFill>
                      </a:rPr>
                      <a:t>Architectural 1.1%</a:t>
                    </a:r>
                  </a:p>
                  <a:p>
                    <a:pPr>
                      <a:defRPr sz="2000">
                        <a:solidFill>
                          <a:srgbClr val="4F81BD"/>
                        </a:solidFill>
                      </a:defRPr>
                    </a:pPr>
                    <a:endParaRPr lang="en-US" sz="2000" dirty="0">
                      <a:solidFill>
                        <a:srgbClr val="4F81BD"/>
                      </a:solidFill>
                    </a:endParaRPr>
                  </a:p>
                </c:rich>
              </c:tx>
              <c:spPr>
                <a:noFill/>
                <a:ln>
                  <a:noFill/>
                </a:ln>
                <a:effectLst/>
              </c:spPr>
              <c:txPr>
                <a:bodyPr rot="0" spcFirstLastPara="1" vertOverflow="ellipsis" vert="horz" wrap="square" lIns="38100" tIns="19050" rIns="38100" bIns="19050" anchor="ctr" anchorCtr="1">
                  <a:spAutoFit/>
                </a:bodyPr>
                <a:lstStyle/>
                <a:p>
                  <a:pPr>
                    <a:defRPr sz="2000" b="1" i="0" u="none" strike="noStrike" kern="1200" spc="0" baseline="0">
                      <a:solidFill>
                        <a:srgbClr val="4F81BD"/>
                      </a:solidFill>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A871-4BB8-8E8C-3C9C084E4694}"/>
                </c:ext>
              </c:extLst>
            </c:dLbl>
            <c:dLbl>
              <c:idx val="5"/>
              <c:layout>
                <c:manualLayout>
                  <c:x val="0.21386456078955049"/>
                  <c:y val="6.0198897156204104E-8"/>
                </c:manualLayout>
              </c:layout>
              <c:tx>
                <c:rich>
                  <a:bodyPr rot="0" spcFirstLastPara="1" vertOverflow="ellipsis" vert="horz" wrap="square" lIns="38100" tIns="19050" rIns="38100" bIns="19050" anchor="ctr" anchorCtr="1">
                    <a:noAutofit/>
                  </a:bodyPr>
                  <a:lstStyle/>
                  <a:p>
                    <a:pPr>
                      <a:defRPr sz="2000" b="1" i="0" u="none" strike="noStrike" kern="1200" spc="0" baseline="0">
                        <a:solidFill>
                          <a:srgbClr val="4F81BD"/>
                        </a:solidFill>
                        <a:latin typeface="+mn-lt"/>
                        <a:ea typeface="+mn-ea"/>
                        <a:cs typeface="+mn-cs"/>
                      </a:defRPr>
                    </a:pPr>
                    <a:r>
                      <a:rPr lang="en-US" sz="2000" dirty="0">
                        <a:solidFill>
                          <a:srgbClr val="4F81BD"/>
                        </a:solidFill>
                      </a:rPr>
                      <a:t>Wholesale 1.2%</a:t>
                    </a:r>
                  </a:p>
                </c:rich>
              </c:tx>
              <c:spPr>
                <a:noFill/>
                <a:ln>
                  <a:noFill/>
                </a:ln>
                <a:effectLst/>
              </c:spPr>
              <c:txPr>
                <a:bodyPr rot="0" spcFirstLastPara="1" vertOverflow="ellipsis" vert="horz" wrap="square" lIns="38100" tIns="19050" rIns="38100" bIns="19050" anchor="ctr" anchorCtr="1">
                  <a:noAutofit/>
                </a:bodyPr>
                <a:lstStyle/>
                <a:p>
                  <a:pPr>
                    <a:defRPr sz="2000" b="1" i="0" u="none" strike="noStrike" kern="1200" spc="0" baseline="0">
                      <a:solidFill>
                        <a:srgbClr val="4F81BD"/>
                      </a:solidFill>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15:layout>
                    <c:manualLayout>
                      <c:w val="0.21666666666666667"/>
                      <c:h val="7.7906249999999996E-2"/>
                    </c:manualLayout>
                  </c15:layout>
                </c:ext>
                <c:ext xmlns:c16="http://schemas.microsoft.com/office/drawing/2014/chart" uri="{C3380CC4-5D6E-409C-BE32-E72D297353CC}">
                  <c16:uniqueId val="{0000000B-A871-4BB8-8E8C-3C9C084E4694}"/>
                </c:ext>
              </c:extLst>
            </c:dLbl>
            <c:spPr>
              <a:noFill/>
              <a:ln>
                <a:noFill/>
              </a:ln>
              <a:effectLst/>
            </c:spPr>
            <c:txPr>
              <a:bodyPr rot="0" spcFirstLastPara="1" vertOverflow="ellipsis" vert="horz" wrap="square" lIns="38100" tIns="19050" rIns="38100" bIns="19050" anchor="ctr" anchorCtr="1">
                <a:spAutoFit/>
              </a:bodyPr>
              <a:lstStyle/>
              <a:p>
                <a:pPr>
                  <a:defRPr sz="3000" b="1" i="0" u="none" strike="noStrike" kern="1200" spc="0" baseline="0">
                    <a:solidFill>
                      <a:srgbClr val="4F81BD"/>
                    </a:solidFill>
                    <a:latin typeface="+mn-lt"/>
                    <a:ea typeface="+mn-ea"/>
                    <a:cs typeface="+mn-cs"/>
                  </a:defRPr>
                </a:pPr>
                <a:endParaRPr lang="en-US"/>
              </a:p>
            </c:txPr>
            <c:dLblPos val="outEnd"/>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Sheet1!$A$2:$A$7</c:f>
              <c:strCache>
                <c:ptCount val="6"/>
                <c:pt idx="0">
                  <c:v>Professional</c:v>
                </c:pt>
                <c:pt idx="1">
                  <c:v>Construction</c:v>
                </c:pt>
                <c:pt idx="2">
                  <c:v>Non Professional</c:v>
                </c:pt>
                <c:pt idx="3">
                  <c:v>Engineering</c:v>
                </c:pt>
                <c:pt idx="4">
                  <c:v>Architectural</c:v>
                </c:pt>
                <c:pt idx="5">
                  <c:v>Wholesale</c:v>
                </c:pt>
              </c:strCache>
            </c:strRef>
          </c:cat>
          <c:val>
            <c:numRef>
              <c:f>Sheet1!$B$2:$B$7</c:f>
              <c:numCache>
                <c:formatCode>General</c:formatCode>
                <c:ptCount val="6"/>
                <c:pt idx="0">
                  <c:v>28.35</c:v>
                </c:pt>
                <c:pt idx="1">
                  <c:v>36.520000000000003</c:v>
                </c:pt>
                <c:pt idx="2">
                  <c:v>19.399999999999999</c:v>
                </c:pt>
                <c:pt idx="3">
                  <c:v>13.43</c:v>
                </c:pt>
                <c:pt idx="4">
                  <c:v>1.1000000000000001</c:v>
                </c:pt>
                <c:pt idx="5">
                  <c:v>1.2</c:v>
                </c:pt>
              </c:numCache>
            </c:numRef>
          </c:val>
          <c:extLst>
            <c:ext xmlns:c16="http://schemas.microsoft.com/office/drawing/2014/chart" uri="{C3380CC4-5D6E-409C-BE32-E72D297353CC}">
              <c16:uniqueId val="{0000000C-A871-4BB8-8E8C-3C9C084E4694}"/>
            </c:ext>
          </c:extLst>
        </c:ser>
        <c:dLbls>
          <c:dLblPos val="outEnd"/>
          <c:showLegendKey val="0"/>
          <c:showVal val="0"/>
          <c:showCatName val="1"/>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0"/>
          <c:y val="0.12465276275449547"/>
          <c:w val="1"/>
          <c:h val="0.87534723724550456"/>
        </c:manualLayout>
      </c:layout>
      <c:pieChart>
        <c:varyColors val="1"/>
        <c:ser>
          <c:idx val="0"/>
          <c:order val="0"/>
          <c:dPt>
            <c:idx val="0"/>
            <c:bubble3D val="0"/>
            <c:spPr>
              <a:solidFill>
                <a:schemeClr val="accent1">
                  <a:shade val="50000"/>
                </a:schemeClr>
              </a:solidFill>
              <a:ln w="19050">
                <a:solidFill>
                  <a:schemeClr val="lt1"/>
                </a:solidFill>
              </a:ln>
              <a:effectLst/>
            </c:spPr>
            <c:extLst>
              <c:ext xmlns:c16="http://schemas.microsoft.com/office/drawing/2014/chart" uri="{C3380CC4-5D6E-409C-BE32-E72D297353CC}">
                <c16:uniqueId val="{00000001-178A-47B6-AB4A-8B57BED07B08}"/>
              </c:ext>
            </c:extLst>
          </c:dPt>
          <c:dPt>
            <c:idx val="1"/>
            <c:bubble3D val="0"/>
            <c:spPr>
              <a:solidFill>
                <a:schemeClr val="bg1">
                  <a:lumMod val="65000"/>
                </a:schemeClr>
              </a:solidFill>
              <a:ln w="19050">
                <a:solidFill>
                  <a:schemeClr val="lt1"/>
                </a:solidFill>
              </a:ln>
              <a:effectLst/>
            </c:spPr>
            <c:extLst>
              <c:ext xmlns:c16="http://schemas.microsoft.com/office/drawing/2014/chart" uri="{C3380CC4-5D6E-409C-BE32-E72D297353CC}">
                <c16:uniqueId val="{00000003-178A-47B6-AB4A-8B57BED07B08}"/>
              </c:ext>
            </c:extLst>
          </c:dPt>
          <c:dPt>
            <c:idx val="2"/>
            <c:bubble3D val="0"/>
            <c:spPr>
              <a:solidFill>
                <a:schemeClr val="accent1">
                  <a:lumMod val="50000"/>
                </a:schemeClr>
              </a:solidFill>
              <a:ln w="19050">
                <a:solidFill>
                  <a:schemeClr val="lt1"/>
                </a:solidFill>
              </a:ln>
              <a:effectLst/>
            </c:spPr>
            <c:extLst>
              <c:ext xmlns:c16="http://schemas.microsoft.com/office/drawing/2014/chart" uri="{C3380CC4-5D6E-409C-BE32-E72D297353CC}">
                <c16:uniqueId val="{00000005-178A-47B6-AB4A-8B57BED07B08}"/>
              </c:ext>
            </c:extLst>
          </c:dPt>
          <c:dPt>
            <c:idx val="3"/>
            <c:bubble3D val="0"/>
            <c:spPr>
              <a:solidFill>
                <a:schemeClr val="tx2">
                  <a:lumMod val="60000"/>
                  <a:lumOff val="40000"/>
                </a:schemeClr>
              </a:solidFill>
              <a:ln w="19050">
                <a:solidFill>
                  <a:schemeClr val="lt1"/>
                </a:solidFill>
              </a:ln>
              <a:effectLst/>
            </c:spPr>
            <c:extLst>
              <c:ext xmlns:c16="http://schemas.microsoft.com/office/drawing/2014/chart" uri="{C3380CC4-5D6E-409C-BE32-E72D297353CC}">
                <c16:uniqueId val="{00000007-178A-47B6-AB4A-8B57BED07B08}"/>
              </c:ext>
            </c:extLst>
          </c:dPt>
          <c:dPt>
            <c:idx val="4"/>
            <c:bubble3D val="0"/>
            <c:spPr>
              <a:solidFill>
                <a:schemeClr val="tx1"/>
              </a:solidFill>
              <a:ln w="19050">
                <a:solidFill>
                  <a:schemeClr val="lt1"/>
                </a:solidFill>
              </a:ln>
              <a:effectLst/>
            </c:spPr>
            <c:extLst>
              <c:ext xmlns:c16="http://schemas.microsoft.com/office/drawing/2014/chart" uri="{C3380CC4-5D6E-409C-BE32-E72D297353CC}">
                <c16:uniqueId val="{00000009-178A-47B6-AB4A-8B57BED07B08}"/>
              </c:ext>
            </c:extLst>
          </c:dPt>
          <c:dPt>
            <c:idx val="5"/>
            <c:bubble3D val="0"/>
            <c:spPr>
              <a:solidFill>
                <a:schemeClr val="accent1">
                  <a:lumMod val="20000"/>
                  <a:lumOff val="80000"/>
                </a:schemeClr>
              </a:solidFill>
              <a:ln w="19050">
                <a:solidFill>
                  <a:schemeClr val="lt1"/>
                </a:solidFill>
              </a:ln>
              <a:effectLst/>
            </c:spPr>
            <c:extLst>
              <c:ext xmlns:c16="http://schemas.microsoft.com/office/drawing/2014/chart" uri="{C3380CC4-5D6E-409C-BE32-E72D297353CC}">
                <c16:uniqueId val="{0000000B-178A-47B6-AB4A-8B57BED07B08}"/>
              </c:ext>
            </c:extLst>
          </c:dPt>
          <c:dLbls>
            <c:dLbl>
              <c:idx val="0"/>
              <c:layout>
                <c:manualLayout>
                  <c:x val="1.6467749786685491E-2"/>
                  <c:y val="-7.8633016294128505E-4"/>
                </c:manualLayout>
              </c:layout>
              <c:tx>
                <c:rich>
                  <a:bodyPr/>
                  <a:lstStyle/>
                  <a:p>
                    <a:r>
                      <a:rPr lang="en-US" sz="2000" b="1" dirty="0"/>
                      <a:t>All Others
1.4%</a:t>
                    </a:r>
                  </a:p>
                </c:rich>
              </c:tx>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178A-47B6-AB4A-8B57BED07B08}"/>
                </c:ext>
              </c:extLst>
            </c:dLbl>
            <c:dLbl>
              <c:idx val="1"/>
              <c:layout>
                <c:manualLayout>
                  <c:x val="9.7116337347108367E-2"/>
                  <c:y val="2.4499600437407506E-2"/>
                </c:manualLayout>
              </c:layout>
              <c:tx>
                <c:rich>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r>
                      <a:rPr lang="en-US" sz="2000" b="1" baseline="0" dirty="0"/>
                      <a:t>Asian
1.4%</a:t>
                    </a:r>
                  </a:p>
                </c:rich>
              </c:tx>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layout>
                    <c:manualLayout>
                      <c:w val="0.16367373546267808"/>
                      <c:h val="0.13307649070256158"/>
                    </c:manualLayout>
                  </c15:layout>
                </c:ext>
                <c:ext xmlns:c16="http://schemas.microsoft.com/office/drawing/2014/chart" uri="{C3380CC4-5D6E-409C-BE32-E72D297353CC}">
                  <c16:uniqueId val="{00000003-178A-47B6-AB4A-8B57BED07B08}"/>
                </c:ext>
              </c:extLst>
            </c:dLbl>
            <c:dLbl>
              <c:idx val="2"/>
              <c:layout>
                <c:manualLayout>
                  <c:x val="-8.93664910591212E-2"/>
                  <c:y val="-0.22435280760945003"/>
                </c:manualLayout>
              </c:layout>
              <c:tx>
                <c:rich>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r>
                      <a:rPr lang="en-US" sz="2800" baseline="0" dirty="0">
                        <a:solidFill>
                          <a:schemeClr val="bg1"/>
                        </a:solidFill>
                      </a:rPr>
                      <a:t>Black
68.6%</a:t>
                    </a:r>
                  </a:p>
                </c:rich>
              </c:tx>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layout>
                    <c:manualLayout>
                      <c:w val="0.14960431654676259"/>
                      <c:h val="0.1854882342636536"/>
                    </c:manualLayout>
                  </c15:layout>
                </c:ext>
                <c:ext xmlns:c16="http://schemas.microsoft.com/office/drawing/2014/chart" uri="{C3380CC4-5D6E-409C-BE32-E72D297353CC}">
                  <c16:uniqueId val="{00000005-178A-47B6-AB4A-8B57BED07B08}"/>
                </c:ext>
              </c:extLst>
            </c:dLbl>
            <c:dLbl>
              <c:idx val="3"/>
              <c:layout>
                <c:manualLayout>
                  <c:x val="0.1686965272754995"/>
                  <c:y val="0.22527784447580565"/>
                </c:manualLayout>
              </c:layout>
              <c:tx>
                <c:rich>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r>
                      <a:rPr lang="en-US" sz="2800" b="1" baseline="0" dirty="0"/>
                      <a:t>White
28.6</a:t>
                    </a:r>
                    <a:r>
                      <a:rPr lang="en-US" sz="2400" b="1" baseline="0" dirty="0"/>
                      <a:t>%</a:t>
                    </a:r>
                  </a:p>
                </c:rich>
              </c:tx>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layout>
                    <c:manualLayout>
                      <c:w val="0.17804837281607203"/>
                      <c:h val="0.17439325666627564"/>
                    </c:manualLayout>
                  </c15:layout>
                </c:ext>
                <c:ext xmlns:c16="http://schemas.microsoft.com/office/drawing/2014/chart" uri="{C3380CC4-5D6E-409C-BE32-E72D297353CC}">
                  <c16:uniqueId val="{00000007-178A-47B6-AB4A-8B57BED07B08}"/>
                </c:ext>
              </c:extLst>
            </c:dLbl>
            <c:dLbl>
              <c:idx val="4"/>
              <c:layout>
                <c:manualLayout>
                  <c:x val="-0.343353708384597"/>
                  <c:y val="5.4494322378318735E-2"/>
                </c:manualLayout>
              </c:layout>
              <c:tx>
                <c:rich>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fld id="{C420E822-5E32-465B-9B06-A4A6E45CB6C4}" type="CATEGORYNAME">
                      <a:rPr lang="en-US" sz="2000" b="1" baseline="0" dirty="0"/>
                      <a:pPr>
                        <a:defRPr/>
                      </a:pPr>
                      <a:t>[CATEGORY NAME]</a:t>
                    </a:fld>
                    <a:r>
                      <a:rPr lang="en-US" sz="2000" baseline="0" dirty="0"/>
                      <a:t>
</a:t>
                    </a:r>
                    <a:fld id="{BD119CB3-9901-4AFF-B794-51C894907B64}" type="PERCENTAGE">
                      <a:rPr lang="en-US" sz="2000" b="1" baseline="0" dirty="0"/>
                      <a:pPr>
                        <a:defRPr/>
                      </a:pPr>
                      <a:t>[PERCENTAGE]</a:t>
                    </a:fld>
                    <a:endParaRPr lang="en-US" sz="2000" baseline="0" dirty="0"/>
                  </a:p>
                </c:rich>
              </c:tx>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layout>
                    <c:manualLayout>
                      <c:w val="0.17218266801337365"/>
                      <c:h val="0.18178389807734721"/>
                    </c:manualLayout>
                  </c15:layout>
                  <c15:dlblFieldTable/>
                  <c15:showDataLabelsRange val="0"/>
                </c:ext>
                <c:ext xmlns:c16="http://schemas.microsoft.com/office/drawing/2014/chart" uri="{C3380CC4-5D6E-409C-BE32-E72D297353CC}">
                  <c16:uniqueId val="{00000009-178A-47B6-AB4A-8B57BED07B08}"/>
                </c:ext>
              </c:extLst>
            </c:dLbl>
            <c:dLbl>
              <c:idx val="5"/>
              <c:layout>
                <c:manualLayout>
                  <c:x val="-0.14391007923346236"/>
                  <c:y val="1.2555725581630275E-2"/>
                </c:manualLayout>
              </c:layout>
              <c:tx>
                <c:rich>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fld id="{B237A60E-3232-4BEE-9359-338EC2345338}" type="CATEGORYNAME">
                      <a:rPr lang="en-US" sz="2000" b="1" baseline="0"/>
                      <a:pPr>
                        <a:defRPr/>
                      </a:pPr>
                      <a:t>[CATEGORY NAME]</a:t>
                    </a:fld>
                    <a:r>
                      <a:rPr lang="en-US" baseline="0" dirty="0"/>
                      <a:t>
</a:t>
                    </a:r>
                    <a:fld id="{946E7E38-9A3A-4CB1-BDD0-21B80B98A726}" type="PERCENTAGE">
                      <a:rPr lang="en-US" sz="2000" b="1" baseline="0"/>
                      <a:pPr>
                        <a:defRPr/>
                      </a:pPr>
                      <a:t>[PERCENTAGE]</a:t>
                    </a:fld>
                    <a:endParaRPr lang="en-US" baseline="0" dirty="0"/>
                  </a:p>
                </c:rich>
              </c:tx>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layout>
                    <c:manualLayout>
                      <c:w val="0.23257980972927361"/>
                      <c:h val="0.15920875740738377"/>
                    </c:manualLayout>
                  </c15:layout>
                  <c15:dlblFieldTable/>
                  <c15:showDataLabelsRange val="0"/>
                </c:ext>
                <c:ext xmlns:c16="http://schemas.microsoft.com/office/drawing/2014/chart" uri="{C3380CC4-5D6E-409C-BE32-E72D297353CC}">
                  <c16:uniqueId val="{0000000B-178A-47B6-AB4A-8B57BED07B08}"/>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Sheet1!$N$29:$N$34</c:f>
              <c:strCache>
                <c:ptCount val="6"/>
                <c:pt idx="0">
                  <c:v>Hispanic</c:v>
                </c:pt>
                <c:pt idx="1">
                  <c:v>Asian</c:v>
                </c:pt>
                <c:pt idx="2">
                  <c:v>Black</c:v>
                </c:pt>
                <c:pt idx="3">
                  <c:v>White</c:v>
                </c:pt>
                <c:pt idx="4">
                  <c:v>Other</c:v>
                </c:pt>
                <c:pt idx="5">
                  <c:v>Native American</c:v>
                </c:pt>
              </c:strCache>
            </c:strRef>
          </c:cat>
          <c:val>
            <c:numRef>
              <c:f>Sheet1!$O$29:$O$34</c:f>
              <c:numCache>
                <c:formatCode>General</c:formatCode>
                <c:ptCount val="6"/>
                <c:pt idx="0">
                  <c:v>3</c:v>
                </c:pt>
                <c:pt idx="1">
                  <c:v>2</c:v>
                </c:pt>
                <c:pt idx="2">
                  <c:v>82</c:v>
                </c:pt>
                <c:pt idx="3">
                  <c:v>21</c:v>
                </c:pt>
                <c:pt idx="4">
                  <c:v>1</c:v>
                </c:pt>
                <c:pt idx="5">
                  <c:v>1</c:v>
                </c:pt>
              </c:numCache>
            </c:numRef>
          </c:val>
          <c:extLst>
            <c:ext xmlns:c16="http://schemas.microsoft.com/office/drawing/2014/chart" uri="{C3380CC4-5D6E-409C-BE32-E72D297353CC}">
              <c16:uniqueId val="{0000000C-178A-47B6-AB4A-8B57BED07B08}"/>
            </c:ext>
          </c:extLst>
        </c:ser>
        <c:ser>
          <c:idx val="1"/>
          <c:order val="1"/>
          <c:dPt>
            <c:idx val="0"/>
            <c:bubble3D val="0"/>
            <c:spPr>
              <a:solidFill>
                <a:schemeClr val="accent1">
                  <a:shade val="50000"/>
                </a:schemeClr>
              </a:solidFill>
              <a:ln w="19050">
                <a:solidFill>
                  <a:schemeClr val="lt1"/>
                </a:solidFill>
              </a:ln>
              <a:effectLst/>
            </c:spPr>
            <c:extLst>
              <c:ext xmlns:c16="http://schemas.microsoft.com/office/drawing/2014/chart" uri="{C3380CC4-5D6E-409C-BE32-E72D297353CC}">
                <c16:uniqueId val="{0000000E-178A-47B6-AB4A-8B57BED07B08}"/>
              </c:ext>
            </c:extLst>
          </c:dPt>
          <c:dPt>
            <c:idx val="1"/>
            <c:bubble3D val="0"/>
            <c:spPr>
              <a:solidFill>
                <a:schemeClr val="accent1">
                  <a:shade val="70000"/>
                </a:schemeClr>
              </a:solidFill>
              <a:ln w="19050">
                <a:solidFill>
                  <a:schemeClr val="lt1"/>
                </a:solidFill>
              </a:ln>
              <a:effectLst/>
            </c:spPr>
            <c:extLst>
              <c:ext xmlns:c16="http://schemas.microsoft.com/office/drawing/2014/chart" uri="{C3380CC4-5D6E-409C-BE32-E72D297353CC}">
                <c16:uniqueId val="{00000010-178A-47B6-AB4A-8B57BED07B08}"/>
              </c:ext>
            </c:extLst>
          </c:dPt>
          <c:dPt>
            <c:idx val="2"/>
            <c:bubble3D val="0"/>
            <c:spPr>
              <a:solidFill>
                <a:schemeClr val="accent1">
                  <a:shade val="90000"/>
                </a:schemeClr>
              </a:solidFill>
              <a:ln w="19050">
                <a:solidFill>
                  <a:schemeClr val="lt1"/>
                </a:solidFill>
              </a:ln>
              <a:effectLst/>
            </c:spPr>
            <c:extLst>
              <c:ext xmlns:c16="http://schemas.microsoft.com/office/drawing/2014/chart" uri="{C3380CC4-5D6E-409C-BE32-E72D297353CC}">
                <c16:uniqueId val="{00000012-178A-47B6-AB4A-8B57BED07B08}"/>
              </c:ext>
            </c:extLst>
          </c:dPt>
          <c:dPt>
            <c:idx val="3"/>
            <c:bubble3D val="0"/>
            <c:spPr>
              <a:solidFill>
                <a:schemeClr val="accent1">
                  <a:tint val="90000"/>
                </a:schemeClr>
              </a:solidFill>
              <a:ln w="19050">
                <a:solidFill>
                  <a:schemeClr val="lt1"/>
                </a:solidFill>
              </a:ln>
              <a:effectLst/>
            </c:spPr>
            <c:extLst>
              <c:ext xmlns:c16="http://schemas.microsoft.com/office/drawing/2014/chart" uri="{C3380CC4-5D6E-409C-BE32-E72D297353CC}">
                <c16:uniqueId val="{00000014-178A-47B6-AB4A-8B57BED07B08}"/>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Sheet1!$N$29:$N$34</c:f>
              <c:strCache>
                <c:ptCount val="6"/>
                <c:pt idx="0">
                  <c:v>Hispanic</c:v>
                </c:pt>
                <c:pt idx="1">
                  <c:v>Asian</c:v>
                </c:pt>
                <c:pt idx="2">
                  <c:v>Black</c:v>
                </c:pt>
                <c:pt idx="3">
                  <c:v>White</c:v>
                </c:pt>
                <c:pt idx="4">
                  <c:v>Other</c:v>
                </c:pt>
                <c:pt idx="5">
                  <c:v>Native American</c:v>
                </c:pt>
              </c:strCache>
            </c:strRef>
          </c:cat>
          <c:val>
            <c:numRef>
              <c:f>Sheet1!$P$29:$P$32</c:f>
              <c:numCache>
                <c:formatCode>0.00%</c:formatCode>
                <c:ptCount val="4"/>
                <c:pt idx="0">
                  <c:v>2.7300000000000001E-2</c:v>
                </c:pt>
                <c:pt idx="1">
                  <c:v>1.8200000000000001E-2</c:v>
                </c:pt>
                <c:pt idx="2">
                  <c:v>0.74550000000000005</c:v>
                </c:pt>
                <c:pt idx="3">
                  <c:v>0.19089999999999999</c:v>
                </c:pt>
              </c:numCache>
            </c:numRef>
          </c:val>
          <c:extLst>
            <c:ext xmlns:c16="http://schemas.microsoft.com/office/drawing/2014/chart" uri="{C3380CC4-5D6E-409C-BE32-E72D297353CC}">
              <c16:uniqueId val="{00000015-178A-47B6-AB4A-8B57BED07B08}"/>
            </c:ext>
          </c:extLst>
        </c:ser>
        <c:dLbls>
          <c:showLegendKey val="0"/>
          <c:showVal val="0"/>
          <c:showCatName val="1"/>
          <c:showSerName val="0"/>
          <c:showPercent val="1"/>
          <c:showBubbleSize val="0"/>
          <c:showLeaderLines val="1"/>
        </c:dLbls>
        <c:firstSliceAng val="0"/>
      </c:pieChart>
      <c:spPr>
        <a:noFill/>
        <a:ln>
          <a:noFill/>
        </a:ln>
        <a:effectLst/>
      </c:spPr>
    </c:plotArea>
    <c:legend>
      <c:legendPos val="r"/>
      <c:legendEntry>
        <c:idx val="0"/>
        <c:txPr>
          <a:bodyPr rot="0" spcFirstLastPara="1" vertOverflow="ellipsis" vert="horz" wrap="square" anchor="ctr" anchorCtr="1"/>
          <a:lstStyle/>
          <a:p>
            <a:pPr>
              <a:defRPr sz="1400" b="0" i="0" u="sng" strike="noStrike" kern="1200" baseline="0">
                <a:solidFill>
                  <a:schemeClr val="tx1"/>
                </a:solidFill>
                <a:latin typeface="+mn-lt"/>
                <a:ea typeface="+mn-ea"/>
                <a:cs typeface="+mn-cs"/>
              </a:defRPr>
            </a:pPr>
            <a:endParaRPr lang="en-US"/>
          </a:p>
        </c:txPr>
      </c:legendEntry>
      <c:legendEntry>
        <c:idx val="1"/>
        <c:txPr>
          <a:bodyPr rot="0" spcFirstLastPara="1" vertOverflow="ellipsis" vert="horz" wrap="square" anchor="ctr" anchorCtr="1"/>
          <a:lstStyle/>
          <a:p>
            <a:pPr>
              <a:defRPr sz="1400" b="0" i="0" u="sng" strike="noStrike" kern="1200" baseline="0">
                <a:solidFill>
                  <a:schemeClr val="tx1"/>
                </a:solidFill>
                <a:latin typeface="+mn-lt"/>
                <a:ea typeface="+mn-ea"/>
                <a:cs typeface="+mn-cs"/>
              </a:defRPr>
            </a:pPr>
            <a:endParaRPr lang="en-US"/>
          </a:p>
        </c:txPr>
      </c:legendEntry>
      <c:legendEntry>
        <c:idx val="2"/>
        <c:txPr>
          <a:bodyPr rot="0" spcFirstLastPara="1" vertOverflow="ellipsis" vert="horz" wrap="square" anchor="ctr" anchorCtr="1"/>
          <a:lstStyle/>
          <a:p>
            <a:pPr>
              <a:defRPr sz="1400" b="0" i="0" u="sng" strike="noStrike" kern="1200" baseline="0">
                <a:solidFill>
                  <a:schemeClr val="tx1"/>
                </a:solidFill>
                <a:latin typeface="+mn-lt"/>
                <a:ea typeface="+mn-ea"/>
                <a:cs typeface="+mn-cs"/>
              </a:defRPr>
            </a:pPr>
            <a:endParaRPr lang="en-US"/>
          </a:p>
        </c:txPr>
      </c:legendEntry>
      <c:legendEntry>
        <c:idx val="3"/>
        <c:txPr>
          <a:bodyPr rot="0" spcFirstLastPara="1" vertOverflow="ellipsis" vert="horz" wrap="square" anchor="ctr" anchorCtr="1"/>
          <a:lstStyle/>
          <a:p>
            <a:pPr>
              <a:defRPr sz="1400" b="0" i="0" u="sng" strike="noStrike" kern="1200" baseline="0">
                <a:solidFill>
                  <a:schemeClr val="tx1"/>
                </a:solidFill>
                <a:latin typeface="+mn-lt"/>
                <a:ea typeface="+mn-ea"/>
                <a:cs typeface="+mn-cs"/>
              </a:defRPr>
            </a:pPr>
            <a:endParaRPr lang="en-US"/>
          </a:p>
        </c:txPr>
      </c:legendEntry>
      <c:legendEntry>
        <c:idx val="4"/>
        <c:txPr>
          <a:bodyPr rot="0" spcFirstLastPara="1" vertOverflow="ellipsis" vert="horz" wrap="square" anchor="ctr" anchorCtr="1"/>
          <a:lstStyle/>
          <a:p>
            <a:pPr>
              <a:defRPr sz="1400" b="0" i="0" u="sng" strike="noStrike" kern="1200" baseline="0">
                <a:solidFill>
                  <a:schemeClr val="tx1"/>
                </a:solidFill>
                <a:latin typeface="+mn-lt"/>
                <a:ea typeface="+mn-ea"/>
                <a:cs typeface="+mn-cs"/>
              </a:defRPr>
            </a:pPr>
            <a:endParaRPr lang="en-US"/>
          </a:p>
        </c:txPr>
      </c:legendEntry>
      <c:legendEntry>
        <c:idx val="5"/>
        <c:txPr>
          <a:bodyPr rot="0" spcFirstLastPara="1" vertOverflow="ellipsis" vert="horz" wrap="square" anchor="ctr" anchorCtr="1"/>
          <a:lstStyle/>
          <a:p>
            <a:pPr>
              <a:defRPr sz="1400" b="0" i="0" u="sng" strike="noStrike" kern="1200" baseline="0">
                <a:solidFill>
                  <a:schemeClr val="tx1"/>
                </a:solidFill>
                <a:latin typeface="+mn-lt"/>
                <a:ea typeface="+mn-ea"/>
                <a:cs typeface="+mn-cs"/>
              </a:defRPr>
            </a:pPr>
            <a:endParaRPr lang="en-US"/>
          </a:p>
        </c:txPr>
      </c:legendEntry>
      <c:layout>
        <c:manualLayout>
          <c:xMode val="edge"/>
          <c:yMode val="edge"/>
          <c:x val="0.82429679009031664"/>
          <c:y val="0.34642667013250683"/>
          <c:w val="0.16702121926367378"/>
          <c:h val="0.34288356377477125"/>
        </c:manualLayout>
      </c:layout>
      <c:overlay val="0"/>
      <c:spPr>
        <a:solidFill>
          <a:srgbClr val="CCECFF"/>
        </a:solidFill>
        <a:ln>
          <a:solidFill>
            <a:srgbClr val="193D6A"/>
          </a:solid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1.8135929746299461E-3"/>
          <c:y val="9.3743331989852768E-2"/>
          <c:w val="0.9963731444246503"/>
          <c:h val="0.90625653675860829"/>
        </c:manualLayout>
      </c:layout>
      <c:pieChart>
        <c:varyColors val="1"/>
        <c:ser>
          <c:idx val="0"/>
          <c:order val="0"/>
          <c:tx>
            <c:strRef>
              <c:f>Sheet1!$L$41</c:f>
              <c:strCache>
                <c:ptCount val="1"/>
                <c:pt idx="0">
                  <c:v>Qty</c:v>
                </c:pt>
              </c:strCache>
            </c:strRef>
          </c:tx>
          <c:dPt>
            <c:idx val="0"/>
            <c:bubble3D val="0"/>
            <c:spPr>
              <a:solidFill>
                <a:schemeClr val="accent1">
                  <a:lumMod val="50000"/>
                </a:schemeClr>
              </a:solidFill>
              <a:ln w="19050">
                <a:solidFill>
                  <a:schemeClr val="lt1"/>
                </a:solidFill>
              </a:ln>
              <a:effectLst/>
            </c:spPr>
            <c:extLst>
              <c:ext xmlns:c16="http://schemas.microsoft.com/office/drawing/2014/chart" uri="{C3380CC4-5D6E-409C-BE32-E72D297353CC}">
                <c16:uniqueId val="{00000001-7396-4F3B-9856-34AF95C408E5}"/>
              </c:ext>
            </c:extLst>
          </c:dPt>
          <c:dPt>
            <c:idx val="1"/>
            <c:bubble3D val="0"/>
            <c:spPr>
              <a:solidFill>
                <a:schemeClr val="accent1">
                  <a:tint val="77000"/>
                </a:schemeClr>
              </a:solidFill>
              <a:ln w="19050">
                <a:solidFill>
                  <a:schemeClr val="lt1"/>
                </a:solidFill>
              </a:ln>
              <a:effectLst/>
            </c:spPr>
            <c:extLst>
              <c:ext xmlns:c16="http://schemas.microsoft.com/office/drawing/2014/chart" uri="{C3380CC4-5D6E-409C-BE32-E72D297353CC}">
                <c16:uniqueId val="{00000003-7396-4F3B-9856-34AF95C408E5}"/>
              </c:ext>
            </c:extLst>
          </c:dPt>
          <c:dLbls>
            <c:dLbl>
              <c:idx val="0"/>
              <c:layout>
                <c:manualLayout>
                  <c:x val="-0.24004638955014351"/>
                  <c:y val="-9.778461760613491E-2"/>
                </c:manualLayout>
              </c:layout>
              <c:tx>
                <c:rich>
                  <a:bodyPr/>
                  <a:lstStyle/>
                  <a:p>
                    <a:r>
                      <a:rPr lang="en-US" sz="3200" dirty="0">
                        <a:solidFill>
                          <a:schemeClr val="bg1"/>
                        </a:solidFill>
                      </a:rPr>
                      <a:t>Male
64.2%</a:t>
                    </a:r>
                  </a:p>
                </c:rich>
              </c:tx>
              <c:showLegendKey val="0"/>
              <c:showVal val="0"/>
              <c:showCatName val="1"/>
              <c:showSerName val="0"/>
              <c:showPercent val="1"/>
              <c:showBubbleSize val="0"/>
              <c:extLst>
                <c:ext xmlns:c15="http://schemas.microsoft.com/office/drawing/2012/chart" uri="{CE6537A1-D6FC-4f65-9D91-7224C49458BB}">
                  <c15:layout>
                    <c:manualLayout>
                      <c:w val="0.25973591244362837"/>
                      <c:h val="0.38278837414705247"/>
                    </c:manualLayout>
                  </c15:layout>
                </c:ext>
                <c:ext xmlns:c16="http://schemas.microsoft.com/office/drawing/2014/chart" uri="{C3380CC4-5D6E-409C-BE32-E72D297353CC}">
                  <c16:uniqueId val="{00000001-7396-4F3B-9856-34AF95C408E5}"/>
                </c:ext>
              </c:extLst>
            </c:dLbl>
            <c:dLbl>
              <c:idx val="1"/>
              <c:layout>
                <c:manualLayout>
                  <c:x val="0.24054156747848379"/>
                  <c:y val="6.4823417991553639E-2"/>
                </c:manualLayout>
              </c:layout>
              <c:tx>
                <c:rich>
                  <a:bodyPr rot="0" spcFirstLastPara="1" vertOverflow="ellipsis" vert="horz" wrap="square" lIns="38100" tIns="19050" rIns="38100" bIns="19050" anchor="ctr" anchorCtr="1">
                    <a:noAutofit/>
                  </a:bodyPr>
                  <a:lstStyle/>
                  <a:p>
                    <a:pPr>
                      <a:defRPr sz="1197" b="1" i="0" u="none" strike="noStrike" kern="1200" baseline="0">
                        <a:solidFill>
                          <a:schemeClr val="tx1"/>
                        </a:solidFill>
                        <a:latin typeface="+mn-lt"/>
                        <a:ea typeface="+mn-ea"/>
                        <a:cs typeface="+mn-cs"/>
                      </a:defRPr>
                    </a:pPr>
                    <a:r>
                      <a:rPr lang="en-US" sz="3200" dirty="0">
                        <a:solidFill>
                          <a:schemeClr val="tx1"/>
                        </a:solidFill>
                      </a:rPr>
                      <a:t>Female
35.8%</a:t>
                    </a:r>
                  </a:p>
                </c:rich>
              </c:tx>
              <c:spPr>
                <a:noFill/>
                <a:ln>
                  <a:noFill/>
                </a:ln>
                <a:effectLst/>
              </c:spPr>
              <c:txPr>
                <a:bodyPr rot="0" spcFirstLastPara="1" vertOverflow="ellipsis" vert="horz" wrap="square" lIns="38100" tIns="19050" rIns="38100" bIns="19050" anchor="ctr" anchorCtr="1">
                  <a:noAutofit/>
                </a:bodyPr>
                <a:lstStyle/>
                <a:p>
                  <a:pPr>
                    <a:defRPr sz="1197" b="1" i="0" u="none" strike="noStrike" kern="1200" baseline="0">
                      <a:solidFill>
                        <a:schemeClr val="tx1"/>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layout>
                    <c:manualLayout>
                      <c:w val="0.25879280351583961"/>
                      <c:h val="0.36923492153404797"/>
                    </c:manualLayout>
                  </c15:layout>
                </c:ext>
                <c:ext xmlns:c16="http://schemas.microsoft.com/office/drawing/2014/chart" uri="{C3380CC4-5D6E-409C-BE32-E72D297353CC}">
                  <c16:uniqueId val="{00000003-7396-4F3B-9856-34AF95C408E5}"/>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Sheet1!$M$40:$N$40</c:f>
              <c:strCache>
                <c:ptCount val="2"/>
                <c:pt idx="0">
                  <c:v>Male</c:v>
                </c:pt>
                <c:pt idx="1">
                  <c:v>Female</c:v>
                </c:pt>
              </c:strCache>
            </c:strRef>
          </c:cat>
          <c:val>
            <c:numRef>
              <c:f>Sheet1!$M$41:$N$41</c:f>
              <c:numCache>
                <c:formatCode>General</c:formatCode>
                <c:ptCount val="2"/>
                <c:pt idx="0">
                  <c:v>55</c:v>
                </c:pt>
                <c:pt idx="1">
                  <c:v>40</c:v>
                </c:pt>
              </c:numCache>
            </c:numRef>
          </c:val>
          <c:extLst>
            <c:ext xmlns:c16="http://schemas.microsoft.com/office/drawing/2014/chart" uri="{C3380CC4-5D6E-409C-BE32-E72D297353CC}">
              <c16:uniqueId val="{00000004-7396-4F3B-9856-34AF95C408E5}"/>
            </c:ext>
          </c:extLst>
        </c:ser>
        <c:ser>
          <c:idx val="1"/>
          <c:order val="1"/>
          <c:tx>
            <c:strRef>
              <c:f>Sheet1!$L$42</c:f>
              <c:strCache>
                <c:ptCount val="1"/>
                <c:pt idx="0">
                  <c:v>%</c:v>
                </c:pt>
              </c:strCache>
            </c:strRef>
          </c:tx>
          <c:dPt>
            <c:idx val="0"/>
            <c:bubble3D val="0"/>
            <c:spPr>
              <a:solidFill>
                <a:schemeClr val="accent1">
                  <a:shade val="76000"/>
                </a:schemeClr>
              </a:solidFill>
              <a:ln w="19050">
                <a:solidFill>
                  <a:schemeClr val="lt1"/>
                </a:solidFill>
              </a:ln>
              <a:effectLst/>
            </c:spPr>
            <c:extLst>
              <c:ext xmlns:c16="http://schemas.microsoft.com/office/drawing/2014/chart" uri="{C3380CC4-5D6E-409C-BE32-E72D297353CC}">
                <c16:uniqueId val="{00000006-7396-4F3B-9856-34AF95C408E5}"/>
              </c:ext>
            </c:extLst>
          </c:dPt>
          <c:dPt>
            <c:idx val="1"/>
            <c:bubble3D val="0"/>
            <c:spPr>
              <a:solidFill>
                <a:schemeClr val="accent1">
                  <a:tint val="77000"/>
                </a:schemeClr>
              </a:solidFill>
              <a:ln w="19050">
                <a:solidFill>
                  <a:schemeClr val="lt1"/>
                </a:solidFill>
              </a:ln>
              <a:effectLst/>
            </c:spPr>
            <c:extLst>
              <c:ext xmlns:c16="http://schemas.microsoft.com/office/drawing/2014/chart" uri="{C3380CC4-5D6E-409C-BE32-E72D297353CC}">
                <c16:uniqueId val="{00000008-7396-4F3B-9856-34AF95C408E5}"/>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Sheet1!$M$40:$N$40</c:f>
              <c:strCache>
                <c:ptCount val="2"/>
                <c:pt idx="0">
                  <c:v>Male</c:v>
                </c:pt>
                <c:pt idx="1">
                  <c:v>Female</c:v>
                </c:pt>
              </c:strCache>
            </c:strRef>
          </c:cat>
          <c:val>
            <c:numRef>
              <c:f>Sheet1!$M$42:$N$42</c:f>
              <c:numCache>
                <c:formatCode>0.0%</c:formatCode>
                <c:ptCount val="2"/>
                <c:pt idx="0">
                  <c:v>0.64179104477611937</c:v>
                </c:pt>
                <c:pt idx="1">
                  <c:v>0.35820895522388058</c:v>
                </c:pt>
              </c:numCache>
            </c:numRef>
          </c:val>
          <c:extLst>
            <c:ext xmlns:c16="http://schemas.microsoft.com/office/drawing/2014/chart" uri="{C3380CC4-5D6E-409C-BE32-E72D297353CC}">
              <c16:uniqueId val="{00000009-7396-4F3B-9856-34AF95C408E5}"/>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 id="14">
  <a:schemeClr val="accent1"/>
</cs:colorStyle>
</file>

<file path=ppt/charts/colors3.xml><?xml version="1.0" encoding="utf-8"?>
<cs:colorStyle xmlns:cs="http://schemas.microsoft.com/office/drawing/2012/chartStyle" xmlns:a="http://schemas.openxmlformats.org/drawingml/2006/main" meth="withinLinear" id="14">
  <a:schemeClr val="accent1"/>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0.35405</cdr:x>
      <cdr:y>0.06269</cdr:y>
    </cdr:from>
    <cdr:to>
      <cdr:x>0.62597</cdr:x>
      <cdr:y>0.11315</cdr:y>
    </cdr:to>
    <cdr:sp macro="" textlink="">
      <cdr:nvSpPr>
        <cdr:cNvPr id="2" name="TextBox 1">
          <a:extLst xmlns:a="http://schemas.openxmlformats.org/drawingml/2006/main">
            <a:ext uri="{FF2B5EF4-FFF2-40B4-BE49-F238E27FC236}">
              <a16:creationId xmlns:a16="http://schemas.microsoft.com/office/drawing/2014/main" id="{CDD850FF-1A99-432A-BFA9-9A4C97DFF9A9}"/>
            </a:ext>
          </a:extLst>
        </cdr:cNvPr>
        <cdr:cNvSpPr txBox="1"/>
      </cdr:nvSpPr>
      <cdr:spPr>
        <a:xfrm xmlns:a="http://schemas.openxmlformats.org/drawingml/2006/main">
          <a:off x="3069167" y="394470"/>
          <a:ext cx="2357197" cy="3175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0.8535</cdr:x>
      <cdr:y>0.3469</cdr:y>
    </cdr:from>
    <cdr:to>
      <cdr:x>1</cdr:x>
      <cdr:y>0.42764</cdr:y>
    </cdr:to>
    <cdr:sp macro="" textlink="">
      <cdr:nvSpPr>
        <cdr:cNvPr id="5" name="TextBox 4">
          <a:extLst xmlns:a="http://schemas.openxmlformats.org/drawingml/2006/main">
            <a:ext uri="{FF2B5EF4-FFF2-40B4-BE49-F238E27FC236}">
              <a16:creationId xmlns:a16="http://schemas.microsoft.com/office/drawing/2014/main" id="{44D1D254-A08C-4096-B672-4A16A530B29A}"/>
            </a:ext>
          </a:extLst>
        </cdr:cNvPr>
        <cdr:cNvSpPr txBox="1"/>
      </cdr:nvSpPr>
      <cdr:spPr>
        <a:xfrm xmlns:a="http://schemas.openxmlformats.org/drawingml/2006/main">
          <a:off x="8548688" y="2182813"/>
          <a:ext cx="1270000" cy="5080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0.04658</cdr:x>
      <cdr:y>0.16608</cdr:y>
    </cdr:from>
    <cdr:to>
      <cdr:x>0.97578</cdr:x>
      <cdr:y>0.74845</cdr:y>
    </cdr:to>
    <cdr:sp macro="" textlink="">
      <cdr:nvSpPr>
        <cdr:cNvPr id="3" name="Freeform 2"/>
        <cdr:cNvSpPr>
          <a:spLocks xmlns:a="http://schemas.openxmlformats.org/drawingml/2006/main"/>
        </cdr:cNvSpPr>
      </cdr:nvSpPr>
      <cdr:spPr>
        <a:xfrm xmlns:a="http://schemas.openxmlformats.org/drawingml/2006/main">
          <a:off x="552319" y="1017269"/>
          <a:ext cx="11016945" cy="3567238"/>
        </a:xfrm>
        <a:custGeom xmlns:a="http://schemas.openxmlformats.org/drawingml/2006/main">
          <a:avLst/>
          <a:gdLst>
            <a:gd name="connsiteX0" fmla="*/ 0 w 9735204"/>
            <a:gd name="connsiteY0" fmla="*/ 2712993 h 2712993"/>
            <a:gd name="connsiteX1" fmla="*/ 2151934 w 9735204"/>
            <a:gd name="connsiteY1" fmla="*/ 2321107 h 2712993"/>
            <a:gd name="connsiteX2" fmla="*/ 4228241 w 9735204"/>
            <a:gd name="connsiteY2" fmla="*/ 2541113 h 2712993"/>
            <a:gd name="connsiteX3" fmla="*/ 9480884 w 9735204"/>
            <a:gd name="connsiteY3" fmla="*/ 141673 h 2712993"/>
            <a:gd name="connsiteX4" fmla="*/ 8951495 w 9735204"/>
            <a:gd name="connsiteY4" fmla="*/ 409805 h 2712993"/>
            <a:gd name="connsiteX0" fmla="*/ 0 w 9931878"/>
            <a:gd name="connsiteY0" fmla="*/ 2820234 h 2820234"/>
            <a:gd name="connsiteX1" fmla="*/ 2151934 w 9931878"/>
            <a:gd name="connsiteY1" fmla="*/ 2428348 h 2820234"/>
            <a:gd name="connsiteX2" fmla="*/ 4228241 w 9931878"/>
            <a:gd name="connsiteY2" fmla="*/ 2648354 h 2820234"/>
            <a:gd name="connsiteX3" fmla="*/ 9480884 w 9931878"/>
            <a:gd name="connsiteY3" fmla="*/ 248914 h 2820234"/>
            <a:gd name="connsiteX4" fmla="*/ 9632139 w 9931878"/>
            <a:gd name="connsiteY4" fmla="*/ 228288 h 2820234"/>
            <a:gd name="connsiteX0" fmla="*/ 0 w 9480884"/>
            <a:gd name="connsiteY0" fmla="*/ 2571320 h 2571320"/>
            <a:gd name="connsiteX1" fmla="*/ 2151934 w 9480884"/>
            <a:gd name="connsiteY1" fmla="*/ 2179434 h 2571320"/>
            <a:gd name="connsiteX2" fmla="*/ 4228241 w 9480884"/>
            <a:gd name="connsiteY2" fmla="*/ 2399440 h 2571320"/>
            <a:gd name="connsiteX3" fmla="*/ 9480884 w 9480884"/>
            <a:gd name="connsiteY3" fmla="*/ 0 h 2571320"/>
            <a:gd name="connsiteX0" fmla="*/ 0 w 9480884"/>
            <a:gd name="connsiteY0" fmla="*/ 2571320 h 2571320"/>
            <a:gd name="connsiteX1" fmla="*/ 2151934 w 9480884"/>
            <a:gd name="connsiteY1" fmla="*/ 2179434 h 2571320"/>
            <a:gd name="connsiteX2" fmla="*/ 4228241 w 9480884"/>
            <a:gd name="connsiteY2" fmla="*/ 2399440 h 2571320"/>
            <a:gd name="connsiteX3" fmla="*/ 7053942 w 9480884"/>
            <a:gd name="connsiteY3" fmla="*/ 428904 h 2571320"/>
            <a:gd name="connsiteX4" fmla="*/ 9480884 w 9480884"/>
            <a:gd name="connsiteY4" fmla="*/ 0 h 2571320"/>
            <a:gd name="connsiteX0" fmla="*/ 0 w 9474009"/>
            <a:gd name="connsiteY0" fmla="*/ 2536944 h 2536944"/>
            <a:gd name="connsiteX1" fmla="*/ 2151934 w 9474009"/>
            <a:gd name="connsiteY1" fmla="*/ 2145058 h 2536944"/>
            <a:gd name="connsiteX2" fmla="*/ 4228241 w 9474009"/>
            <a:gd name="connsiteY2" fmla="*/ 2365064 h 2536944"/>
            <a:gd name="connsiteX3" fmla="*/ 7053942 w 9474009"/>
            <a:gd name="connsiteY3" fmla="*/ 394528 h 2536944"/>
            <a:gd name="connsiteX4" fmla="*/ 9474009 w 9474009"/>
            <a:gd name="connsiteY4" fmla="*/ 0 h 2536944"/>
            <a:gd name="connsiteX0" fmla="*/ 0 w 9474009"/>
            <a:gd name="connsiteY0" fmla="*/ 2536944 h 2536944"/>
            <a:gd name="connsiteX1" fmla="*/ 2151934 w 9474009"/>
            <a:gd name="connsiteY1" fmla="*/ 2145058 h 2536944"/>
            <a:gd name="connsiteX2" fmla="*/ 4228241 w 9474009"/>
            <a:gd name="connsiteY2" fmla="*/ 2365064 h 2536944"/>
            <a:gd name="connsiteX3" fmla="*/ 7053942 w 9474009"/>
            <a:gd name="connsiteY3" fmla="*/ 394528 h 2536944"/>
            <a:gd name="connsiteX4" fmla="*/ 9474009 w 9474009"/>
            <a:gd name="connsiteY4" fmla="*/ 0 h 2536944"/>
            <a:gd name="connsiteX0" fmla="*/ 0 w 9474009"/>
            <a:gd name="connsiteY0" fmla="*/ 2536944 h 2536944"/>
            <a:gd name="connsiteX1" fmla="*/ 2151934 w 9474009"/>
            <a:gd name="connsiteY1" fmla="*/ 2145058 h 2536944"/>
            <a:gd name="connsiteX2" fmla="*/ 4228241 w 9474009"/>
            <a:gd name="connsiteY2" fmla="*/ 2365064 h 2536944"/>
            <a:gd name="connsiteX3" fmla="*/ 7166707 w 9474009"/>
            <a:gd name="connsiteY3" fmla="*/ 566063 h 2536944"/>
            <a:gd name="connsiteX4" fmla="*/ 9474009 w 9474009"/>
            <a:gd name="connsiteY4" fmla="*/ 0 h 2536944"/>
            <a:gd name="connsiteX0" fmla="*/ 0 w 9474009"/>
            <a:gd name="connsiteY0" fmla="*/ 2536944 h 2536944"/>
            <a:gd name="connsiteX1" fmla="*/ 2151934 w 9474009"/>
            <a:gd name="connsiteY1" fmla="*/ 2145058 h 2536944"/>
            <a:gd name="connsiteX2" fmla="*/ 4228241 w 9474009"/>
            <a:gd name="connsiteY2" fmla="*/ 2365064 h 2536944"/>
            <a:gd name="connsiteX3" fmla="*/ 7086160 w 9474009"/>
            <a:gd name="connsiteY3" fmla="*/ 526478 h 2536944"/>
            <a:gd name="connsiteX4" fmla="*/ 9474009 w 9474009"/>
            <a:gd name="connsiteY4" fmla="*/ 0 h 2536944"/>
            <a:gd name="connsiteX0" fmla="*/ 0 w 9474009"/>
            <a:gd name="connsiteY0" fmla="*/ 2536944 h 2536944"/>
            <a:gd name="connsiteX1" fmla="*/ 2151934 w 9474009"/>
            <a:gd name="connsiteY1" fmla="*/ 2145058 h 2536944"/>
            <a:gd name="connsiteX2" fmla="*/ 4249869 w 9474009"/>
            <a:gd name="connsiteY2" fmla="*/ 2303581 h 2536944"/>
            <a:gd name="connsiteX3" fmla="*/ 7086160 w 9474009"/>
            <a:gd name="connsiteY3" fmla="*/ 526478 h 2536944"/>
            <a:gd name="connsiteX4" fmla="*/ 9474009 w 9474009"/>
            <a:gd name="connsiteY4" fmla="*/ 0 h 2536944"/>
            <a:gd name="connsiteX0" fmla="*/ 0 w 9474009"/>
            <a:gd name="connsiteY0" fmla="*/ 2536944 h 2536944"/>
            <a:gd name="connsiteX1" fmla="*/ 2130306 w 9474009"/>
            <a:gd name="connsiteY1" fmla="*/ 2237284 h 2536944"/>
            <a:gd name="connsiteX2" fmla="*/ 4249869 w 9474009"/>
            <a:gd name="connsiteY2" fmla="*/ 2303581 h 2536944"/>
            <a:gd name="connsiteX3" fmla="*/ 7086160 w 9474009"/>
            <a:gd name="connsiteY3" fmla="*/ 526478 h 2536944"/>
            <a:gd name="connsiteX4" fmla="*/ 9474009 w 9474009"/>
            <a:gd name="connsiteY4" fmla="*/ 0 h 2536944"/>
            <a:gd name="connsiteX0" fmla="*/ 0 w 9474009"/>
            <a:gd name="connsiteY0" fmla="*/ 2536944 h 2536944"/>
            <a:gd name="connsiteX1" fmla="*/ 2130306 w 9474009"/>
            <a:gd name="connsiteY1" fmla="*/ 2180192 h 2536944"/>
            <a:gd name="connsiteX2" fmla="*/ 4249869 w 9474009"/>
            <a:gd name="connsiteY2" fmla="*/ 2303581 h 2536944"/>
            <a:gd name="connsiteX3" fmla="*/ 7086160 w 9474009"/>
            <a:gd name="connsiteY3" fmla="*/ 526478 h 2536944"/>
            <a:gd name="connsiteX4" fmla="*/ 9474009 w 9474009"/>
            <a:gd name="connsiteY4" fmla="*/ 0 h 2536944"/>
            <a:gd name="connsiteX0" fmla="*/ 0 w 9474009"/>
            <a:gd name="connsiteY0" fmla="*/ 2536944 h 2536944"/>
            <a:gd name="connsiteX1" fmla="*/ 2119493 w 9474009"/>
            <a:gd name="connsiteY1" fmla="*/ 2162625 h 2536944"/>
            <a:gd name="connsiteX2" fmla="*/ 4249869 w 9474009"/>
            <a:gd name="connsiteY2" fmla="*/ 2303581 h 2536944"/>
            <a:gd name="connsiteX3" fmla="*/ 7086160 w 9474009"/>
            <a:gd name="connsiteY3" fmla="*/ 526478 h 2536944"/>
            <a:gd name="connsiteX4" fmla="*/ 9474009 w 9474009"/>
            <a:gd name="connsiteY4" fmla="*/ 0 h 2536944"/>
            <a:gd name="connsiteX0" fmla="*/ 0 w 9474009"/>
            <a:gd name="connsiteY0" fmla="*/ 2536944 h 2536944"/>
            <a:gd name="connsiteX1" fmla="*/ 2114086 w 9474009"/>
            <a:gd name="connsiteY1" fmla="*/ 2158233 h 2536944"/>
            <a:gd name="connsiteX2" fmla="*/ 4249869 w 9474009"/>
            <a:gd name="connsiteY2" fmla="*/ 2303581 h 2536944"/>
            <a:gd name="connsiteX3" fmla="*/ 7086160 w 9474009"/>
            <a:gd name="connsiteY3" fmla="*/ 526478 h 2536944"/>
            <a:gd name="connsiteX4" fmla="*/ 9474009 w 9474009"/>
            <a:gd name="connsiteY4" fmla="*/ 0 h 2536944"/>
            <a:gd name="connsiteX0" fmla="*/ 0 w 9474009"/>
            <a:gd name="connsiteY0" fmla="*/ 2536944 h 2536944"/>
            <a:gd name="connsiteX1" fmla="*/ 2114086 w 9474009"/>
            <a:gd name="connsiteY1" fmla="*/ 2158233 h 2536944"/>
            <a:gd name="connsiteX2" fmla="*/ 4341787 w 9474009"/>
            <a:gd name="connsiteY2" fmla="*/ 2321148 h 2536944"/>
            <a:gd name="connsiteX3" fmla="*/ 7086160 w 9474009"/>
            <a:gd name="connsiteY3" fmla="*/ 526478 h 2536944"/>
            <a:gd name="connsiteX4" fmla="*/ 9474009 w 9474009"/>
            <a:gd name="connsiteY4" fmla="*/ 0 h 2536944"/>
            <a:gd name="connsiteX0" fmla="*/ 0 w 9474009"/>
            <a:gd name="connsiteY0" fmla="*/ 2536944 h 2536944"/>
            <a:gd name="connsiteX1" fmla="*/ 2124899 w 9474009"/>
            <a:gd name="connsiteY1" fmla="*/ 2224108 h 2536944"/>
            <a:gd name="connsiteX2" fmla="*/ 4341787 w 9474009"/>
            <a:gd name="connsiteY2" fmla="*/ 2321148 h 2536944"/>
            <a:gd name="connsiteX3" fmla="*/ 7086160 w 9474009"/>
            <a:gd name="connsiteY3" fmla="*/ 526478 h 2536944"/>
            <a:gd name="connsiteX4" fmla="*/ 9474009 w 9474009"/>
            <a:gd name="connsiteY4" fmla="*/ 0 h 25369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74009" h="2536944">
              <a:moveTo>
                <a:pt x="0" y="2536944"/>
              </a:moveTo>
              <a:cubicBezTo>
                <a:pt x="723613" y="2355324"/>
                <a:pt x="1401268" y="2260074"/>
                <a:pt x="2124899" y="2224108"/>
              </a:cubicBezTo>
              <a:cubicBezTo>
                <a:pt x="2848530" y="2188142"/>
                <a:pt x="3514910" y="2604086"/>
                <a:pt x="4341787" y="2321148"/>
              </a:cubicBezTo>
              <a:cubicBezTo>
                <a:pt x="5168664" y="2038210"/>
                <a:pt x="6210720" y="926385"/>
                <a:pt x="7086160" y="526478"/>
              </a:cubicBezTo>
              <a:cubicBezTo>
                <a:pt x="7961601" y="126571"/>
                <a:pt x="9032851" y="119610"/>
                <a:pt x="9474009" y="0"/>
              </a:cubicBezTo>
            </a:path>
          </a:pathLst>
        </a:custGeom>
        <a:noFill xmlns:a="http://schemas.openxmlformats.org/drawingml/2006/main"/>
        <a:ln xmlns:a="http://schemas.openxmlformats.org/drawingml/2006/main" w="76200">
          <a:solidFill>
            <a:schemeClr val="accent2"/>
          </a:solidFill>
          <a:tailEnd type="arrow"/>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dirty="0"/>
        </a:p>
      </cdr:txBody>
    </cdr:sp>
  </cdr:relSizeAnchor>
  <cdr:relSizeAnchor xmlns:cdr="http://schemas.openxmlformats.org/drawingml/2006/chartDrawing">
    <cdr:from>
      <cdr:x>0.67944</cdr:x>
      <cdr:y>0.91976</cdr:y>
    </cdr:from>
    <cdr:to>
      <cdr:x>0.77902</cdr:x>
      <cdr:y>1</cdr:y>
    </cdr:to>
    <cdr:sp macro="" textlink="">
      <cdr:nvSpPr>
        <cdr:cNvPr id="14" name="TextBox 19"/>
        <cdr:cNvSpPr txBox="1"/>
      </cdr:nvSpPr>
      <cdr:spPr>
        <a:xfrm xmlns:a="http://schemas.openxmlformats.org/drawingml/2006/main">
          <a:off x="10289178" y="7696715"/>
          <a:ext cx="1508003" cy="671463"/>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defTabSz="1219170">
            <a:defRPr/>
          </a:pPr>
          <a:r>
            <a:rPr lang="en-US" sz="2400" b="1" dirty="0">
              <a:solidFill>
                <a:prstClr val="white"/>
              </a:solidFill>
              <a:latin typeface="Calibri"/>
            </a:rPr>
            <a:t>2023</a:t>
          </a:r>
        </a:p>
      </cdr:txBody>
    </cdr:sp>
  </cdr:relSizeAnchor>
  <cdr:relSizeAnchor xmlns:cdr="http://schemas.openxmlformats.org/drawingml/2006/chartDrawing">
    <cdr:from>
      <cdr:x>0.04189</cdr:x>
      <cdr:y>0.81122</cdr:y>
    </cdr:from>
    <cdr:to>
      <cdr:x>0.14147</cdr:x>
      <cdr:y>0.89908</cdr:y>
    </cdr:to>
    <cdr:sp macro="" textlink="">
      <cdr:nvSpPr>
        <cdr:cNvPr id="15" name="TextBox 22"/>
        <cdr:cNvSpPr txBox="1"/>
      </cdr:nvSpPr>
      <cdr:spPr>
        <a:xfrm xmlns:a="http://schemas.openxmlformats.org/drawingml/2006/main">
          <a:off x="370271" y="3295652"/>
          <a:ext cx="880207" cy="356937"/>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defTabSz="1219170">
            <a:defRPr/>
          </a:pPr>
          <a:r>
            <a:rPr lang="en-US" sz="2400" b="1" dirty="0">
              <a:solidFill>
                <a:prstClr val="white"/>
              </a:solidFill>
              <a:latin typeface="Calibri"/>
            </a:rPr>
            <a:t>2009</a:t>
          </a:r>
        </a:p>
      </cdr:txBody>
    </cdr:sp>
  </cdr:relSizeAnchor>
  <cdr:relSizeAnchor xmlns:cdr="http://schemas.openxmlformats.org/drawingml/2006/chartDrawing">
    <cdr:from>
      <cdr:x>0.30039</cdr:x>
      <cdr:y>0.80556</cdr:y>
    </cdr:from>
    <cdr:to>
      <cdr:x>0.39997</cdr:x>
      <cdr:y>0.89342</cdr:y>
    </cdr:to>
    <cdr:sp macro="" textlink="">
      <cdr:nvSpPr>
        <cdr:cNvPr id="16" name="TextBox 23"/>
        <cdr:cNvSpPr txBox="1"/>
      </cdr:nvSpPr>
      <cdr:spPr>
        <a:xfrm xmlns:a="http://schemas.openxmlformats.org/drawingml/2006/main">
          <a:off x="2655204" y="3272658"/>
          <a:ext cx="880208" cy="356937"/>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defTabSz="1219170">
            <a:defRPr/>
          </a:pPr>
          <a:r>
            <a:rPr lang="en-US" sz="2400" b="1" dirty="0">
              <a:solidFill>
                <a:prstClr val="white"/>
              </a:solidFill>
              <a:latin typeface="Calibri"/>
            </a:rPr>
            <a:t>2013</a:t>
          </a:r>
        </a:p>
      </cdr:txBody>
    </cdr:sp>
  </cdr:relSizeAnchor>
  <cdr:relSizeAnchor xmlns:cdr="http://schemas.openxmlformats.org/drawingml/2006/chartDrawing">
    <cdr:from>
      <cdr:x>0.59774</cdr:x>
      <cdr:y>0.82702</cdr:y>
    </cdr:from>
    <cdr:to>
      <cdr:x>0.69733</cdr:x>
      <cdr:y>0.91488</cdr:y>
    </cdr:to>
    <cdr:sp macro="" textlink="">
      <cdr:nvSpPr>
        <cdr:cNvPr id="17" name="TextBox 19"/>
        <cdr:cNvSpPr txBox="1"/>
      </cdr:nvSpPr>
      <cdr:spPr>
        <a:xfrm xmlns:a="http://schemas.openxmlformats.org/drawingml/2006/main">
          <a:off x="9051996" y="6920662"/>
          <a:ext cx="1508154" cy="735228"/>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defTabSz="1219170">
            <a:defRPr/>
          </a:pPr>
          <a:r>
            <a:rPr lang="en-US" sz="2400" b="1" dirty="0">
              <a:solidFill>
                <a:prstClr val="white"/>
              </a:solidFill>
              <a:latin typeface="Calibri"/>
            </a:rPr>
            <a:t>2017</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D73AB5-D8F3-49D2-B40D-8C78AA42505E}" type="datetimeFigureOut">
              <a:rPr lang="en-US" smtClean="0"/>
              <a:t>11/13/2023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25527D-4841-488F-8DC6-C4D680816F34}" type="slidenum">
              <a:rPr lang="en-US" smtClean="0"/>
              <a:t>‹#›</a:t>
            </a:fld>
            <a:endParaRPr lang="en-US"/>
          </a:p>
        </p:txBody>
      </p:sp>
    </p:spTree>
    <p:extLst>
      <p:ext uri="{BB962C8B-B14F-4D97-AF65-F5344CB8AC3E}">
        <p14:creationId xmlns:p14="http://schemas.microsoft.com/office/powerpoint/2010/main" val="36349425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11/13/2023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svg"/><Relationship Id="rId7" Type="http://schemas.openxmlformats.org/officeDocument/2006/relationships/image" Target="../media/image22.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16.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2.svg"/><Relationship Id="rId7" Type="http://schemas.openxmlformats.org/officeDocument/2006/relationships/image" Target="../media/image1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4.sv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4.sv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9.png"/></Relationships>
</file>

<file path=ppt/slides/_rels/slide2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2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9.png"/></Relationships>
</file>

<file path=ppt/slides/_rels/slide2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9.png"/></Relationships>
</file>

<file path=ppt/slides/_rels/slide2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9.png"/></Relationships>
</file>

<file path=ppt/slides/_rels/slide2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svg"/><Relationship Id="rId7" Type="http://schemas.openxmlformats.org/officeDocument/2006/relationships/image" Target="../media/image8.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4.sv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3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3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3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3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3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3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3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3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39.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8.svg"/><Relationship Id="rId7" Type="http://schemas.openxmlformats.org/officeDocument/2006/relationships/image" Target="../media/image32.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20.svg"/><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svg"/><Relationship Id="rId7" Type="http://schemas.openxmlformats.org/officeDocument/2006/relationships/image" Target="../media/image8.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13.jpeg"/></Relationships>
</file>

<file path=ppt/slides/_rels/slide4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3.jpg"/><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4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44.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2.svg"/><Relationship Id="rId7" Type="http://schemas.openxmlformats.org/officeDocument/2006/relationships/image" Target="../media/image1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4.svg"/><Relationship Id="rId4" Type="http://schemas.openxmlformats.org/officeDocument/2006/relationships/image" Target="../media/image3.png"/></Relationships>
</file>

<file path=ppt/slides/_rels/slide4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svg"/><Relationship Id="rId7" Type="http://schemas.openxmlformats.org/officeDocument/2006/relationships/image" Target="../media/image8.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14.png"/></Relationships>
</file>

<file path=ppt/slides/_rels/slide5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g"/><Relationship Id="rId1" Type="http://schemas.openxmlformats.org/officeDocument/2006/relationships/slideLayout" Target="../slideLayouts/slideLayout2.xml"/><Relationship Id="rId4" Type="http://schemas.microsoft.com/office/2007/relationships/hdphoto" Target="../media/hdphoto1.wdp"/></Relationships>
</file>

<file path=ppt/slides/_rels/slide5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9.jpg"/><Relationship Id="rId1" Type="http://schemas.openxmlformats.org/officeDocument/2006/relationships/slideLayout" Target="../slideLayouts/slideLayout2.xml"/><Relationship Id="rId4" Type="http://schemas.microsoft.com/office/2007/relationships/hdphoto" Target="../media/hdphoto2.wdp"/></Relationships>
</file>

<file path=ppt/slides/_rels/slide5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58.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2.jpeg"/><Relationship Id="rId5" Type="http://schemas.openxmlformats.org/officeDocument/2006/relationships/image" Target="../media/image4.svg"/><Relationship Id="rId4" Type="http://schemas.openxmlformats.org/officeDocument/2006/relationships/image" Target="../media/image3.png"/></Relationships>
</file>

<file path=ppt/slides/_rels/slide5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svg"/><Relationship Id="rId7" Type="http://schemas.openxmlformats.org/officeDocument/2006/relationships/image" Target="../media/image8.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4.svg"/><Relationship Id="rId4" Type="http://schemas.openxmlformats.org/officeDocument/2006/relationships/image" Target="../media/image3.png"/></Relationships>
</file>

<file path=ppt/slides/_rels/slide6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3.jp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6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3.jp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6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33.jp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6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svg"/><Relationship Id="rId7" Type="http://schemas.openxmlformats.org/officeDocument/2006/relationships/image" Target="../media/image8.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15.jpeg"/></Relationships>
</file>

<file path=ppt/slides/_rels/slide70.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2.svg"/><Relationship Id="rId7" Type="http://schemas.openxmlformats.org/officeDocument/2006/relationships/image" Target="../media/image1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4.svg"/><Relationship Id="rId4" Type="http://schemas.openxmlformats.org/officeDocument/2006/relationships/image" Target="../media/image3.png"/></Relationships>
</file>

<file path=ppt/slides/_rels/slide7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image" Target="../media/image64.jpeg"/><Relationship Id="rId5" Type="http://schemas.openxmlformats.org/officeDocument/2006/relationships/image" Target="../media/image63.png"/><Relationship Id="rId10" Type="http://schemas.openxmlformats.org/officeDocument/2006/relationships/image" Target="../media/image68.png"/><Relationship Id="rId4" Type="http://schemas.openxmlformats.org/officeDocument/2006/relationships/image" Target="../media/image62.png"/><Relationship Id="rId9" Type="http://schemas.openxmlformats.org/officeDocument/2006/relationships/image" Target="../media/image67.png"/></Relationships>
</file>

<file path=ppt/slides/_rels/slide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8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image" Target="../media/image71.png"/><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4.svg"/><Relationship Id="rId4" Type="http://schemas.openxmlformats.org/officeDocument/2006/relationships/image" Target="../media/image73.png"/><Relationship Id="rId9" Type="http://schemas.openxmlformats.org/officeDocument/2006/relationships/image" Target="../media/image78.jpeg"/></Relationships>
</file>

<file path=ppt/slides/_rels/slide82.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image" Target="../media/image79.jpeg"/><Relationship Id="rId1" Type="http://schemas.openxmlformats.org/officeDocument/2006/relationships/slideLayout" Target="../slideLayouts/slideLayout7.xml"/><Relationship Id="rId6" Type="http://schemas.openxmlformats.org/officeDocument/2006/relationships/image" Target="../media/image83.png"/><Relationship Id="rId5" Type="http://schemas.openxmlformats.org/officeDocument/2006/relationships/image" Target="../media/image82.jpeg"/><Relationship Id="rId4" Type="http://schemas.openxmlformats.org/officeDocument/2006/relationships/image" Target="../media/image81.png"/><Relationship Id="rId9" Type="http://schemas.openxmlformats.org/officeDocument/2006/relationships/image" Target="../media/image86.png"/></Relationships>
</file>

<file path=ppt/slides/_rels/slide83.xml.rels><?xml version="1.0" encoding="UTF-8" standalone="yes"?>
<Relationships xmlns="http://schemas.openxmlformats.org/package/2006/relationships"><Relationship Id="rId3" Type="http://schemas.openxmlformats.org/officeDocument/2006/relationships/image" Target="../media/image88.png"/><Relationship Id="rId7" Type="http://schemas.openxmlformats.org/officeDocument/2006/relationships/image" Target="../media/image92.png"/><Relationship Id="rId2" Type="http://schemas.openxmlformats.org/officeDocument/2006/relationships/image" Target="../media/image87.png"/><Relationship Id="rId1" Type="http://schemas.openxmlformats.org/officeDocument/2006/relationships/slideLayout" Target="../slideLayouts/slideLayout7.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84.xml.rels><?xml version="1.0" encoding="UTF-8" standalone="yes"?>
<Relationships xmlns="http://schemas.openxmlformats.org/package/2006/relationships"><Relationship Id="rId3" Type="http://schemas.openxmlformats.org/officeDocument/2006/relationships/hyperlink" Target="https://commons.wikimedia.org/wiki/File:US_one_dollar_bill,_obverse,_series_2009.jpg" TargetMode="External"/><Relationship Id="rId2" Type="http://schemas.openxmlformats.org/officeDocument/2006/relationships/image" Target="../media/image93.jpg"/><Relationship Id="rId1" Type="http://schemas.openxmlformats.org/officeDocument/2006/relationships/slideLayout" Target="../slideLayouts/slideLayout2.xml"/><Relationship Id="rId5" Type="http://schemas.openxmlformats.org/officeDocument/2006/relationships/hyperlink" Target="https://creativecommons.org/licenses/by-sa/3.0/" TargetMode="External"/><Relationship Id="rId4" Type="http://schemas.openxmlformats.org/officeDocument/2006/relationships/image" Target="../media/image94.png"/></Relationships>
</file>

<file path=ppt/slides/_rels/slide8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33.jpg"/><Relationship Id="rId1" Type="http://schemas.openxmlformats.org/officeDocument/2006/relationships/slideLayout" Target="../slideLayouts/slideLayout2.xml"/><Relationship Id="rId4" Type="http://schemas.openxmlformats.org/officeDocument/2006/relationships/image" Target="../media/image96.png"/></Relationships>
</file>

<file path=ppt/slides/_rels/slide8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33.jpg"/><Relationship Id="rId1" Type="http://schemas.openxmlformats.org/officeDocument/2006/relationships/slideLayout" Target="../slideLayouts/slideLayout2.xml"/><Relationship Id="rId4" Type="http://schemas.microsoft.com/office/2007/relationships/hdphoto" Target="../media/hdphoto3.wdp"/></Relationships>
</file>

<file path=ppt/slides/_rels/slide8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89.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8.svg"/><Relationship Id="rId7" Type="http://schemas.openxmlformats.org/officeDocument/2006/relationships/image" Target="../media/image32.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98.jpeg"/><Relationship Id="rId5" Type="http://schemas.openxmlformats.org/officeDocument/2006/relationships/image" Target="../media/image20.sv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2.svg"/><Relationship Id="rId7" Type="http://schemas.openxmlformats.org/officeDocument/2006/relationships/image" Target="../media/image1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4.svg"/><Relationship Id="rId4" Type="http://schemas.openxmlformats.org/officeDocument/2006/relationships/image" Target="../media/image3.png"/></Relationships>
</file>

<file path=ppt/slides/_rels/slide9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svg"/><Relationship Id="rId7" Type="http://schemas.openxmlformats.org/officeDocument/2006/relationships/image" Target="../media/image8.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4.svg"/><Relationship Id="rId4" Type="http://schemas.openxmlformats.org/officeDocument/2006/relationships/image" Target="../media/image3.png"/></Relationships>
</file>

<file path=ppt/slides/_rels/slide9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svg"/><Relationship Id="rId7" Type="http://schemas.openxmlformats.org/officeDocument/2006/relationships/image" Target="../media/image8.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99.png"/></Relationships>
</file>

<file path=ppt/slides/_rels/slide9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4816593" cy="2709333"/>
          </a:xfrm>
        </p:grpSpPr>
        <p:sp>
          <p:nvSpPr>
            <p:cNvPr id="3" name="Freeform 3"/>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193D6A"/>
            </a:solidFill>
          </p:spPr>
        </p:sp>
        <p:sp>
          <p:nvSpPr>
            <p:cNvPr id="4" name="TextBox 4"/>
            <p:cNvSpPr txBox="1"/>
            <p:nvPr/>
          </p:nvSpPr>
          <p:spPr>
            <a:xfrm>
              <a:off x="0" y="-38100"/>
              <a:ext cx="4816593" cy="2747433"/>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rot="724886">
            <a:off x="-5205192" y="6644740"/>
            <a:ext cx="13431064" cy="5982929"/>
          </a:xfrm>
          <a:custGeom>
            <a:avLst/>
            <a:gdLst/>
            <a:ahLst/>
            <a:cxnLst/>
            <a:rect l="l" t="t" r="r" b="b"/>
            <a:pathLst>
              <a:path w="13431064" h="5982929">
                <a:moveTo>
                  <a:pt x="0" y="0"/>
                </a:moveTo>
                <a:lnTo>
                  <a:pt x="13431065" y="0"/>
                </a:lnTo>
                <a:lnTo>
                  <a:pt x="13431065" y="5982929"/>
                </a:lnTo>
                <a:lnTo>
                  <a:pt x="0" y="598292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p>
        </p:txBody>
      </p:sp>
      <p:sp>
        <p:nvSpPr>
          <p:cNvPr id="6" name="Freeform 6"/>
          <p:cNvSpPr/>
          <p:nvPr/>
        </p:nvSpPr>
        <p:spPr>
          <a:xfrm>
            <a:off x="12480113" y="1660662"/>
            <a:ext cx="7289526" cy="7289526"/>
          </a:xfrm>
          <a:custGeom>
            <a:avLst/>
            <a:gdLst/>
            <a:ahLst/>
            <a:cxnLst/>
            <a:rect l="l" t="t" r="r" b="b"/>
            <a:pathLst>
              <a:path w="7289526" h="7289526">
                <a:moveTo>
                  <a:pt x="0" y="0"/>
                </a:moveTo>
                <a:lnTo>
                  <a:pt x="7289526" y="0"/>
                </a:lnTo>
                <a:lnTo>
                  <a:pt x="7289526" y="7289526"/>
                </a:lnTo>
                <a:lnTo>
                  <a:pt x="0" y="7289526"/>
                </a:lnTo>
                <a:lnTo>
                  <a:pt x="0" y="0"/>
                </a:lnTo>
                <a:close/>
              </a:path>
            </a:pathLst>
          </a:custGeom>
          <a:blipFill>
            <a:blip r:embed="rId4">
              <a:alphaModFix amt="32999"/>
              <a:extLst>
                <a:ext uri="{96DAC541-7B7A-43D3-8B79-37D633B846F1}">
                  <asvg:svgBlip xmlns:asvg="http://schemas.microsoft.com/office/drawing/2016/SVG/main" r:embed="rId5"/>
                </a:ext>
              </a:extLst>
            </a:blip>
            <a:stretch>
              <a:fillRect/>
            </a:stretch>
          </a:blipFill>
        </p:spPr>
      </p:sp>
      <p:sp>
        <p:nvSpPr>
          <p:cNvPr id="7" name="Freeform 7"/>
          <p:cNvSpPr/>
          <p:nvPr/>
        </p:nvSpPr>
        <p:spPr>
          <a:xfrm flipH="1" flipV="1">
            <a:off x="8061011" y="6996644"/>
            <a:ext cx="10365741" cy="4617466"/>
          </a:xfrm>
          <a:custGeom>
            <a:avLst/>
            <a:gdLst/>
            <a:ahLst/>
            <a:cxnLst/>
            <a:rect l="l" t="t" r="r" b="b"/>
            <a:pathLst>
              <a:path w="10365741" h="4617466">
                <a:moveTo>
                  <a:pt x="10365741" y="4617466"/>
                </a:moveTo>
                <a:lnTo>
                  <a:pt x="0" y="4617466"/>
                </a:lnTo>
                <a:lnTo>
                  <a:pt x="0" y="0"/>
                </a:lnTo>
                <a:lnTo>
                  <a:pt x="10365741" y="0"/>
                </a:lnTo>
                <a:lnTo>
                  <a:pt x="10365741" y="4617466"/>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8" name="Group 8"/>
          <p:cNvGrpSpPr/>
          <p:nvPr/>
        </p:nvGrpSpPr>
        <p:grpSpPr>
          <a:xfrm>
            <a:off x="5611005" y="2720965"/>
            <a:ext cx="7065991" cy="4635119"/>
            <a:chOff x="0" y="323850"/>
            <a:chExt cx="9421321" cy="6180158"/>
          </a:xfrm>
        </p:grpSpPr>
        <p:sp>
          <p:nvSpPr>
            <p:cNvPr id="9" name="TextBox 9"/>
            <p:cNvSpPr txBox="1"/>
            <p:nvPr/>
          </p:nvSpPr>
          <p:spPr>
            <a:xfrm>
              <a:off x="2519405" y="2131496"/>
              <a:ext cx="4826340" cy="1630810"/>
            </a:xfrm>
            <a:prstGeom prst="rect">
              <a:avLst/>
            </a:prstGeom>
          </p:spPr>
          <p:txBody>
            <a:bodyPr lIns="0" tIns="0" rIns="0" bIns="0" rtlCol="0" anchor="t">
              <a:spAutoFit/>
            </a:bodyPr>
            <a:lstStyle/>
            <a:p>
              <a:pPr algn="ctr">
                <a:lnSpc>
                  <a:spcPts val="10283"/>
                </a:lnSpc>
              </a:pPr>
              <a:r>
                <a:rPr lang="en-US" sz="7345" dirty="0">
                  <a:solidFill>
                    <a:srgbClr val="FFFFFF"/>
                  </a:solidFill>
                  <a:latin typeface="Droid Serif"/>
                </a:rPr>
                <a:t>OF THE </a:t>
              </a:r>
            </a:p>
          </p:txBody>
        </p:sp>
        <p:sp>
          <p:nvSpPr>
            <p:cNvPr id="10" name="TextBox 10"/>
            <p:cNvSpPr txBox="1"/>
            <p:nvPr/>
          </p:nvSpPr>
          <p:spPr>
            <a:xfrm>
              <a:off x="373144" y="3639199"/>
              <a:ext cx="9048177" cy="2864809"/>
            </a:xfrm>
            <a:prstGeom prst="rect">
              <a:avLst/>
            </a:prstGeom>
          </p:spPr>
          <p:txBody>
            <a:bodyPr lIns="0" tIns="0" rIns="0" bIns="0" rtlCol="0" anchor="t">
              <a:spAutoFit/>
            </a:bodyPr>
            <a:lstStyle/>
            <a:p>
              <a:pPr algn="ctr">
                <a:lnSpc>
                  <a:spcPts val="15393"/>
                </a:lnSpc>
              </a:pPr>
              <a:r>
                <a:rPr lang="en-US" sz="15707" spc="-801" dirty="0">
                  <a:solidFill>
                    <a:srgbClr val="FFFFFF"/>
                  </a:solidFill>
                  <a:latin typeface="Droid Serif Bold"/>
                </a:rPr>
                <a:t>PENNY</a:t>
              </a:r>
            </a:p>
          </p:txBody>
        </p:sp>
        <p:sp>
          <p:nvSpPr>
            <p:cNvPr id="11" name="TextBox 11"/>
            <p:cNvSpPr txBox="1"/>
            <p:nvPr/>
          </p:nvSpPr>
          <p:spPr>
            <a:xfrm>
              <a:off x="0" y="323850"/>
              <a:ext cx="9421321" cy="2864856"/>
            </a:xfrm>
            <a:prstGeom prst="rect">
              <a:avLst/>
            </a:prstGeom>
          </p:spPr>
          <p:txBody>
            <a:bodyPr lIns="0" tIns="0" rIns="0" bIns="0" rtlCol="0" anchor="t">
              <a:spAutoFit/>
            </a:bodyPr>
            <a:lstStyle/>
            <a:p>
              <a:pPr algn="ctr">
                <a:lnSpc>
                  <a:spcPts val="15394"/>
                </a:lnSpc>
              </a:pPr>
              <a:r>
                <a:rPr lang="en-US" sz="15708" spc="-1193">
                  <a:solidFill>
                    <a:srgbClr val="FFFFFF"/>
                  </a:solidFill>
                  <a:latin typeface="Droid Serif Bold"/>
                </a:rPr>
                <a:t>STATE</a:t>
              </a:r>
            </a:p>
          </p:txBody>
        </p:sp>
        <p:sp>
          <p:nvSpPr>
            <p:cNvPr id="12" name="Freeform 12"/>
            <p:cNvSpPr/>
            <p:nvPr/>
          </p:nvSpPr>
          <p:spPr>
            <a:xfrm>
              <a:off x="307106" y="3015056"/>
              <a:ext cx="1991624" cy="237721"/>
            </a:xfrm>
            <a:custGeom>
              <a:avLst/>
              <a:gdLst/>
              <a:ahLst/>
              <a:cxnLst/>
              <a:rect l="l" t="t" r="r" b="b"/>
              <a:pathLst>
                <a:path w="1991624" h="237721">
                  <a:moveTo>
                    <a:pt x="0" y="0"/>
                  </a:moveTo>
                  <a:lnTo>
                    <a:pt x="1991624" y="0"/>
                  </a:lnTo>
                  <a:lnTo>
                    <a:pt x="1991624" y="237721"/>
                  </a:lnTo>
                  <a:lnTo>
                    <a:pt x="0" y="237721"/>
                  </a:lnTo>
                  <a:lnTo>
                    <a:pt x="0" y="0"/>
                  </a:lnTo>
                  <a:close/>
                </a:path>
              </a:pathLst>
            </a:custGeom>
            <a: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l="-165245"/>
              </a:stretch>
            </a:blipFill>
          </p:spPr>
        </p:sp>
        <p:sp>
          <p:nvSpPr>
            <p:cNvPr id="13" name="Freeform 13"/>
            <p:cNvSpPr/>
            <p:nvPr/>
          </p:nvSpPr>
          <p:spPr>
            <a:xfrm>
              <a:off x="7249463" y="3015056"/>
              <a:ext cx="2153325" cy="237721"/>
            </a:xfrm>
            <a:custGeom>
              <a:avLst/>
              <a:gdLst/>
              <a:ahLst/>
              <a:cxnLst/>
              <a:rect l="l" t="t" r="r" b="b"/>
              <a:pathLst>
                <a:path w="2153325" h="237721">
                  <a:moveTo>
                    <a:pt x="0" y="0"/>
                  </a:moveTo>
                  <a:lnTo>
                    <a:pt x="2153326" y="0"/>
                  </a:lnTo>
                  <a:lnTo>
                    <a:pt x="2153326" y="237721"/>
                  </a:lnTo>
                  <a:lnTo>
                    <a:pt x="0" y="237721"/>
                  </a:lnTo>
                  <a:lnTo>
                    <a:pt x="0" y="0"/>
                  </a:lnTo>
                  <a:close/>
                </a:path>
              </a:pathLst>
            </a:custGeom>
            <a: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r="-145327"/>
              </a:stretch>
            </a:blipFill>
          </p:spPr>
        </p:sp>
      </p:grpSp>
      <p:grpSp>
        <p:nvGrpSpPr>
          <p:cNvPr id="14" name="Group 14"/>
          <p:cNvGrpSpPr/>
          <p:nvPr/>
        </p:nvGrpSpPr>
        <p:grpSpPr>
          <a:xfrm>
            <a:off x="6963549" y="-800100"/>
            <a:ext cx="4623412" cy="4623412"/>
            <a:chOff x="0" y="0"/>
            <a:chExt cx="6164550" cy="6164550"/>
          </a:xfrm>
        </p:grpSpPr>
        <p:sp>
          <p:nvSpPr>
            <p:cNvPr id="15" name="Freeform 15"/>
            <p:cNvSpPr/>
            <p:nvPr/>
          </p:nvSpPr>
          <p:spPr>
            <a:xfrm>
              <a:off x="0" y="0"/>
              <a:ext cx="6164550" cy="6164550"/>
            </a:xfrm>
            <a:custGeom>
              <a:avLst/>
              <a:gdLst/>
              <a:ahLst/>
              <a:cxnLst/>
              <a:rect l="l" t="t" r="r" b="b"/>
              <a:pathLst>
                <a:path w="6164550" h="6164550">
                  <a:moveTo>
                    <a:pt x="0" y="0"/>
                  </a:moveTo>
                  <a:lnTo>
                    <a:pt x="6164550" y="0"/>
                  </a:lnTo>
                  <a:lnTo>
                    <a:pt x="6164550" y="6164550"/>
                  </a:lnTo>
                  <a:lnTo>
                    <a:pt x="0" y="6164550"/>
                  </a:lnTo>
                  <a:lnTo>
                    <a:pt x="0" y="0"/>
                  </a:lnTo>
                  <a:close/>
                </a:path>
              </a:pathLst>
            </a:custGeom>
            <a: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a:blipFill>
          </p:spPr>
        </p:sp>
        <p:sp>
          <p:nvSpPr>
            <p:cNvPr id="16" name="Freeform 16"/>
            <p:cNvSpPr/>
            <p:nvPr/>
          </p:nvSpPr>
          <p:spPr>
            <a:xfrm>
              <a:off x="1714619" y="1857076"/>
              <a:ext cx="2820930" cy="2364780"/>
            </a:xfrm>
            <a:custGeom>
              <a:avLst/>
              <a:gdLst/>
              <a:ahLst/>
              <a:cxnLst/>
              <a:rect l="l" t="t" r="r" b="b"/>
              <a:pathLst>
                <a:path w="2820930" h="2364780">
                  <a:moveTo>
                    <a:pt x="0" y="0"/>
                  </a:moveTo>
                  <a:lnTo>
                    <a:pt x="2820930" y="0"/>
                  </a:lnTo>
                  <a:lnTo>
                    <a:pt x="2820930" y="2364779"/>
                  </a:lnTo>
                  <a:lnTo>
                    <a:pt x="0" y="2364779"/>
                  </a:lnTo>
                  <a:lnTo>
                    <a:pt x="0" y="0"/>
                  </a:lnTo>
                  <a:close/>
                </a:path>
              </a:pathLst>
            </a:custGeom>
            <a:blipFill>
              <a:blip r:embed="rId10" cstate="screen">
                <a:extLst>
                  <a:ext uri="{28A0092B-C50C-407E-A947-70E740481C1C}">
                    <a14:useLocalDpi xmlns:a14="http://schemas.microsoft.com/office/drawing/2010/main"/>
                  </a:ext>
                </a:extLst>
              </a:blip>
              <a:stretch>
                <a:fillRect/>
              </a:stretch>
            </a:blipFill>
          </p:spPr>
        </p:sp>
      </p:grpSp>
      <p:sp>
        <p:nvSpPr>
          <p:cNvPr id="17" name="Freeform 17"/>
          <p:cNvSpPr/>
          <p:nvPr/>
        </p:nvSpPr>
        <p:spPr>
          <a:xfrm>
            <a:off x="-1326795" y="-1289364"/>
            <a:ext cx="7289526" cy="7289526"/>
          </a:xfrm>
          <a:custGeom>
            <a:avLst/>
            <a:gdLst/>
            <a:ahLst/>
            <a:cxnLst/>
            <a:rect l="l" t="t" r="r" b="b"/>
            <a:pathLst>
              <a:path w="7289526" h="7289526">
                <a:moveTo>
                  <a:pt x="0" y="0"/>
                </a:moveTo>
                <a:lnTo>
                  <a:pt x="7289526" y="0"/>
                </a:lnTo>
                <a:lnTo>
                  <a:pt x="7289526" y="7289526"/>
                </a:lnTo>
                <a:lnTo>
                  <a:pt x="0" y="7289526"/>
                </a:lnTo>
                <a:lnTo>
                  <a:pt x="0" y="0"/>
                </a:lnTo>
                <a:close/>
              </a:path>
            </a:pathLst>
          </a:custGeom>
          <a:blipFill>
            <a:blip r:embed="rId4">
              <a:alphaModFix amt="32999"/>
              <a:extLst>
                <a:ext uri="{96DAC541-7B7A-43D3-8B79-37D633B846F1}">
                  <asvg:svgBlip xmlns:asvg="http://schemas.microsoft.com/office/drawing/2016/SVG/main" r:embed="rId5"/>
                </a:ext>
              </a:extLst>
            </a:blip>
            <a:stretch>
              <a:fillRect/>
            </a:stretch>
          </a:blipFill>
        </p:spPr>
      </p:sp>
      <p:sp>
        <p:nvSpPr>
          <p:cNvPr id="18" name="TextBox 18"/>
          <p:cNvSpPr txBox="1"/>
          <p:nvPr/>
        </p:nvSpPr>
        <p:spPr>
          <a:xfrm>
            <a:off x="228600" y="7086114"/>
            <a:ext cx="18288000" cy="662941"/>
          </a:xfrm>
          <a:prstGeom prst="rect">
            <a:avLst/>
          </a:prstGeom>
        </p:spPr>
        <p:txBody>
          <a:bodyPr lIns="0" tIns="0" rIns="0" bIns="0" rtlCol="0" anchor="t">
            <a:spAutoFit/>
          </a:bodyPr>
          <a:lstStyle/>
          <a:p>
            <a:pPr algn="ctr">
              <a:lnSpc>
                <a:spcPts val="5459"/>
              </a:lnSpc>
            </a:pPr>
            <a:r>
              <a:rPr lang="en-US" sz="3899" spc="2507" dirty="0">
                <a:solidFill>
                  <a:srgbClr val="94BED4"/>
                </a:solidFill>
                <a:latin typeface="Droid Serif"/>
              </a:rPr>
              <a:t>2023</a:t>
            </a:r>
          </a:p>
        </p:txBody>
      </p:sp>
    </p:spTree>
    <p:extLst>
      <p:ext uri="{BB962C8B-B14F-4D97-AF65-F5344CB8AC3E}">
        <p14:creationId xmlns:p14="http://schemas.microsoft.com/office/powerpoint/2010/main" val="35249309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2537422" cy="10287000"/>
            <a:chOff x="0" y="0"/>
            <a:chExt cx="668292" cy="2709333"/>
          </a:xfrm>
        </p:grpSpPr>
        <p:sp>
          <p:nvSpPr>
            <p:cNvPr id="3" name="Freeform 3"/>
            <p:cNvSpPr/>
            <p:nvPr/>
          </p:nvSpPr>
          <p:spPr>
            <a:xfrm>
              <a:off x="0" y="0"/>
              <a:ext cx="668292" cy="2709333"/>
            </a:xfrm>
            <a:custGeom>
              <a:avLst/>
              <a:gdLst/>
              <a:ahLst/>
              <a:cxnLst/>
              <a:rect l="l" t="t" r="r" b="b"/>
              <a:pathLst>
                <a:path w="668292" h="2709333">
                  <a:moveTo>
                    <a:pt x="0" y="0"/>
                  </a:moveTo>
                  <a:lnTo>
                    <a:pt x="668292" y="0"/>
                  </a:lnTo>
                  <a:lnTo>
                    <a:pt x="668292" y="2709333"/>
                  </a:lnTo>
                  <a:lnTo>
                    <a:pt x="0" y="2709333"/>
                  </a:lnTo>
                  <a:close/>
                </a:path>
              </a:pathLst>
            </a:custGeom>
            <a:solidFill>
              <a:srgbClr val="193D6A"/>
            </a:solidFill>
          </p:spPr>
        </p:sp>
        <p:sp>
          <p:nvSpPr>
            <p:cNvPr id="4" name="TextBox 4"/>
            <p:cNvSpPr txBox="1"/>
            <p:nvPr/>
          </p:nvSpPr>
          <p:spPr>
            <a:xfrm>
              <a:off x="0" y="-38100"/>
              <a:ext cx="668292" cy="2747433"/>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2443360" y="1751702"/>
            <a:ext cx="7289526" cy="7289526"/>
          </a:xfrm>
          <a:custGeom>
            <a:avLst/>
            <a:gdLst/>
            <a:ahLst/>
            <a:cxnLst/>
            <a:rect l="l" t="t" r="r" b="b"/>
            <a:pathLst>
              <a:path w="7289526" h="7289526">
                <a:moveTo>
                  <a:pt x="0" y="0"/>
                </a:moveTo>
                <a:lnTo>
                  <a:pt x="7289526" y="0"/>
                </a:lnTo>
                <a:lnTo>
                  <a:pt x="7289526" y="7289526"/>
                </a:lnTo>
                <a:lnTo>
                  <a:pt x="0" y="7289526"/>
                </a:lnTo>
                <a:lnTo>
                  <a:pt x="0" y="0"/>
                </a:lnTo>
                <a:close/>
              </a:path>
            </a:pathLst>
          </a:custGeom>
          <a:blipFill>
            <a:blip r:embed="rId2">
              <a:alphaModFix amt="32999"/>
              <a:extLst>
                <a:ext uri="{96DAC541-7B7A-43D3-8B79-37D633B846F1}">
                  <asvg:svgBlip xmlns:asvg="http://schemas.microsoft.com/office/drawing/2016/SVG/main" r:embed="rId3"/>
                </a:ext>
              </a:extLst>
            </a:blip>
            <a:stretch>
              <a:fillRect/>
            </a:stretch>
          </a:blipFill>
        </p:spPr>
      </p:sp>
      <p:sp>
        <p:nvSpPr>
          <p:cNvPr id="6" name="Freeform 6"/>
          <p:cNvSpPr/>
          <p:nvPr/>
        </p:nvSpPr>
        <p:spPr>
          <a:xfrm>
            <a:off x="-1326795" y="-1289364"/>
            <a:ext cx="7289526" cy="7289526"/>
          </a:xfrm>
          <a:custGeom>
            <a:avLst/>
            <a:gdLst/>
            <a:ahLst/>
            <a:cxnLst/>
            <a:rect l="l" t="t" r="r" b="b"/>
            <a:pathLst>
              <a:path w="7289526" h="7289526">
                <a:moveTo>
                  <a:pt x="0" y="0"/>
                </a:moveTo>
                <a:lnTo>
                  <a:pt x="7289526" y="0"/>
                </a:lnTo>
                <a:lnTo>
                  <a:pt x="7289526" y="7289526"/>
                </a:lnTo>
                <a:lnTo>
                  <a:pt x="0" y="7289526"/>
                </a:lnTo>
                <a:lnTo>
                  <a:pt x="0" y="0"/>
                </a:lnTo>
                <a:close/>
              </a:path>
            </a:pathLst>
          </a:custGeom>
          <a:blipFill>
            <a:blip r:embed="rId2">
              <a:alphaModFix amt="32999"/>
              <a:extLst>
                <a:ext uri="{96DAC541-7B7A-43D3-8B79-37D633B846F1}">
                  <asvg:svgBlip xmlns:asvg="http://schemas.microsoft.com/office/drawing/2016/SVG/main" r:embed="rId3"/>
                </a:ext>
              </a:extLst>
            </a:blip>
            <a:stretch>
              <a:fillRect/>
            </a:stretch>
          </a:blipFill>
        </p:spPr>
      </p:sp>
      <p:sp>
        <p:nvSpPr>
          <p:cNvPr id="7" name="Freeform 7"/>
          <p:cNvSpPr/>
          <p:nvPr/>
        </p:nvSpPr>
        <p:spPr>
          <a:xfrm>
            <a:off x="15741409" y="8075188"/>
            <a:ext cx="2087563" cy="1750000"/>
          </a:xfrm>
          <a:custGeom>
            <a:avLst/>
            <a:gdLst/>
            <a:ahLst/>
            <a:cxnLst/>
            <a:rect l="l" t="t" r="r" b="b"/>
            <a:pathLst>
              <a:path w="2087563" h="1750000">
                <a:moveTo>
                  <a:pt x="0" y="0"/>
                </a:moveTo>
                <a:lnTo>
                  <a:pt x="2087563" y="0"/>
                </a:lnTo>
                <a:lnTo>
                  <a:pt x="2087563" y="1750000"/>
                </a:lnTo>
                <a:lnTo>
                  <a:pt x="0" y="1750000"/>
                </a:lnTo>
                <a:lnTo>
                  <a:pt x="0" y="0"/>
                </a:lnTo>
                <a:close/>
              </a:path>
            </a:pathLst>
          </a:custGeom>
          <a:blipFill>
            <a:blip r:embed="rId4" cstate="screen">
              <a:extLst>
                <a:ext uri="{28A0092B-C50C-407E-A947-70E740481C1C}">
                  <a14:useLocalDpi xmlns:a14="http://schemas.microsoft.com/office/drawing/2010/main"/>
                </a:ext>
              </a:extLst>
            </a:blip>
            <a:stretch>
              <a:fillRect/>
            </a:stretch>
          </a:blipFill>
        </p:spPr>
      </p:sp>
      <p:sp>
        <p:nvSpPr>
          <p:cNvPr id="8" name="TextBox 8"/>
          <p:cNvSpPr txBox="1"/>
          <p:nvPr/>
        </p:nvSpPr>
        <p:spPr>
          <a:xfrm>
            <a:off x="3810193" y="637230"/>
            <a:ext cx="14477807" cy="1692771"/>
          </a:xfrm>
          <a:prstGeom prst="rect">
            <a:avLst/>
          </a:prstGeom>
        </p:spPr>
        <p:txBody>
          <a:bodyPr lIns="0" tIns="0" rIns="0" bIns="0" rtlCol="0" anchor="t">
            <a:spAutoFit/>
          </a:bodyPr>
          <a:lstStyle/>
          <a:p>
            <a:pPr>
              <a:lnSpc>
                <a:spcPts val="6600"/>
              </a:lnSpc>
            </a:pPr>
            <a:r>
              <a:rPr lang="en-US" sz="6600" dirty="0">
                <a:solidFill>
                  <a:srgbClr val="193D6A"/>
                </a:solidFill>
                <a:latin typeface="Droid Serif Bold"/>
              </a:rPr>
              <a:t>Transportation Penny</a:t>
            </a:r>
            <a:br>
              <a:rPr lang="en-US" sz="6600" dirty="0">
                <a:solidFill>
                  <a:srgbClr val="193D6A"/>
                </a:solidFill>
                <a:latin typeface="Droid Serif Bold"/>
              </a:rPr>
            </a:br>
            <a:r>
              <a:rPr lang="en-US" sz="6600" dirty="0">
                <a:solidFill>
                  <a:srgbClr val="193D6A"/>
                </a:solidFill>
                <a:latin typeface="Droid Serif Bold"/>
              </a:rPr>
              <a:t>Advisory Committee </a:t>
            </a:r>
          </a:p>
        </p:txBody>
      </p:sp>
      <p:sp>
        <p:nvSpPr>
          <p:cNvPr id="9" name="TextBox 9"/>
          <p:cNvSpPr txBox="1"/>
          <p:nvPr/>
        </p:nvSpPr>
        <p:spPr>
          <a:xfrm>
            <a:off x="3733800" y="2552700"/>
            <a:ext cx="13411007" cy="1099660"/>
          </a:xfrm>
          <a:prstGeom prst="rect">
            <a:avLst/>
          </a:prstGeom>
        </p:spPr>
        <p:txBody>
          <a:bodyPr wrap="square" lIns="0" tIns="0" rIns="0" bIns="0" rtlCol="0" anchor="t">
            <a:spAutoFit/>
          </a:bodyPr>
          <a:lstStyle/>
          <a:p>
            <a:pPr>
              <a:lnSpc>
                <a:spcPts val="4400"/>
              </a:lnSpc>
            </a:pPr>
            <a:r>
              <a:rPr lang="en-US" sz="3600" i="1" dirty="0">
                <a:solidFill>
                  <a:srgbClr val="C00000"/>
                </a:solidFill>
                <a:latin typeface="Droid Serif" panose="020B0604020202020204" charset="0"/>
                <a:ea typeface="Droid Serif" panose="020B0604020202020204" charset="0"/>
                <a:cs typeface="Droid Serif" panose="020B0604020202020204" charset="0"/>
              </a:rPr>
              <a:t>Richland County Council has prescribed the following powers and duties to the TPAC:</a:t>
            </a:r>
            <a:endParaRPr lang="en-US" sz="3600" dirty="0">
              <a:solidFill>
                <a:srgbClr val="C00000"/>
              </a:solidFill>
              <a:latin typeface="Droid Serif" panose="020B0604020202020204" charset="0"/>
              <a:ea typeface="Droid Serif" panose="020B0604020202020204" charset="0"/>
              <a:cs typeface="Droid Serif" panose="020B0604020202020204" charset="0"/>
            </a:endParaRPr>
          </a:p>
        </p:txBody>
      </p:sp>
      <p:sp>
        <p:nvSpPr>
          <p:cNvPr id="10" name="TextBox 9">
            <a:extLst>
              <a:ext uri="{FF2B5EF4-FFF2-40B4-BE49-F238E27FC236}">
                <a16:creationId xmlns:a16="http://schemas.microsoft.com/office/drawing/2014/main" id="{FB989575-F56C-4F65-A0A6-C8E1C5681E73}"/>
              </a:ext>
            </a:extLst>
          </p:cNvPr>
          <p:cNvSpPr txBox="1"/>
          <p:nvPr/>
        </p:nvSpPr>
        <p:spPr>
          <a:xfrm>
            <a:off x="3693160" y="3965173"/>
            <a:ext cx="13411007" cy="4801314"/>
          </a:xfrm>
          <a:prstGeom prst="rect">
            <a:avLst/>
          </a:prstGeom>
        </p:spPr>
        <p:txBody>
          <a:bodyPr wrap="square" lIns="0" tIns="0" rIns="0" bIns="0" rtlCol="0" anchor="t">
            <a:spAutoFit/>
          </a:bodyPr>
          <a:lstStyle/>
          <a:p>
            <a:pPr marL="457200" lvl="0" indent="-457200">
              <a:buFont typeface="Arial" panose="020B0604020202020204" pitchFamily="34" charset="0"/>
              <a:buChar char="•"/>
            </a:pPr>
            <a:r>
              <a:rPr lang="en-US" sz="2600" dirty="0">
                <a:solidFill>
                  <a:srgbClr val="193D6A"/>
                </a:solidFill>
                <a:latin typeface="Droid Serif" panose="020B0604020202020204" charset="0"/>
                <a:ea typeface="Droid Serif" panose="020B0604020202020204" charset="0"/>
                <a:cs typeface="Droid Serif" panose="020B0604020202020204" charset="0"/>
              </a:rPr>
              <a:t>Provide a recommendation on any modification to the penny funded transportation project list not consistent with the generic description of the project (such as the addition of new projects not currently on the projects list, etc.)</a:t>
            </a:r>
          </a:p>
          <a:p>
            <a:pPr lvl="0"/>
            <a:r>
              <a:rPr lang="en-US" sz="2600" dirty="0">
                <a:solidFill>
                  <a:srgbClr val="193D6A"/>
                </a:solidFill>
                <a:latin typeface="Droid Serif" panose="020B0604020202020204" charset="0"/>
                <a:ea typeface="Droid Serif" panose="020B0604020202020204" charset="0"/>
                <a:cs typeface="Droid Serif" panose="020B0604020202020204" charset="0"/>
              </a:rPr>
              <a:t> </a:t>
            </a:r>
          </a:p>
          <a:p>
            <a:pPr marL="457200" lvl="0" indent="-457200">
              <a:buFont typeface="Arial" panose="020B0604020202020204" pitchFamily="34" charset="0"/>
              <a:buChar char="•"/>
            </a:pPr>
            <a:r>
              <a:rPr lang="en-US" sz="2600" dirty="0">
                <a:solidFill>
                  <a:srgbClr val="193D6A"/>
                </a:solidFill>
                <a:latin typeface="Droid Serif" panose="020B0604020202020204" charset="0"/>
                <a:ea typeface="Droid Serif" panose="020B0604020202020204" charset="0"/>
                <a:cs typeface="Droid Serif" panose="020B0604020202020204" charset="0"/>
              </a:rPr>
              <a:t>Recommend any reordering of the project list priorities</a:t>
            </a:r>
          </a:p>
          <a:p>
            <a:pPr lvl="0"/>
            <a:r>
              <a:rPr lang="en-US" sz="2600" dirty="0">
                <a:solidFill>
                  <a:srgbClr val="193D6A"/>
                </a:solidFill>
                <a:latin typeface="Droid Serif" panose="020B0604020202020204" charset="0"/>
                <a:ea typeface="Droid Serif" panose="020B0604020202020204" charset="0"/>
                <a:cs typeface="Droid Serif" panose="020B0604020202020204" charset="0"/>
              </a:rPr>
              <a:t> </a:t>
            </a:r>
          </a:p>
          <a:p>
            <a:pPr marL="457200" lvl="0" indent="-457200">
              <a:buFont typeface="Arial" panose="020B0604020202020204" pitchFamily="34" charset="0"/>
              <a:buChar char="•"/>
            </a:pPr>
            <a:r>
              <a:rPr lang="en-US" sz="2600" dirty="0">
                <a:solidFill>
                  <a:srgbClr val="193D6A"/>
                </a:solidFill>
                <a:latin typeface="Droid Serif" panose="020B0604020202020204" charset="0"/>
                <a:ea typeface="Droid Serif" panose="020B0604020202020204" charset="0"/>
                <a:cs typeface="Droid Serif" panose="020B0604020202020204" charset="0"/>
              </a:rPr>
              <a:t>Provide quarterly reports to each respective jurisdiction to which Committee members are appointed</a:t>
            </a:r>
          </a:p>
          <a:p>
            <a:pPr lvl="0"/>
            <a:r>
              <a:rPr lang="en-US" sz="2600" dirty="0">
                <a:solidFill>
                  <a:srgbClr val="193D6A"/>
                </a:solidFill>
                <a:latin typeface="Droid Serif" panose="020B0604020202020204" charset="0"/>
                <a:ea typeface="Droid Serif" panose="020B0604020202020204" charset="0"/>
                <a:cs typeface="Droid Serif" panose="020B0604020202020204" charset="0"/>
              </a:rPr>
              <a:t> </a:t>
            </a:r>
          </a:p>
          <a:p>
            <a:pPr marL="457200" lvl="0" indent="-457200">
              <a:buFont typeface="Arial" panose="020B0604020202020204" pitchFamily="34" charset="0"/>
              <a:buChar char="•"/>
            </a:pPr>
            <a:r>
              <a:rPr lang="en-US" sz="2600" dirty="0">
                <a:solidFill>
                  <a:srgbClr val="193D6A"/>
                </a:solidFill>
                <a:latin typeface="Droid Serif" panose="020B0604020202020204" charset="0"/>
                <a:ea typeface="Droid Serif" panose="020B0604020202020204" charset="0"/>
                <a:cs typeface="Droid Serif" panose="020B0604020202020204" charset="0"/>
              </a:rPr>
              <a:t>Review the proposed scope of services for the Request for Proposals (RFP) for </a:t>
            </a:r>
            <a:br>
              <a:rPr lang="en-US" sz="2600" dirty="0">
                <a:solidFill>
                  <a:srgbClr val="193D6A"/>
                </a:solidFill>
                <a:latin typeface="Droid Serif" panose="020B0604020202020204" charset="0"/>
                <a:ea typeface="Droid Serif" panose="020B0604020202020204" charset="0"/>
                <a:cs typeface="Droid Serif" panose="020B0604020202020204" charset="0"/>
              </a:rPr>
            </a:br>
            <a:r>
              <a:rPr lang="en-US" sz="2600" dirty="0">
                <a:solidFill>
                  <a:srgbClr val="193D6A"/>
                </a:solidFill>
                <a:latin typeface="Droid Serif" panose="020B0604020202020204" charset="0"/>
                <a:ea typeface="Droid Serif" panose="020B0604020202020204" charset="0"/>
                <a:cs typeface="Droid Serif" panose="020B0604020202020204" charset="0"/>
              </a:rPr>
              <a:t>the Program Management Team and to make recommendations as needed</a:t>
            </a:r>
          </a:p>
          <a:p>
            <a:pPr lvl="0"/>
            <a:endParaRPr lang="en-US" sz="2600" dirty="0">
              <a:solidFill>
                <a:srgbClr val="193D6A"/>
              </a:solidFill>
              <a:latin typeface="Droid Serif" panose="020B0604020202020204" charset="0"/>
              <a:ea typeface="Droid Serif" panose="020B0604020202020204" charset="0"/>
              <a:cs typeface="Droid Serif" panose="020B0604020202020204" charset="0"/>
            </a:endParaRPr>
          </a:p>
        </p:txBody>
      </p:sp>
    </p:spTree>
    <p:extLst>
      <p:ext uri="{BB962C8B-B14F-4D97-AF65-F5344CB8AC3E}">
        <p14:creationId xmlns:p14="http://schemas.microsoft.com/office/powerpoint/2010/main" val="41638535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2537422" cy="10287000"/>
            <a:chOff x="0" y="0"/>
            <a:chExt cx="668292" cy="2709333"/>
          </a:xfrm>
        </p:grpSpPr>
        <p:sp>
          <p:nvSpPr>
            <p:cNvPr id="3" name="Freeform 3"/>
            <p:cNvSpPr/>
            <p:nvPr/>
          </p:nvSpPr>
          <p:spPr>
            <a:xfrm>
              <a:off x="0" y="0"/>
              <a:ext cx="668292" cy="2709333"/>
            </a:xfrm>
            <a:custGeom>
              <a:avLst/>
              <a:gdLst/>
              <a:ahLst/>
              <a:cxnLst/>
              <a:rect l="l" t="t" r="r" b="b"/>
              <a:pathLst>
                <a:path w="668292" h="2709333">
                  <a:moveTo>
                    <a:pt x="0" y="0"/>
                  </a:moveTo>
                  <a:lnTo>
                    <a:pt x="668292" y="0"/>
                  </a:lnTo>
                  <a:lnTo>
                    <a:pt x="668292" y="2709333"/>
                  </a:lnTo>
                  <a:lnTo>
                    <a:pt x="0" y="2709333"/>
                  </a:lnTo>
                  <a:close/>
                </a:path>
              </a:pathLst>
            </a:custGeom>
            <a:solidFill>
              <a:srgbClr val="193D6A"/>
            </a:solidFill>
          </p:spPr>
        </p:sp>
        <p:sp>
          <p:nvSpPr>
            <p:cNvPr id="4" name="TextBox 4"/>
            <p:cNvSpPr txBox="1"/>
            <p:nvPr/>
          </p:nvSpPr>
          <p:spPr>
            <a:xfrm>
              <a:off x="0" y="-38100"/>
              <a:ext cx="668292" cy="2747433"/>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2420600" y="1714500"/>
            <a:ext cx="7289526" cy="7289526"/>
          </a:xfrm>
          <a:custGeom>
            <a:avLst/>
            <a:gdLst/>
            <a:ahLst/>
            <a:cxnLst/>
            <a:rect l="l" t="t" r="r" b="b"/>
            <a:pathLst>
              <a:path w="7289526" h="7289526">
                <a:moveTo>
                  <a:pt x="0" y="0"/>
                </a:moveTo>
                <a:lnTo>
                  <a:pt x="7289526" y="0"/>
                </a:lnTo>
                <a:lnTo>
                  <a:pt x="7289526" y="7289526"/>
                </a:lnTo>
                <a:lnTo>
                  <a:pt x="0" y="7289526"/>
                </a:lnTo>
                <a:lnTo>
                  <a:pt x="0" y="0"/>
                </a:lnTo>
                <a:close/>
              </a:path>
            </a:pathLst>
          </a:custGeom>
          <a:blipFill>
            <a:blip r:embed="rId2">
              <a:alphaModFix amt="32999"/>
              <a:extLst>
                <a:ext uri="{96DAC541-7B7A-43D3-8B79-37D633B846F1}">
                  <asvg:svgBlip xmlns:asvg="http://schemas.microsoft.com/office/drawing/2016/SVG/main" r:embed="rId3"/>
                </a:ext>
              </a:extLst>
            </a:blip>
            <a:stretch>
              <a:fillRect/>
            </a:stretch>
          </a:blipFill>
        </p:spPr>
      </p:sp>
      <p:sp>
        <p:nvSpPr>
          <p:cNvPr id="6" name="Freeform 6"/>
          <p:cNvSpPr/>
          <p:nvPr/>
        </p:nvSpPr>
        <p:spPr>
          <a:xfrm>
            <a:off x="-1326795" y="-1289364"/>
            <a:ext cx="7289526" cy="7289526"/>
          </a:xfrm>
          <a:custGeom>
            <a:avLst/>
            <a:gdLst/>
            <a:ahLst/>
            <a:cxnLst/>
            <a:rect l="l" t="t" r="r" b="b"/>
            <a:pathLst>
              <a:path w="7289526" h="7289526">
                <a:moveTo>
                  <a:pt x="0" y="0"/>
                </a:moveTo>
                <a:lnTo>
                  <a:pt x="7289526" y="0"/>
                </a:lnTo>
                <a:lnTo>
                  <a:pt x="7289526" y="7289526"/>
                </a:lnTo>
                <a:lnTo>
                  <a:pt x="0" y="7289526"/>
                </a:lnTo>
                <a:lnTo>
                  <a:pt x="0" y="0"/>
                </a:lnTo>
                <a:close/>
              </a:path>
            </a:pathLst>
          </a:custGeom>
          <a:blipFill>
            <a:blip r:embed="rId2">
              <a:alphaModFix amt="32999"/>
              <a:extLst>
                <a:ext uri="{96DAC541-7B7A-43D3-8B79-37D633B846F1}">
                  <asvg:svgBlip xmlns:asvg="http://schemas.microsoft.com/office/drawing/2016/SVG/main" r:embed="rId3"/>
                </a:ext>
              </a:extLst>
            </a:blip>
            <a:stretch>
              <a:fillRect/>
            </a:stretch>
          </a:blipFill>
        </p:spPr>
      </p:sp>
      <p:sp>
        <p:nvSpPr>
          <p:cNvPr id="7" name="Freeform 7"/>
          <p:cNvSpPr/>
          <p:nvPr/>
        </p:nvSpPr>
        <p:spPr>
          <a:xfrm>
            <a:off x="15741409" y="8075188"/>
            <a:ext cx="2087563" cy="1750000"/>
          </a:xfrm>
          <a:custGeom>
            <a:avLst/>
            <a:gdLst/>
            <a:ahLst/>
            <a:cxnLst/>
            <a:rect l="l" t="t" r="r" b="b"/>
            <a:pathLst>
              <a:path w="2087563" h="1750000">
                <a:moveTo>
                  <a:pt x="0" y="0"/>
                </a:moveTo>
                <a:lnTo>
                  <a:pt x="2087563" y="0"/>
                </a:lnTo>
                <a:lnTo>
                  <a:pt x="2087563" y="1750000"/>
                </a:lnTo>
                <a:lnTo>
                  <a:pt x="0" y="1750000"/>
                </a:lnTo>
                <a:lnTo>
                  <a:pt x="0" y="0"/>
                </a:lnTo>
                <a:close/>
              </a:path>
            </a:pathLst>
          </a:custGeom>
          <a:blipFill>
            <a:blip r:embed="rId4" cstate="screen">
              <a:extLst>
                <a:ext uri="{28A0092B-C50C-407E-A947-70E740481C1C}">
                  <a14:useLocalDpi xmlns:a14="http://schemas.microsoft.com/office/drawing/2010/main"/>
                </a:ext>
              </a:extLst>
            </a:blip>
            <a:stretch>
              <a:fillRect/>
            </a:stretch>
          </a:blipFill>
        </p:spPr>
      </p:sp>
      <p:sp>
        <p:nvSpPr>
          <p:cNvPr id="8" name="TextBox 8"/>
          <p:cNvSpPr txBox="1"/>
          <p:nvPr/>
        </p:nvSpPr>
        <p:spPr>
          <a:xfrm>
            <a:off x="3810193" y="637230"/>
            <a:ext cx="14477807" cy="1692771"/>
          </a:xfrm>
          <a:prstGeom prst="rect">
            <a:avLst/>
          </a:prstGeom>
        </p:spPr>
        <p:txBody>
          <a:bodyPr lIns="0" tIns="0" rIns="0" bIns="0" rtlCol="0" anchor="t">
            <a:spAutoFit/>
          </a:bodyPr>
          <a:lstStyle/>
          <a:p>
            <a:pPr>
              <a:lnSpc>
                <a:spcPts val="6600"/>
              </a:lnSpc>
            </a:pPr>
            <a:r>
              <a:rPr lang="en-US" sz="6600" dirty="0">
                <a:solidFill>
                  <a:srgbClr val="193D6A"/>
                </a:solidFill>
                <a:latin typeface="Droid Serif Bold"/>
              </a:rPr>
              <a:t>Transportation Penny</a:t>
            </a:r>
            <a:br>
              <a:rPr lang="en-US" sz="6600" dirty="0">
                <a:solidFill>
                  <a:srgbClr val="193D6A"/>
                </a:solidFill>
                <a:latin typeface="Droid Serif Bold"/>
              </a:rPr>
            </a:br>
            <a:r>
              <a:rPr lang="en-US" sz="6600" dirty="0">
                <a:solidFill>
                  <a:srgbClr val="193D6A"/>
                </a:solidFill>
                <a:latin typeface="Droid Serif Bold"/>
              </a:rPr>
              <a:t>Advisory Committee </a:t>
            </a:r>
          </a:p>
        </p:txBody>
      </p:sp>
      <p:sp>
        <p:nvSpPr>
          <p:cNvPr id="9" name="TextBox 9"/>
          <p:cNvSpPr txBox="1"/>
          <p:nvPr/>
        </p:nvSpPr>
        <p:spPr>
          <a:xfrm>
            <a:off x="3733800" y="2552700"/>
            <a:ext cx="13411007" cy="1099660"/>
          </a:xfrm>
          <a:prstGeom prst="rect">
            <a:avLst/>
          </a:prstGeom>
        </p:spPr>
        <p:txBody>
          <a:bodyPr wrap="square" lIns="0" tIns="0" rIns="0" bIns="0" rtlCol="0" anchor="t">
            <a:spAutoFit/>
          </a:bodyPr>
          <a:lstStyle/>
          <a:p>
            <a:pPr>
              <a:lnSpc>
                <a:spcPts val="4400"/>
              </a:lnSpc>
            </a:pPr>
            <a:r>
              <a:rPr lang="en-US" sz="3600" i="1" dirty="0">
                <a:solidFill>
                  <a:srgbClr val="C00000"/>
                </a:solidFill>
                <a:latin typeface="Droid Serif" panose="020B0604020202020204" charset="0"/>
                <a:ea typeface="Droid Serif" panose="020B0604020202020204" charset="0"/>
                <a:cs typeface="Droid Serif" panose="020B0604020202020204" charset="0"/>
              </a:rPr>
              <a:t>Richland County Council has prescribed the following powers and duties to the TPAC:</a:t>
            </a:r>
            <a:endParaRPr lang="en-US" sz="3600" dirty="0">
              <a:solidFill>
                <a:srgbClr val="C00000"/>
              </a:solidFill>
              <a:latin typeface="Droid Serif" panose="020B0604020202020204" charset="0"/>
              <a:ea typeface="Droid Serif" panose="020B0604020202020204" charset="0"/>
              <a:cs typeface="Droid Serif" panose="020B0604020202020204" charset="0"/>
            </a:endParaRPr>
          </a:p>
        </p:txBody>
      </p:sp>
      <p:sp>
        <p:nvSpPr>
          <p:cNvPr id="10" name="TextBox 9">
            <a:extLst>
              <a:ext uri="{FF2B5EF4-FFF2-40B4-BE49-F238E27FC236}">
                <a16:creationId xmlns:a16="http://schemas.microsoft.com/office/drawing/2014/main" id="{FB989575-F56C-4F65-A0A6-C8E1C5681E73}"/>
              </a:ext>
            </a:extLst>
          </p:cNvPr>
          <p:cNvSpPr txBox="1"/>
          <p:nvPr/>
        </p:nvSpPr>
        <p:spPr>
          <a:xfrm>
            <a:off x="3693160" y="3965173"/>
            <a:ext cx="13411007" cy="2800767"/>
          </a:xfrm>
          <a:prstGeom prst="rect">
            <a:avLst/>
          </a:prstGeom>
        </p:spPr>
        <p:txBody>
          <a:bodyPr wrap="square" lIns="0" tIns="0" rIns="0" bIns="0" rtlCol="0" anchor="t">
            <a:spAutoFit/>
          </a:bodyPr>
          <a:lstStyle/>
          <a:p>
            <a:pPr marL="457200" lvl="0" indent="-457200">
              <a:buFont typeface="Arial" panose="020B0604020202020204" pitchFamily="34" charset="0"/>
              <a:buChar char="•"/>
            </a:pPr>
            <a:r>
              <a:rPr lang="en-US" sz="2600" dirty="0">
                <a:solidFill>
                  <a:srgbClr val="193D6A"/>
                </a:solidFill>
                <a:latin typeface="Droid Serif" panose="020B0604020202020204" charset="0"/>
                <a:ea typeface="Droid Serif" panose="020B0604020202020204" charset="0"/>
                <a:cs typeface="Droid Serif" panose="020B0604020202020204" charset="0"/>
              </a:rPr>
              <a:t>Make recommendations for a financial review of the Transportation Penny as needed. (It is important to note there is an annual financial audit of the program)</a:t>
            </a:r>
          </a:p>
          <a:p>
            <a:pPr marL="457200" lvl="0" indent="-457200">
              <a:buFont typeface="Arial" panose="020B0604020202020204" pitchFamily="34" charset="0"/>
              <a:buChar char="•"/>
            </a:pPr>
            <a:endParaRPr lang="en-US" sz="2600" dirty="0">
              <a:solidFill>
                <a:srgbClr val="193D6A"/>
              </a:solidFill>
              <a:latin typeface="Droid Serif" panose="020B0604020202020204" charset="0"/>
              <a:ea typeface="Droid Serif" panose="020B0604020202020204" charset="0"/>
              <a:cs typeface="Droid Serif" panose="020B0604020202020204" charset="0"/>
            </a:endParaRPr>
          </a:p>
          <a:p>
            <a:pPr marL="457200" lvl="0" indent="-457200">
              <a:buFont typeface="Arial" panose="020B0604020202020204" pitchFamily="34" charset="0"/>
              <a:buChar char="•"/>
            </a:pPr>
            <a:r>
              <a:rPr lang="en-US" sz="2600" dirty="0">
                <a:solidFill>
                  <a:srgbClr val="193D6A"/>
                </a:solidFill>
                <a:latin typeface="Droid Serif" panose="020B0604020202020204" charset="0"/>
                <a:ea typeface="Droid Serif" panose="020B0604020202020204" charset="0"/>
                <a:cs typeface="Droid Serif" panose="020B0604020202020204" charset="0"/>
              </a:rPr>
              <a:t>Make recommendations to the Board of Directors of Central Midlands </a:t>
            </a:r>
            <a:br>
              <a:rPr lang="en-US" sz="2600" dirty="0">
                <a:solidFill>
                  <a:srgbClr val="193D6A"/>
                </a:solidFill>
                <a:latin typeface="Droid Serif" panose="020B0604020202020204" charset="0"/>
                <a:ea typeface="Droid Serif" panose="020B0604020202020204" charset="0"/>
                <a:cs typeface="Droid Serif" panose="020B0604020202020204" charset="0"/>
              </a:rPr>
            </a:br>
            <a:r>
              <a:rPr lang="en-US" sz="2600" dirty="0">
                <a:solidFill>
                  <a:srgbClr val="193D6A"/>
                </a:solidFill>
                <a:latin typeface="Droid Serif" panose="020B0604020202020204" charset="0"/>
                <a:ea typeface="Droid Serif" panose="020B0604020202020204" charset="0"/>
                <a:cs typeface="Droid Serif" panose="020B0604020202020204" charset="0"/>
              </a:rPr>
              <a:t>Regional Transit (The COMET)</a:t>
            </a:r>
          </a:p>
          <a:p>
            <a:pPr marL="457200" lvl="0" indent="-457200">
              <a:buFont typeface="Arial" panose="020B0604020202020204" pitchFamily="34" charset="0"/>
              <a:buChar char="•"/>
            </a:pPr>
            <a:endParaRPr lang="en-US" sz="2600" dirty="0">
              <a:solidFill>
                <a:srgbClr val="193D6A"/>
              </a:solidFill>
              <a:latin typeface="Droid Serif" panose="020B0604020202020204" charset="0"/>
              <a:ea typeface="Droid Serif" panose="020B0604020202020204" charset="0"/>
              <a:cs typeface="Droid Serif" panose="020B0604020202020204" charset="0"/>
            </a:endParaRPr>
          </a:p>
          <a:p>
            <a:pPr marL="457200" lvl="0" indent="-457200">
              <a:buFont typeface="Arial" panose="020B0604020202020204" pitchFamily="34" charset="0"/>
              <a:buChar char="•"/>
            </a:pPr>
            <a:r>
              <a:rPr lang="en-US" sz="2600" dirty="0">
                <a:solidFill>
                  <a:srgbClr val="193D6A"/>
                </a:solidFill>
                <a:latin typeface="Droid Serif" panose="020B0604020202020204" charset="0"/>
                <a:ea typeface="Droid Serif" panose="020B0604020202020204" charset="0"/>
                <a:cs typeface="Droid Serif" panose="020B0604020202020204" charset="0"/>
              </a:rPr>
              <a:t>Perform other duties as assigned by Richland County Council</a:t>
            </a:r>
          </a:p>
        </p:txBody>
      </p:sp>
    </p:spTree>
    <p:extLst>
      <p:ext uri="{BB962C8B-B14F-4D97-AF65-F5344CB8AC3E}">
        <p14:creationId xmlns:p14="http://schemas.microsoft.com/office/powerpoint/2010/main" val="11577666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4816593" cy="2709333"/>
          </a:xfrm>
        </p:grpSpPr>
        <p:sp>
          <p:nvSpPr>
            <p:cNvPr id="3" name="Freeform 3"/>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193D6A"/>
            </a:solidFill>
          </p:spPr>
        </p:sp>
        <p:sp>
          <p:nvSpPr>
            <p:cNvPr id="4" name="TextBox 4"/>
            <p:cNvSpPr txBox="1"/>
            <p:nvPr/>
          </p:nvSpPr>
          <p:spPr>
            <a:xfrm>
              <a:off x="0" y="-38100"/>
              <a:ext cx="4816593" cy="2747433"/>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rot="724886">
            <a:off x="-5205192" y="6644740"/>
            <a:ext cx="13431064" cy="5982929"/>
          </a:xfrm>
          <a:custGeom>
            <a:avLst/>
            <a:gdLst/>
            <a:ahLst/>
            <a:cxnLst/>
            <a:rect l="l" t="t" r="r" b="b"/>
            <a:pathLst>
              <a:path w="13431064" h="5982929">
                <a:moveTo>
                  <a:pt x="0" y="0"/>
                </a:moveTo>
                <a:lnTo>
                  <a:pt x="13431065" y="0"/>
                </a:lnTo>
                <a:lnTo>
                  <a:pt x="13431065" y="5982929"/>
                </a:lnTo>
                <a:lnTo>
                  <a:pt x="0" y="598292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12480113" y="1660662"/>
            <a:ext cx="7289526" cy="7289526"/>
          </a:xfrm>
          <a:custGeom>
            <a:avLst/>
            <a:gdLst/>
            <a:ahLst/>
            <a:cxnLst/>
            <a:rect l="l" t="t" r="r" b="b"/>
            <a:pathLst>
              <a:path w="7289526" h="7289526">
                <a:moveTo>
                  <a:pt x="0" y="0"/>
                </a:moveTo>
                <a:lnTo>
                  <a:pt x="7289526" y="0"/>
                </a:lnTo>
                <a:lnTo>
                  <a:pt x="7289526" y="7289526"/>
                </a:lnTo>
                <a:lnTo>
                  <a:pt x="0" y="7289526"/>
                </a:lnTo>
                <a:lnTo>
                  <a:pt x="0" y="0"/>
                </a:lnTo>
                <a:close/>
              </a:path>
            </a:pathLst>
          </a:custGeom>
          <a:blipFill>
            <a:blip r:embed="rId4">
              <a:alphaModFix amt="32999"/>
              <a:extLst>
                <a:ext uri="{96DAC541-7B7A-43D3-8B79-37D633B846F1}">
                  <asvg:svgBlip xmlns:asvg="http://schemas.microsoft.com/office/drawing/2016/SVG/main" r:embed="rId5"/>
                </a:ext>
              </a:extLst>
            </a:blip>
            <a:stretch>
              <a:fillRect/>
            </a:stretch>
          </a:blipFill>
        </p:spPr>
      </p:sp>
      <p:sp>
        <p:nvSpPr>
          <p:cNvPr id="7" name="Freeform 7"/>
          <p:cNvSpPr/>
          <p:nvPr/>
        </p:nvSpPr>
        <p:spPr>
          <a:xfrm flipH="1" flipV="1">
            <a:off x="8061011" y="6996644"/>
            <a:ext cx="10365741" cy="4617466"/>
          </a:xfrm>
          <a:custGeom>
            <a:avLst/>
            <a:gdLst/>
            <a:ahLst/>
            <a:cxnLst/>
            <a:rect l="l" t="t" r="r" b="b"/>
            <a:pathLst>
              <a:path w="10365741" h="4617466">
                <a:moveTo>
                  <a:pt x="10365741" y="4617466"/>
                </a:moveTo>
                <a:lnTo>
                  <a:pt x="0" y="4617466"/>
                </a:lnTo>
                <a:lnTo>
                  <a:pt x="0" y="0"/>
                </a:lnTo>
                <a:lnTo>
                  <a:pt x="10365741" y="0"/>
                </a:lnTo>
                <a:lnTo>
                  <a:pt x="10365741" y="4617466"/>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8" name="Freeform 8"/>
          <p:cNvSpPr/>
          <p:nvPr/>
        </p:nvSpPr>
        <p:spPr>
          <a:xfrm>
            <a:off x="-1326795" y="-1289364"/>
            <a:ext cx="7289526" cy="7289526"/>
          </a:xfrm>
          <a:custGeom>
            <a:avLst/>
            <a:gdLst/>
            <a:ahLst/>
            <a:cxnLst/>
            <a:rect l="l" t="t" r="r" b="b"/>
            <a:pathLst>
              <a:path w="7289526" h="7289526">
                <a:moveTo>
                  <a:pt x="0" y="0"/>
                </a:moveTo>
                <a:lnTo>
                  <a:pt x="7289526" y="0"/>
                </a:lnTo>
                <a:lnTo>
                  <a:pt x="7289526" y="7289526"/>
                </a:lnTo>
                <a:lnTo>
                  <a:pt x="0" y="7289526"/>
                </a:lnTo>
                <a:lnTo>
                  <a:pt x="0" y="0"/>
                </a:lnTo>
                <a:close/>
              </a:path>
            </a:pathLst>
          </a:custGeom>
          <a:blipFill>
            <a:blip r:embed="rId4">
              <a:alphaModFix amt="32999"/>
              <a:extLst>
                <a:ext uri="{96DAC541-7B7A-43D3-8B79-37D633B846F1}">
                  <asvg:svgBlip xmlns:asvg="http://schemas.microsoft.com/office/drawing/2016/SVG/main" r:embed="rId5"/>
                </a:ext>
              </a:extLst>
            </a:blip>
            <a:stretch>
              <a:fillRect/>
            </a:stretch>
          </a:blipFill>
        </p:spPr>
      </p:sp>
      <p:sp>
        <p:nvSpPr>
          <p:cNvPr id="9" name="Freeform 9"/>
          <p:cNvSpPr/>
          <p:nvPr/>
        </p:nvSpPr>
        <p:spPr>
          <a:xfrm>
            <a:off x="6627990" y="587719"/>
            <a:ext cx="4552026" cy="4586425"/>
          </a:xfrm>
          <a:custGeom>
            <a:avLst/>
            <a:gdLst/>
            <a:ahLst/>
            <a:cxnLst/>
            <a:rect l="l" t="t" r="r" b="b"/>
            <a:pathLst>
              <a:path w="4552026" h="4586425">
                <a:moveTo>
                  <a:pt x="0" y="0"/>
                </a:moveTo>
                <a:lnTo>
                  <a:pt x="4552026" y="0"/>
                </a:lnTo>
                <a:lnTo>
                  <a:pt x="4552026" y="4586424"/>
                </a:lnTo>
                <a:lnTo>
                  <a:pt x="0" y="458642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10" name="Group 10"/>
          <p:cNvGrpSpPr>
            <a:grpSpLocks noChangeAspect="1"/>
          </p:cNvGrpSpPr>
          <p:nvPr/>
        </p:nvGrpSpPr>
        <p:grpSpPr>
          <a:xfrm>
            <a:off x="6914450" y="715019"/>
            <a:ext cx="4228150" cy="4228133"/>
            <a:chOff x="0" y="0"/>
            <a:chExt cx="6350000" cy="6349975"/>
          </a:xfrm>
        </p:grpSpPr>
        <p:sp>
          <p:nvSpPr>
            <p:cNvPr id="11" name="Freeform 11"/>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8" cstate="screen">
                <a:extLst>
                  <a:ext uri="{28A0092B-C50C-407E-A947-70E740481C1C}">
                    <a14:useLocalDpi xmlns:a14="http://schemas.microsoft.com/office/drawing/2010/main"/>
                  </a:ext>
                </a:extLst>
              </a:blip>
              <a:stretch>
                <a:fillRect t="-3990" b="-3990"/>
              </a:stretch>
            </a:blipFill>
          </p:spPr>
        </p:sp>
      </p:grpSp>
      <p:sp>
        <p:nvSpPr>
          <p:cNvPr id="12" name="TextBox 12"/>
          <p:cNvSpPr txBox="1"/>
          <p:nvPr/>
        </p:nvSpPr>
        <p:spPr>
          <a:xfrm>
            <a:off x="4741758" y="5344334"/>
            <a:ext cx="8212242" cy="766854"/>
          </a:xfrm>
          <a:prstGeom prst="rect">
            <a:avLst/>
          </a:prstGeom>
        </p:spPr>
        <p:txBody>
          <a:bodyPr lIns="0" tIns="0" rIns="0" bIns="0" rtlCol="0" anchor="t">
            <a:spAutoFit/>
          </a:bodyPr>
          <a:lstStyle/>
          <a:p>
            <a:pPr algn="ctr">
              <a:lnSpc>
                <a:spcPts val="6095"/>
              </a:lnSpc>
            </a:pPr>
            <a:r>
              <a:rPr lang="en-US" sz="4799" spc="-163" dirty="0">
                <a:solidFill>
                  <a:srgbClr val="94BED4"/>
                </a:solidFill>
                <a:latin typeface="Droid Serif Bold"/>
              </a:rPr>
              <a:t>Eva </a:t>
            </a:r>
            <a:r>
              <a:rPr lang="en-US" sz="4799" spc="-163" dirty="0" err="1">
                <a:solidFill>
                  <a:srgbClr val="94BED4"/>
                </a:solidFill>
                <a:latin typeface="Droid Serif Bold"/>
              </a:rPr>
              <a:t>Prioleau</a:t>
            </a:r>
            <a:endParaRPr lang="en-US" sz="4799" spc="-163" dirty="0">
              <a:solidFill>
                <a:srgbClr val="94BED4"/>
              </a:solidFill>
              <a:latin typeface="Droid Serif Bold"/>
            </a:endParaRPr>
          </a:p>
        </p:txBody>
      </p:sp>
      <p:sp>
        <p:nvSpPr>
          <p:cNvPr id="13" name="TextBox 13"/>
          <p:cNvSpPr txBox="1"/>
          <p:nvPr/>
        </p:nvSpPr>
        <p:spPr>
          <a:xfrm>
            <a:off x="5137541" y="6221402"/>
            <a:ext cx="7613764" cy="1056563"/>
          </a:xfrm>
          <a:prstGeom prst="rect">
            <a:avLst/>
          </a:prstGeom>
        </p:spPr>
        <p:txBody>
          <a:bodyPr lIns="0" tIns="0" rIns="0" bIns="0" rtlCol="0" anchor="t">
            <a:spAutoFit/>
          </a:bodyPr>
          <a:lstStyle/>
          <a:p>
            <a:pPr algn="ctr">
              <a:lnSpc>
                <a:spcPts val="2793"/>
              </a:lnSpc>
            </a:pPr>
            <a:r>
              <a:rPr lang="en-US" sz="2199" dirty="0">
                <a:solidFill>
                  <a:srgbClr val="94BED4"/>
                </a:solidFill>
                <a:latin typeface="Droid Serif Italics"/>
              </a:rPr>
              <a:t>Vice Chair, Transportation Penny Advisory Committee</a:t>
            </a:r>
          </a:p>
          <a:p>
            <a:pPr algn="ctr">
              <a:lnSpc>
                <a:spcPts val="2793"/>
              </a:lnSpc>
            </a:pPr>
            <a:r>
              <a:rPr lang="en-US" sz="2199" dirty="0">
                <a:solidFill>
                  <a:srgbClr val="94BED4"/>
                </a:solidFill>
                <a:latin typeface="Droid Serif Italics"/>
              </a:rPr>
              <a:t>(TPAC)</a:t>
            </a:r>
          </a:p>
          <a:p>
            <a:pPr algn="ctr">
              <a:lnSpc>
                <a:spcPts val="2793"/>
              </a:lnSpc>
            </a:pPr>
            <a:endParaRPr lang="en-US" sz="2199" dirty="0">
              <a:solidFill>
                <a:srgbClr val="94BED4"/>
              </a:solidFill>
              <a:latin typeface="Droid Serif Italics"/>
            </a:endParaRPr>
          </a:p>
        </p:txBody>
      </p:sp>
    </p:spTree>
    <p:extLst>
      <p:ext uri="{BB962C8B-B14F-4D97-AF65-F5344CB8AC3E}">
        <p14:creationId xmlns:p14="http://schemas.microsoft.com/office/powerpoint/2010/main" val="42509363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2537422" cy="10287000"/>
            <a:chOff x="0" y="0"/>
            <a:chExt cx="668292" cy="2709333"/>
          </a:xfrm>
        </p:grpSpPr>
        <p:sp>
          <p:nvSpPr>
            <p:cNvPr id="3" name="Freeform 3"/>
            <p:cNvSpPr/>
            <p:nvPr/>
          </p:nvSpPr>
          <p:spPr>
            <a:xfrm>
              <a:off x="0" y="0"/>
              <a:ext cx="668292" cy="2709333"/>
            </a:xfrm>
            <a:custGeom>
              <a:avLst/>
              <a:gdLst/>
              <a:ahLst/>
              <a:cxnLst/>
              <a:rect l="l" t="t" r="r" b="b"/>
              <a:pathLst>
                <a:path w="668292" h="2709333">
                  <a:moveTo>
                    <a:pt x="0" y="0"/>
                  </a:moveTo>
                  <a:lnTo>
                    <a:pt x="668292" y="0"/>
                  </a:lnTo>
                  <a:lnTo>
                    <a:pt x="668292" y="2709333"/>
                  </a:lnTo>
                  <a:lnTo>
                    <a:pt x="0" y="2709333"/>
                  </a:lnTo>
                  <a:close/>
                </a:path>
              </a:pathLst>
            </a:custGeom>
            <a:solidFill>
              <a:srgbClr val="193D6A"/>
            </a:solidFill>
          </p:spPr>
        </p:sp>
        <p:sp>
          <p:nvSpPr>
            <p:cNvPr id="4" name="TextBox 4"/>
            <p:cNvSpPr txBox="1"/>
            <p:nvPr/>
          </p:nvSpPr>
          <p:spPr>
            <a:xfrm>
              <a:off x="0" y="-38100"/>
              <a:ext cx="668292" cy="2747433"/>
            </a:xfrm>
            <a:prstGeom prst="rect">
              <a:avLst/>
            </a:prstGeom>
          </p:spPr>
          <p:txBody>
            <a:bodyPr lIns="50800" tIns="50800" rIns="50800" bIns="50800" rtlCol="0" anchor="ctr"/>
            <a:lstStyle/>
            <a:p>
              <a:pPr algn="ctr">
                <a:lnSpc>
                  <a:spcPts val="2659"/>
                </a:lnSpc>
              </a:pPr>
              <a:endParaRPr dirty="0"/>
            </a:p>
          </p:txBody>
        </p:sp>
      </p:grpSp>
      <p:sp>
        <p:nvSpPr>
          <p:cNvPr id="5" name="Freeform 5"/>
          <p:cNvSpPr/>
          <p:nvPr/>
        </p:nvSpPr>
        <p:spPr>
          <a:xfrm>
            <a:off x="12420600" y="1714500"/>
            <a:ext cx="7289526" cy="7289526"/>
          </a:xfrm>
          <a:custGeom>
            <a:avLst/>
            <a:gdLst/>
            <a:ahLst/>
            <a:cxnLst/>
            <a:rect l="l" t="t" r="r" b="b"/>
            <a:pathLst>
              <a:path w="7289526" h="7289526">
                <a:moveTo>
                  <a:pt x="0" y="0"/>
                </a:moveTo>
                <a:lnTo>
                  <a:pt x="7289526" y="0"/>
                </a:lnTo>
                <a:lnTo>
                  <a:pt x="7289526" y="7289526"/>
                </a:lnTo>
                <a:lnTo>
                  <a:pt x="0" y="7289526"/>
                </a:lnTo>
                <a:lnTo>
                  <a:pt x="0" y="0"/>
                </a:lnTo>
                <a:close/>
              </a:path>
            </a:pathLst>
          </a:custGeom>
          <a:blipFill>
            <a:blip r:embed="rId2">
              <a:alphaModFix amt="32999"/>
              <a:extLst>
                <a:ext uri="{96DAC541-7B7A-43D3-8B79-37D633B846F1}">
                  <asvg:svgBlip xmlns:asvg="http://schemas.microsoft.com/office/drawing/2016/SVG/main" r:embed="rId3"/>
                </a:ext>
              </a:extLst>
            </a:blip>
            <a:stretch>
              <a:fillRect/>
            </a:stretch>
          </a:blipFill>
        </p:spPr>
      </p:sp>
      <p:sp>
        <p:nvSpPr>
          <p:cNvPr id="6" name="Freeform 6"/>
          <p:cNvSpPr/>
          <p:nvPr/>
        </p:nvSpPr>
        <p:spPr>
          <a:xfrm>
            <a:off x="-1326795" y="-1289364"/>
            <a:ext cx="7289526" cy="7289526"/>
          </a:xfrm>
          <a:custGeom>
            <a:avLst/>
            <a:gdLst/>
            <a:ahLst/>
            <a:cxnLst/>
            <a:rect l="l" t="t" r="r" b="b"/>
            <a:pathLst>
              <a:path w="7289526" h="7289526">
                <a:moveTo>
                  <a:pt x="0" y="0"/>
                </a:moveTo>
                <a:lnTo>
                  <a:pt x="7289526" y="0"/>
                </a:lnTo>
                <a:lnTo>
                  <a:pt x="7289526" y="7289526"/>
                </a:lnTo>
                <a:lnTo>
                  <a:pt x="0" y="7289526"/>
                </a:lnTo>
                <a:lnTo>
                  <a:pt x="0" y="0"/>
                </a:lnTo>
                <a:close/>
              </a:path>
            </a:pathLst>
          </a:custGeom>
          <a:blipFill>
            <a:blip r:embed="rId2">
              <a:alphaModFix amt="32999"/>
              <a:extLst>
                <a:ext uri="{96DAC541-7B7A-43D3-8B79-37D633B846F1}">
                  <asvg:svgBlip xmlns:asvg="http://schemas.microsoft.com/office/drawing/2016/SVG/main" r:embed="rId3"/>
                </a:ext>
              </a:extLst>
            </a:blip>
            <a:stretch>
              <a:fillRect/>
            </a:stretch>
          </a:blipFill>
        </p:spPr>
      </p:sp>
      <p:sp>
        <p:nvSpPr>
          <p:cNvPr id="7" name="Freeform 7"/>
          <p:cNvSpPr/>
          <p:nvPr/>
        </p:nvSpPr>
        <p:spPr>
          <a:xfrm>
            <a:off x="15741409" y="8075188"/>
            <a:ext cx="2087563" cy="1750000"/>
          </a:xfrm>
          <a:custGeom>
            <a:avLst/>
            <a:gdLst/>
            <a:ahLst/>
            <a:cxnLst/>
            <a:rect l="l" t="t" r="r" b="b"/>
            <a:pathLst>
              <a:path w="2087563" h="1750000">
                <a:moveTo>
                  <a:pt x="0" y="0"/>
                </a:moveTo>
                <a:lnTo>
                  <a:pt x="2087563" y="0"/>
                </a:lnTo>
                <a:lnTo>
                  <a:pt x="2087563" y="1750000"/>
                </a:lnTo>
                <a:lnTo>
                  <a:pt x="0" y="1750000"/>
                </a:lnTo>
                <a:lnTo>
                  <a:pt x="0" y="0"/>
                </a:lnTo>
                <a:close/>
              </a:path>
            </a:pathLst>
          </a:custGeom>
          <a:blipFill>
            <a:blip r:embed="rId4" cstate="screen">
              <a:extLst>
                <a:ext uri="{28A0092B-C50C-407E-A947-70E740481C1C}">
                  <a14:useLocalDpi xmlns:a14="http://schemas.microsoft.com/office/drawing/2010/main"/>
                </a:ext>
              </a:extLst>
            </a:blip>
            <a:stretch>
              <a:fillRect/>
            </a:stretch>
          </a:blipFill>
        </p:spPr>
      </p:sp>
      <p:sp>
        <p:nvSpPr>
          <p:cNvPr id="8" name="TextBox 8"/>
          <p:cNvSpPr txBox="1"/>
          <p:nvPr/>
        </p:nvSpPr>
        <p:spPr>
          <a:xfrm>
            <a:off x="3810193" y="637230"/>
            <a:ext cx="14477807" cy="1692771"/>
          </a:xfrm>
          <a:prstGeom prst="rect">
            <a:avLst/>
          </a:prstGeom>
        </p:spPr>
        <p:txBody>
          <a:bodyPr lIns="0" tIns="0" rIns="0" bIns="0" rtlCol="0" anchor="t">
            <a:spAutoFit/>
          </a:bodyPr>
          <a:lstStyle/>
          <a:p>
            <a:pPr>
              <a:lnSpc>
                <a:spcPts val="6600"/>
              </a:lnSpc>
            </a:pPr>
            <a:r>
              <a:rPr lang="en-US" sz="6600" dirty="0">
                <a:solidFill>
                  <a:srgbClr val="193D6A"/>
                </a:solidFill>
                <a:latin typeface="Droid Serif Bold"/>
              </a:rPr>
              <a:t>Transportation Penny</a:t>
            </a:r>
            <a:br>
              <a:rPr lang="en-US" sz="6600" dirty="0">
                <a:solidFill>
                  <a:srgbClr val="193D6A"/>
                </a:solidFill>
                <a:latin typeface="Droid Serif Bold"/>
              </a:rPr>
            </a:br>
            <a:r>
              <a:rPr lang="en-US" sz="6600" dirty="0">
                <a:solidFill>
                  <a:srgbClr val="193D6A"/>
                </a:solidFill>
                <a:latin typeface="Droid Serif Bold"/>
              </a:rPr>
              <a:t>Advisory Committee </a:t>
            </a:r>
          </a:p>
        </p:txBody>
      </p:sp>
      <p:sp>
        <p:nvSpPr>
          <p:cNvPr id="9" name="TextBox 9"/>
          <p:cNvSpPr txBox="1"/>
          <p:nvPr/>
        </p:nvSpPr>
        <p:spPr>
          <a:xfrm>
            <a:off x="3733800" y="2552700"/>
            <a:ext cx="13411007" cy="535403"/>
          </a:xfrm>
          <a:prstGeom prst="rect">
            <a:avLst/>
          </a:prstGeom>
        </p:spPr>
        <p:txBody>
          <a:bodyPr wrap="square" lIns="0" tIns="0" rIns="0" bIns="0" rtlCol="0" anchor="t">
            <a:spAutoFit/>
          </a:bodyPr>
          <a:lstStyle/>
          <a:p>
            <a:pPr>
              <a:lnSpc>
                <a:spcPts val="4400"/>
              </a:lnSpc>
            </a:pPr>
            <a:r>
              <a:rPr lang="en-US" sz="3600" i="1" dirty="0">
                <a:solidFill>
                  <a:srgbClr val="C00000"/>
                </a:solidFill>
                <a:latin typeface="Droid Serif" panose="020B0604020202020204" charset="0"/>
                <a:ea typeface="Droid Serif" panose="020B0604020202020204" charset="0"/>
                <a:cs typeface="Droid Serif" panose="020B0604020202020204" charset="0"/>
              </a:rPr>
              <a:t>TPAC Meetings</a:t>
            </a:r>
            <a:endParaRPr lang="en-US" sz="3600" dirty="0">
              <a:solidFill>
                <a:srgbClr val="C00000"/>
              </a:solidFill>
              <a:latin typeface="Droid Serif" panose="020B0604020202020204" charset="0"/>
              <a:ea typeface="Droid Serif" panose="020B0604020202020204" charset="0"/>
              <a:cs typeface="Droid Serif" panose="020B0604020202020204" charset="0"/>
            </a:endParaRPr>
          </a:p>
        </p:txBody>
      </p:sp>
      <p:sp>
        <p:nvSpPr>
          <p:cNvPr id="12" name="TextBox 11">
            <a:extLst>
              <a:ext uri="{FF2B5EF4-FFF2-40B4-BE49-F238E27FC236}">
                <a16:creationId xmlns:a16="http://schemas.microsoft.com/office/drawing/2014/main" id="{43F94D3D-365F-4BC3-85A3-6EDE8A8CD441}"/>
              </a:ext>
            </a:extLst>
          </p:cNvPr>
          <p:cNvSpPr txBox="1"/>
          <p:nvPr/>
        </p:nvSpPr>
        <p:spPr>
          <a:xfrm>
            <a:off x="3733800" y="3540815"/>
            <a:ext cx="13563600" cy="5909310"/>
          </a:xfrm>
          <a:prstGeom prst="rect">
            <a:avLst/>
          </a:prstGeom>
          <a:noFill/>
        </p:spPr>
        <p:txBody>
          <a:bodyPr wrap="square" rtlCol="0">
            <a:spAutoFit/>
          </a:bodyPr>
          <a:lstStyle/>
          <a:p>
            <a:pPr marL="571500" indent="-571500">
              <a:buFont typeface="Arial" panose="020B0604020202020204" pitchFamily="34" charset="0"/>
              <a:buChar char="•"/>
            </a:pPr>
            <a:r>
              <a:rPr lang="en-US" sz="3600" dirty="0">
                <a:solidFill>
                  <a:srgbClr val="193D6A"/>
                </a:solidFill>
                <a:latin typeface="Droid Serif" panose="020B0604020202020204" charset="0"/>
                <a:ea typeface="Droid Serif" panose="020B0604020202020204" charset="0"/>
                <a:cs typeface="Droid Serif" panose="020B0604020202020204" charset="0"/>
              </a:rPr>
              <a:t>TPAC meets at 4 p.m. on the third Monday of every month; meetings are open to the public</a:t>
            </a:r>
          </a:p>
          <a:p>
            <a:pPr marL="571500" indent="-571500">
              <a:buFont typeface="Arial" panose="020B0604020202020204" pitchFamily="34" charset="0"/>
              <a:buChar char="•"/>
            </a:pPr>
            <a:endParaRPr lang="en-US" sz="3600" dirty="0">
              <a:solidFill>
                <a:srgbClr val="193D6A"/>
              </a:solidFill>
              <a:latin typeface="Droid Serif" panose="020B0604020202020204" charset="0"/>
              <a:ea typeface="Droid Serif" panose="020B0604020202020204" charset="0"/>
              <a:cs typeface="Droid Serif" panose="020B0604020202020204" charset="0"/>
            </a:endParaRPr>
          </a:p>
          <a:p>
            <a:pPr marL="571500" indent="-571500">
              <a:buFont typeface="Arial" panose="020B0604020202020204" pitchFamily="34" charset="0"/>
              <a:buChar char="•"/>
            </a:pPr>
            <a:r>
              <a:rPr lang="en-US" sz="3600" dirty="0">
                <a:solidFill>
                  <a:srgbClr val="193D6A"/>
                </a:solidFill>
                <a:latin typeface="Droid Serif" panose="020B0604020202020204" charset="0"/>
                <a:ea typeface="Droid Serif" panose="020B0604020202020204" charset="0"/>
                <a:cs typeface="Droid Serif" panose="020B0604020202020204" charset="0"/>
              </a:rPr>
              <a:t>Meetings are streamed on the County’s YouTube channel </a:t>
            </a:r>
          </a:p>
          <a:p>
            <a:pPr marL="571500" indent="-571500">
              <a:buFont typeface="Arial" panose="020B0604020202020204" pitchFamily="34" charset="0"/>
              <a:buChar char="•"/>
            </a:pPr>
            <a:endParaRPr lang="en-US" sz="3600" dirty="0">
              <a:solidFill>
                <a:srgbClr val="193D6A"/>
              </a:solidFill>
              <a:latin typeface="Droid Serif" panose="020B0604020202020204" charset="0"/>
              <a:ea typeface="Droid Serif" panose="020B0604020202020204" charset="0"/>
              <a:cs typeface="Droid Serif" panose="020B0604020202020204" charset="0"/>
            </a:endParaRPr>
          </a:p>
          <a:p>
            <a:pPr marL="571500" indent="-571500">
              <a:buFont typeface="Arial" panose="020B0604020202020204" pitchFamily="34" charset="0"/>
              <a:buChar char="•"/>
            </a:pPr>
            <a:r>
              <a:rPr lang="en-US" sz="3600" dirty="0">
                <a:solidFill>
                  <a:srgbClr val="193D6A"/>
                </a:solidFill>
                <a:latin typeface="Droid Serif" panose="020B0604020202020204" charset="0"/>
                <a:ea typeface="Droid Serif" panose="020B0604020202020204" charset="0"/>
                <a:cs typeface="Droid Serif" panose="020B0604020202020204" charset="0"/>
              </a:rPr>
              <a:t>Meeting announcements are posted on the </a:t>
            </a:r>
            <a:br>
              <a:rPr lang="en-US" sz="3600" dirty="0">
                <a:solidFill>
                  <a:srgbClr val="193D6A"/>
                </a:solidFill>
                <a:latin typeface="Droid Serif" panose="020B0604020202020204" charset="0"/>
                <a:ea typeface="Droid Serif" panose="020B0604020202020204" charset="0"/>
                <a:cs typeface="Droid Serif" panose="020B0604020202020204" charset="0"/>
              </a:rPr>
            </a:br>
            <a:r>
              <a:rPr lang="en-US" sz="3600" dirty="0">
                <a:solidFill>
                  <a:srgbClr val="193D6A"/>
                </a:solidFill>
                <a:latin typeface="Droid Serif" panose="020B0604020202020204" charset="0"/>
                <a:ea typeface="Droid Serif" panose="020B0604020202020204" charset="0"/>
                <a:cs typeface="Droid Serif" panose="020B0604020202020204" charset="0"/>
              </a:rPr>
              <a:t>Transportation Penny website: </a:t>
            </a:r>
            <a:r>
              <a:rPr lang="en-US" sz="3600" dirty="0">
                <a:solidFill>
                  <a:srgbClr val="C00000"/>
                </a:solidFill>
                <a:latin typeface="Droid Serif" panose="020B0604020202020204" charset="0"/>
                <a:ea typeface="Droid Serif" panose="020B0604020202020204" charset="0"/>
                <a:cs typeface="Droid Serif" panose="020B0604020202020204" charset="0"/>
              </a:rPr>
              <a:t>RichlandPenny.com</a:t>
            </a:r>
          </a:p>
          <a:p>
            <a:pPr marL="571500" indent="-571500">
              <a:buFont typeface="Arial" panose="020B0604020202020204" pitchFamily="34" charset="0"/>
              <a:buChar char="•"/>
            </a:pPr>
            <a:endParaRPr lang="en-US" sz="3600" dirty="0">
              <a:solidFill>
                <a:srgbClr val="193D6A"/>
              </a:solidFill>
              <a:latin typeface="Droid Serif" panose="020B0604020202020204" charset="0"/>
              <a:ea typeface="Droid Serif" panose="020B0604020202020204" charset="0"/>
              <a:cs typeface="Droid Serif" panose="020B0604020202020204" charset="0"/>
            </a:endParaRPr>
          </a:p>
          <a:p>
            <a:pPr marL="571500" indent="-571500">
              <a:buFont typeface="Arial" panose="020B0604020202020204" pitchFamily="34" charset="0"/>
              <a:buChar char="•"/>
            </a:pPr>
            <a:r>
              <a:rPr lang="en-US" sz="3600" dirty="0">
                <a:solidFill>
                  <a:srgbClr val="193D6A"/>
                </a:solidFill>
                <a:latin typeface="Droid Serif" panose="020B0604020202020204" charset="0"/>
                <a:ea typeface="Droid Serif" panose="020B0604020202020204" charset="0"/>
                <a:cs typeface="Droid Serif" panose="020B0604020202020204" charset="0"/>
              </a:rPr>
              <a:t>Email public questions and comments to </a:t>
            </a:r>
            <a:r>
              <a:rPr lang="en-US" sz="3600" dirty="0">
                <a:solidFill>
                  <a:srgbClr val="C00000"/>
                </a:solidFill>
                <a:latin typeface="Droid Serif" panose="020B0604020202020204" charset="0"/>
                <a:ea typeface="Droid Serif" panose="020B0604020202020204" charset="0"/>
                <a:cs typeface="Droid Serif" panose="020B0604020202020204" charset="0"/>
              </a:rPr>
              <a:t>TPAC@richlandcountysc.gov</a:t>
            </a:r>
            <a:r>
              <a:rPr lang="en-US" sz="3600" dirty="0">
                <a:solidFill>
                  <a:srgbClr val="193D6A"/>
                </a:solidFill>
                <a:latin typeface="Droid Serif" panose="020B0604020202020204" charset="0"/>
                <a:ea typeface="Droid Serif" panose="020B0604020202020204" charset="0"/>
                <a:cs typeface="Droid Serif" panose="020B0604020202020204" charset="0"/>
              </a:rPr>
              <a:t> </a:t>
            </a:r>
          </a:p>
          <a:p>
            <a:endParaRPr lang="en-US" dirty="0"/>
          </a:p>
        </p:txBody>
      </p:sp>
    </p:spTree>
    <p:extLst>
      <p:ext uri="{BB962C8B-B14F-4D97-AF65-F5344CB8AC3E}">
        <p14:creationId xmlns:p14="http://schemas.microsoft.com/office/powerpoint/2010/main" val="12418222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2537422" cy="10287000"/>
            <a:chOff x="0" y="0"/>
            <a:chExt cx="668292" cy="2709333"/>
          </a:xfrm>
        </p:grpSpPr>
        <p:sp>
          <p:nvSpPr>
            <p:cNvPr id="3" name="Freeform 3"/>
            <p:cNvSpPr/>
            <p:nvPr/>
          </p:nvSpPr>
          <p:spPr>
            <a:xfrm>
              <a:off x="0" y="0"/>
              <a:ext cx="668292" cy="2709333"/>
            </a:xfrm>
            <a:custGeom>
              <a:avLst/>
              <a:gdLst/>
              <a:ahLst/>
              <a:cxnLst/>
              <a:rect l="l" t="t" r="r" b="b"/>
              <a:pathLst>
                <a:path w="668292" h="2709333">
                  <a:moveTo>
                    <a:pt x="0" y="0"/>
                  </a:moveTo>
                  <a:lnTo>
                    <a:pt x="668292" y="0"/>
                  </a:lnTo>
                  <a:lnTo>
                    <a:pt x="668292" y="2709333"/>
                  </a:lnTo>
                  <a:lnTo>
                    <a:pt x="0" y="2709333"/>
                  </a:lnTo>
                  <a:close/>
                </a:path>
              </a:pathLst>
            </a:custGeom>
            <a:solidFill>
              <a:srgbClr val="193D6A"/>
            </a:solidFill>
          </p:spPr>
        </p:sp>
        <p:sp>
          <p:nvSpPr>
            <p:cNvPr id="4" name="TextBox 4"/>
            <p:cNvSpPr txBox="1"/>
            <p:nvPr/>
          </p:nvSpPr>
          <p:spPr>
            <a:xfrm>
              <a:off x="0" y="-38100"/>
              <a:ext cx="668292" cy="2747433"/>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2420600" y="1714500"/>
            <a:ext cx="7289526" cy="7289526"/>
          </a:xfrm>
          <a:custGeom>
            <a:avLst/>
            <a:gdLst/>
            <a:ahLst/>
            <a:cxnLst/>
            <a:rect l="l" t="t" r="r" b="b"/>
            <a:pathLst>
              <a:path w="7289526" h="7289526">
                <a:moveTo>
                  <a:pt x="0" y="0"/>
                </a:moveTo>
                <a:lnTo>
                  <a:pt x="7289526" y="0"/>
                </a:lnTo>
                <a:lnTo>
                  <a:pt x="7289526" y="7289526"/>
                </a:lnTo>
                <a:lnTo>
                  <a:pt x="0" y="7289526"/>
                </a:lnTo>
                <a:lnTo>
                  <a:pt x="0" y="0"/>
                </a:lnTo>
                <a:close/>
              </a:path>
            </a:pathLst>
          </a:custGeom>
          <a:blipFill>
            <a:blip r:embed="rId2">
              <a:alphaModFix amt="32999"/>
              <a:extLst>
                <a:ext uri="{96DAC541-7B7A-43D3-8B79-37D633B846F1}">
                  <asvg:svgBlip xmlns:asvg="http://schemas.microsoft.com/office/drawing/2016/SVG/main" r:embed="rId3"/>
                </a:ext>
              </a:extLst>
            </a:blip>
            <a:stretch>
              <a:fillRect/>
            </a:stretch>
          </a:blipFill>
        </p:spPr>
      </p:sp>
      <p:sp>
        <p:nvSpPr>
          <p:cNvPr id="6" name="Freeform 6"/>
          <p:cNvSpPr/>
          <p:nvPr/>
        </p:nvSpPr>
        <p:spPr>
          <a:xfrm>
            <a:off x="-1326795" y="-1289364"/>
            <a:ext cx="7289526" cy="7289526"/>
          </a:xfrm>
          <a:custGeom>
            <a:avLst/>
            <a:gdLst/>
            <a:ahLst/>
            <a:cxnLst/>
            <a:rect l="l" t="t" r="r" b="b"/>
            <a:pathLst>
              <a:path w="7289526" h="7289526">
                <a:moveTo>
                  <a:pt x="0" y="0"/>
                </a:moveTo>
                <a:lnTo>
                  <a:pt x="7289526" y="0"/>
                </a:lnTo>
                <a:lnTo>
                  <a:pt x="7289526" y="7289526"/>
                </a:lnTo>
                <a:lnTo>
                  <a:pt x="0" y="7289526"/>
                </a:lnTo>
                <a:lnTo>
                  <a:pt x="0" y="0"/>
                </a:lnTo>
                <a:close/>
              </a:path>
            </a:pathLst>
          </a:custGeom>
          <a:blipFill>
            <a:blip r:embed="rId2">
              <a:alphaModFix amt="32999"/>
              <a:extLst>
                <a:ext uri="{96DAC541-7B7A-43D3-8B79-37D633B846F1}">
                  <asvg:svgBlip xmlns:asvg="http://schemas.microsoft.com/office/drawing/2016/SVG/main" r:embed="rId3"/>
                </a:ext>
              </a:extLst>
            </a:blip>
            <a:stretch>
              <a:fillRect/>
            </a:stretch>
          </a:blipFill>
        </p:spPr>
      </p:sp>
      <p:sp>
        <p:nvSpPr>
          <p:cNvPr id="7" name="Freeform 7"/>
          <p:cNvSpPr/>
          <p:nvPr/>
        </p:nvSpPr>
        <p:spPr>
          <a:xfrm>
            <a:off x="15741409" y="8075188"/>
            <a:ext cx="2087563" cy="1750000"/>
          </a:xfrm>
          <a:custGeom>
            <a:avLst/>
            <a:gdLst/>
            <a:ahLst/>
            <a:cxnLst/>
            <a:rect l="l" t="t" r="r" b="b"/>
            <a:pathLst>
              <a:path w="2087563" h="1750000">
                <a:moveTo>
                  <a:pt x="0" y="0"/>
                </a:moveTo>
                <a:lnTo>
                  <a:pt x="2087563" y="0"/>
                </a:lnTo>
                <a:lnTo>
                  <a:pt x="2087563" y="1750000"/>
                </a:lnTo>
                <a:lnTo>
                  <a:pt x="0" y="1750000"/>
                </a:lnTo>
                <a:lnTo>
                  <a:pt x="0" y="0"/>
                </a:lnTo>
                <a:close/>
              </a:path>
            </a:pathLst>
          </a:custGeom>
          <a:blipFill>
            <a:blip r:embed="rId4" cstate="screen">
              <a:extLst>
                <a:ext uri="{28A0092B-C50C-407E-A947-70E740481C1C}">
                  <a14:useLocalDpi xmlns:a14="http://schemas.microsoft.com/office/drawing/2010/main"/>
                </a:ext>
              </a:extLst>
            </a:blip>
            <a:stretch>
              <a:fillRect/>
            </a:stretch>
          </a:blipFill>
        </p:spPr>
      </p:sp>
      <p:sp>
        <p:nvSpPr>
          <p:cNvPr id="8" name="TextBox 8"/>
          <p:cNvSpPr txBox="1"/>
          <p:nvPr/>
        </p:nvSpPr>
        <p:spPr>
          <a:xfrm>
            <a:off x="3810193" y="637230"/>
            <a:ext cx="14477807" cy="1692771"/>
          </a:xfrm>
          <a:prstGeom prst="rect">
            <a:avLst/>
          </a:prstGeom>
        </p:spPr>
        <p:txBody>
          <a:bodyPr lIns="0" tIns="0" rIns="0" bIns="0" rtlCol="0" anchor="t">
            <a:spAutoFit/>
          </a:bodyPr>
          <a:lstStyle/>
          <a:p>
            <a:pPr>
              <a:lnSpc>
                <a:spcPts val="6600"/>
              </a:lnSpc>
            </a:pPr>
            <a:r>
              <a:rPr lang="en-US" sz="6600" dirty="0">
                <a:solidFill>
                  <a:srgbClr val="193D6A"/>
                </a:solidFill>
                <a:latin typeface="Droid Serif Bold"/>
              </a:rPr>
              <a:t>Transportation Penny</a:t>
            </a:r>
            <a:br>
              <a:rPr lang="en-US" sz="6600" dirty="0">
                <a:solidFill>
                  <a:srgbClr val="193D6A"/>
                </a:solidFill>
                <a:latin typeface="Droid Serif Bold"/>
              </a:rPr>
            </a:br>
            <a:r>
              <a:rPr lang="en-US" sz="6600" dirty="0">
                <a:solidFill>
                  <a:srgbClr val="193D6A"/>
                </a:solidFill>
                <a:latin typeface="Droid Serif Bold"/>
              </a:rPr>
              <a:t>Advisory Committee </a:t>
            </a:r>
          </a:p>
        </p:txBody>
      </p:sp>
      <p:sp>
        <p:nvSpPr>
          <p:cNvPr id="9" name="TextBox 9"/>
          <p:cNvSpPr txBox="1"/>
          <p:nvPr/>
        </p:nvSpPr>
        <p:spPr>
          <a:xfrm>
            <a:off x="3733800" y="2552700"/>
            <a:ext cx="13411007" cy="535403"/>
          </a:xfrm>
          <a:prstGeom prst="rect">
            <a:avLst/>
          </a:prstGeom>
        </p:spPr>
        <p:txBody>
          <a:bodyPr wrap="square" lIns="0" tIns="0" rIns="0" bIns="0" rtlCol="0" anchor="t">
            <a:spAutoFit/>
          </a:bodyPr>
          <a:lstStyle/>
          <a:p>
            <a:pPr>
              <a:lnSpc>
                <a:spcPts val="4400"/>
              </a:lnSpc>
            </a:pPr>
            <a:r>
              <a:rPr lang="en-US" sz="3600" i="1" dirty="0">
                <a:solidFill>
                  <a:srgbClr val="193D6A"/>
                </a:solidFill>
                <a:latin typeface="Droid Serif" panose="020B0604020202020204" charset="0"/>
                <a:ea typeface="Droid Serif" panose="020B0604020202020204" charset="0"/>
                <a:cs typeface="Droid Serif" panose="020B0604020202020204" charset="0"/>
              </a:rPr>
              <a:t>TPAC Municipalities</a:t>
            </a:r>
            <a:endParaRPr lang="en-US" sz="3600" dirty="0">
              <a:solidFill>
                <a:srgbClr val="173C6A"/>
              </a:solidFill>
              <a:latin typeface="Droid Serif" panose="020B0604020202020204" charset="0"/>
              <a:ea typeface="Droid Serif" panose="020B0604020202020204" charset="0"/>
              <a:cs typeface="Droid Serif" panose="020B0604020202020204" charset="0"/>
            </a:endParaRPr>
          </a:p>
        </p:txBody>
      </p:sp>
      <p:graphicFrame>
        <p:nvGraphicFramePr>
          <p:cNvPr id="11" name="Table 10">
            <a:extLst>
              <a:ext uri="{FF2B5EF4-FFF2-40B4-BE49-F238E27FC236}">
                <a16:creationId xmlns:a16="http://schemas.microsoft.com/office/drawing/2014/main" id="{0D7B8F23-5EBB-4098-8452-DB016847F482}"/>
              </a:ext>
            </a:extLst>
          </p:cNvPr>
          <p:cNvGraphicFramePr>
            <a:graphicFrameLocks noGrp="1"/>
          </p:cNvGraphicFramePr>
          <p:nvPr>
            <p:extLst>
              <p:ext uri="{D42A27DB-BD31-4B8C-83A1-F6EECF244321}">
                <p14:modId xmlns:p14="http://schemas.microsoft.com/office/powerpoint/2010/main" val="721239922"/>
              </p:ext>
            </p:extLst>
          </p:nvPr>
        </p:nvGraphicFramePr>
        <p:xfrm>
          <a:off x="5410200" y="3619365"/>
          <a:ext cx="8839200" cy="5425440"/>
        </p:xfrm>
        <a:graphic>
          <a:graphicData uri="http://schemas.openxmlformats.org/drawingml/2006/table">
            <a:tbl>
              <a:tblPr firstRow="1" firstCol="1" bandRow="1">
                <a:effectLst>
                  <a:outerShdw blurRad="215900" dist="342900" dir="2700000" algn="tl" rotWithShape="0">
                    <a:prstClr val="black">
                      <a:alpha val="40000"/>
                    </a:prstClr>
                  </a:outerShdw>
                </a:effectLst>
                <a:tableStyleId>{5C22544A-7EE6-4342-B048-85BDC9FD1C3A}</a:tableStyleId>
              </a:tblPr>
              <a:tblGrid>
                <a:gridCol w="8839200">
                  <a:extLst>
                    <a:ext uri="{9D8B030D-6E8A-4147-A177-3AD203B41FA5}">
                      <a16:colId xmlns:a16="http://schemas.microsoft.com/office/drawing/2014/main" val="2410574581"/>
                    </a:ext>
                  </a:extLst>
                </a:gridCol>
              </a:tblGrid>
              <a:tr h="638175">
                <a:tc>
                  <a:txBody>
                    <a:bodyPr/>
                    <a:lstStyle/>
                    <a:p>
                      <a:pPr marL="0" marR="0" algn="ctr">
                        <a:spcBef>
                          <a:spcPts val="0"/>
                        </a:spcBef>
                        <a:spcAft>
                          <a:spcPts val="0"/>
                        </a:spcAft>
                      </a:pPr>
                      <a:r>
                        <a:rPr lang="en-US" sz="3200" dirty="0">
                          <a:effectLst/>
                          <a:latin typeface="Droid Serif" panose="020B0604020202020204" charset="0"/>
                          <a:ea typeface="Droid Serif" panose="020B0604020202020204" charset="0"/>
                          <a:cs typeface="Droid Serif" panose="020B0604020202020204" charset="0"/>
                        </a:rPr>
                        <a:t>Arcadia Lakes</a:t>
                      </a:r>
                    </a:p>
                  </a:txBody>
                  <a:tcPr marL="95250" marR="95250" marT="95250" marB="95250" anchor="ctr">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66262141"/>
                  </a:ext>
                </a:extLst>
              </a:tr>
              <a:tr h="638175">
                <a:tc>
                  <a:txBody>
                    <a:bodyPr/>
                    <a:lstStyle/>
                    <a:p>
                      <a:pPr marL="0" marR="0" algn="ctr">
                        <a:spcBef>
                          <a:spcPts val="0"/>
                        </a:spcBef>
                        <a:spcAft>
                          <a:spcPts val="0"/>
                        </a:spcAft>
                      </a:pPr>
                      <a:r>
                        <a:rPr lang="en-US" sz="3200" dirty="0">
                          <a:effectLst/>
                          <a:latin typeface="Droid Serif" panose="020B0604020202020204" charset="0"/>
                          <a:ea typeface="Droid Serif" panose="020B0604020202020204" charset="0"/>
                          <a:cs typeface="Droid Serif" panose="020B0604020202020204" charset="0"/>
                        </a:rPr>
                        <a:t>Blythewood</a:t>
                      </a:r>
                    </a:p>
                  </a:txBody>
                  <a:tcPr marL="95250" marR="95250" marT="95250" marB="95250" anchor="ct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2747488217"/>
                  </a:ext>
                </a:extLst>
              </a:tr>
              <a:tr h="638175">
                <a:tc>
                  <a:txBody>
                    <a:bodyPr/>
                    <a:lstStyle/>
                    <a:p>
                      <a:pPr marL="0" marR="0" algn="ctr">
                        <a:spcBef>
                          <a:spcPts val="0"/>
                        </a:spcBef>
                        <a:spcAft>
                          <a:spcPts val="0"/>
                        </a:spcAft>
                      </a:pPr>
                      <a:r>
                        <a:rPr lang="en-US" sz="3200" dirty="0">
                          <a:effectLst/>
                          <a:latin typeface="Droid Serif" panose="020B0604020202020204" charset="0"/>
                          <a:ea typeface="Droid Serif" panose="020B0604020202020204" charset="0"/>
                          <a:cs typeface="Droid Serif" panose="020B0604020202020204" charset="0"/>
                        </a:rPr>
                        <a:t>Columbia</a:t>
                      </a:r>
                    </a:p>
                  </a:txBody>
                  <a:tcPr marL="95250" marR="95250" marT="95250" marB="95250" anchor="ctr"/>
                </a:tc>
                <a:extLst>
                  <a:ext uri="{0D108BD9-81ED-4DB2-BD59-A6C34878D82A}">
                    <a16:rowId xmlns:a16="http://schemas.microsoft.com/office/drawing/2014/main" val="2431467937"/>
                  </a:ext>
                </a:extLst>
              </a:tr>
              <a:tr h="638175">
                <a:tc>
                  <a:txBody>
                    <a:bodyPr/>
                    <a:lstStyle/>
                    <a:p>
                      <a:pPr marL="0" marR="0" algn="ctr">
                        <a:spcBef>
                          <a:spcPts val="0"/>
                        </a:spcBef>
                        <a:spcAft>
                          <a:spcPts val="0"/>
                        </a:spcAft>
                      </a:pPr>
                      <a:r>
                        <a:rPr lang="en-US" sz="3200" dirty="0">
                          <a:effectLst/>
                          <a:latin typeface="Droid Serif" panose="020B0604020202020204" charset="0"/>
                          <a:ea typeface="Droid Serif" panose="020B0604020202020204" charset="0"/>
                          <a:cs typeface="Droid Serif" panose="020B0604020202020204" charset="0"/>
                        </a:rPr>
                        <a:t>Eastover</a:t>
                      </a:r>
                    </a:p>
                  </a:txBody>
                  <a:tcPr marL="95250" marR="95250" marT="95250" marB="95250" anchor="ctr"/>
                </a:tc>
                <a:extLst>
                  <a:ext uri="{0D108BD9-81ED-4DB2-BD59-A6C34878D82A}">
                    <a16:rowId xmlns:a16="http://schemas.microsoft.com/office/drawing/2014/main" val="4025012971"/>
                  </a:ext>
                </a:extLst>
              </a:tr>
              <a:tr h="638175">
                <a:tc>
                  <a:txBody>
                    <a:bodyPr/>
                    <a:lstStyle/>
                    <a:p>
                      <a:pPr marL="0" marR="0" algn="ctr">
                        <a:spcBef>
                          <a:spcPts val="0"/>
                        </a:spcBef>
                        <a:spcAft>
                          <a:spcPts val="0"/>
                        </a:spcAft>
                      </a:pPr>
                      <a:r>
                        <a:rPr lang="en-US" sz="3200" dirty="0">
                          <a:effectLst/>
                          <a:latin typeface="Droid Serif" panose="020B0604020202020204" charset="0"/>
                          <a:ea typeface="Droid Serif" panose="020B0604020202020204" charset="0"/>
                          <a:cs typeface="Droid Serif" panose="020B0604020202020204" charset="0"/>
                        </a:rPr>
                        <a:t>Forest Acres</a:t>
                      </a:r>
                    </a:p>
                  </a:txBody>
                  <a:tcPr marL="95250" marR="95250" marT="95250" marB="95250" anchor="ctr"/>
                </a:tc>
                <a:extLst>
                  <a:ext uri="{0D108BD9-81ED-4DB2-BD59-A6C34878D82A}">
                    <a16:rowId xmlns:a16="http://schemas.microsoft.com/office/drawing/2014/main" val="3302418611"/>
                  </a:ext>
                </a:extLst>
              </a:tr>
              <a:tr h="638175">
                <a:tc>
                  <a:txBody>
                    <a:bodyPr/>
                    <a:lstStyle/>
                    <a:p>
                      <a:pPr marL="0" marR="0" algn="ctr">
                        <a:spcBef>
                          <a:spcPts val="0"/>
                        </a:spcBef>
                        <a:spcAft>
                          <a:spcPts val="0"/>
                        </a:spcAft>
                      </a:pPr>
                      <a:r>
                        <a:rPr lang="en-US" sz="3200" dirty="0">
                          <a:effectLst/>
                          <a:latin typeface="Droid Serif" panose="020B0604020202020204" charset="0"/>
                          <a:ea typeface="Droid Serif" panose="020B0604020202020204" charset="0"/>
                          <a:cs typeface="Droid Serif" panose="020B0604020202020204" charset="0"/>
                        </a:rPr>
                        <a:t>Irmo</a:t>
                      </a:r>
                    </a:p>
                  </a:txBody>
                  <a:tcPr marL="95250" marR="95250" marT="95250" marB="95250" anchor="ctr"/>
                </a:tc>
                <a:extLst>
                  <a:ext uri="{0D108BD9-81ED-4DB2-BD59-A6C34878D82A}">
                    <a16:rowId xmlns:a16="http://schemas.microsoft.com/office/drawing/2014/main" val="1288174680"/>
                  </a:ext>
                </a:extLst>
              </a:tr>
              <a:tr h="638175">
                <a:tc>
                  <a:txBody>
                    <a:bodyPr/>
                    <a:lstStyle/>
                    <a:p>
                      <a:pPr marL="0" marR="0" algn="ctr">
                        <a:spcBef>
                          <a:spcPts val="0"/>
                        </a:spcBef>
                        <a:spcAft>
                          <a:spcPts val="0"/>
                        </a:spcAft>
                      </a:pPr>
                      <a:r>
                        <a:rPr lang="en-US" sz="3200" dirty="0">
                          <a:effectLst/>
                          <a:latin typeface="Droid Serif" panose="020B0604020202020204" charset="0"/>
                          <a:ea typeface="Droid Serif" panose="020B0604020202020204" charset="0"/>
                          <a:cs typeface="Droid Serif" panose="020B0604020202020204" charset="0"/>
                        </a:rPr>
                        <a:t>Richland County</a:t>
                      </a:r>
                    </a:p>
                  </a:txBody>
                  <a:tcPr marL="95250" marR="95250" marT="95250" marB="95250" anchor="ctr"/>
                </a:tc>
                <a:extLst>
                  <a:ext uri="{0D108BD9-81ED-4DB2-BD59-A6C34878D82A}">
                    <a16:rowId xmlns:a16="http://schemas.microsoft.com/office/drawing/2014/main" val="3191398906"/>
                  </a:ext>
                </a:extLst>
              </a:tr>
              <a:tr h="638175">
                <a:tc>
                  <a:txBody>
                    <a:bodyPr/>
                    <a:lstStyle/>
                    <a:p>
                      <a:pPr marL="0" marR="0" algn="ctr">
                        <a:spcBef>
                          <a:spcPts val="0"/>
                        </a:spcBef>
                        <a:spcAft>
                          <a:spcPts val="0"/>
                        </a:spcAft>
                      </a:pPr>
                      <a:r>
                        <a:rPr lang="en-US" sz="3200" dirty="0">
                          <a:effectLst/>
                          <a:latin typeface="Droid Serif" panose="020B0604020202020204" charset="0"/>
                          <a:ea typeface="Droid Serif" panose="020B0604020202020204" charset="0"/>
                          <a:cs typeface="Droid Serif" panose="020B0604020202020204" charset="0"/>
                        </a:rPr>
                        <a:t>Ex Officio</a:t>
                      </a:r>
                    </a:p>
                  </a:txBody>
                  <a:tcPr marL="95250" marR="95250" marT="95250" marB="95250" anchor="ctr"/>
                </a:tc>
                <a:extLst>
                  <a:ext uri="{0D108BD9-81ED-4DB2-BD59-A6C34878D82A}">
                    <a16:rowId xmlns:a16="http://schemas.microsoft.com/office/drawing/2014/main" val="12702408"/>
                  </a:ext>
                </a:extLst>
              </a:tr>
            </a:tbl>
          </a:graphicData>
        </a:graphic>
      </p:graphicFrame>
    </p:spTree>
    <p:extLst>
      <p:ext uri="{BB962C8B-B14F-4D97-AF65-F5344CB8AC3E}">
        <p14:creationId xmlns:p14="http://schemas.microsoft.com/office/powerpoint/2010/main" val="24134272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4816593" cy="2709333"/>
          </a:xfrm>
        </p:grpSpPr>
        <p:sp>
          <p:nvSpPr>
            <p:cNvPr id="3" name="Freeform 3"/>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193D6A"/>
            </a:solidFill>
          </p:spPr>
        </p:sp>
        <p:sp>
          <p:nvSpPr>
            <p:cNvPr id="4" name="TextBox 4"/>
            <p:cNvSpPr txBox="1"/>
            <p:nvPr/>
          </p:nvSpPr>
          <p:spPr>
            <a:xfrm>
              <a:off x="0" y="-38100"/>
              <a:ext cx="4816593" cy="2747433"/>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rot="724886">
            <a:off x="-5205192" y="6644740"/>
            <a:ext cx="13431064" cy="5982929"/>
          </a:xfrm>
          <a:custGeom>
            <a:avLst/>
            <a:gdLst/>
            <a:ahLst/>
            <a:cxnLst/>
            <a:rect l="l" t="t" r="r" b="b"/>
            <a:pathLst>
              <a:path w="13431064" h="5982929">
                <a:moveTo>
                  <a:pt x="0" y="0"/>
                </a:moveTo>
                <a:lnTo>
                  <a:pt x="13431065" y="0"/>
                </a:lnTo>
                <a:lnTo>
                  <a:pt x="13431065" y="5982929"/>
                </a:lnTo>
                <a:lnTo>
                  <a:pt x="0" y="598292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12480113" y="1660662"/>
            <a:ext cx="7289526" cy="7289526"/>
          </a:xfrm>
          <a:custGeom>
            <a:avLst/>
            <a:gdLst/>
            <a:ahLst/>
            <a:cxnLst/>
            <a:rect l="l" t="t" r="r" b="b"/>
            <a:pathLst>
              <a:path w="7289526" h="7289526">
                <a:moveTo>
                  <a:pt x="0" y="0"/>
                </a:moveTo>
                <a:lnTo>
                  <a:pt x="7289526" y="0"/>
                </a:lnTo>
                <a:lnTo>
                  <a:pt x="7289526" y="7289526"/>
                </a:lnTo>
                <a:lnTo>
                  <a:pt x="0" y="7289526"/>
                </a:lnTo>
                <a:lnTo>
                  <a:pt x="0" y="0"/>
                </a:lnTo>
                <a:close/>
              </a:path>
            </a:pathLst>
          </a:custGeom>
          <a:blipFill>
            <a:blip r:embed="rId4">
              <a:alphaModFix amt="32999"/>
              <a:extLst>
                <a:ext uri="{96DAC541-7B7A-43D3-8B79-37D633B846F1}">
                  <asvg:svgBlip xmlns:asvg="http://schemas.microsoft.com/office/drawing/2016/SVG/main" r:embed="rId5"/>
                </a:ext>
              </a:extLst>
            </a:blip>
            <a:stretch>
              <a:fillRect/>
            </a:stretch>
          </a:blipFill>
        </p:spPr>
      </p:sp>
      <p:sp>
        <p:nvSpPr>
          <p:cNvPr id="7" name="Freeform 7"/>
          <p:cNvSpPr/>
          <p:nvPr/>
        </p:nvSpPr>
        <p:spPr>
          <a:xfrm flipH="1" flipV="1">
            <a:off x="8061011" y="6996644"/>
            <a:ext cx="10365741" cy="4617466"/>
          </a:xfrm>
          <a:custGeom>
            <a:avLst/>
            <a:gdLst/>
            <a:ahLst/>
            <a:cxnLst/>
            <a:rect l="l" t="t" r="r" b="b"/>
            <a:pathLst>
              <a:path w="10365741" h="4617466">
                <a:moveTo>
                  <a:pt x="10365741" y="4617466"/>
                </a:moveTo>
                <a:lnTo>
                  <a:pt x="0" y="4617466"/>
                </a:lnTo>
                <a:lnTo>
                  <a:pt x="0" y="0"/>
                </a:lnTo>
                <a:lnTo>
                  <a:pt x="10365741" y="0"/>
                </a:lnTo>
                <a:lnTo>
                  <a:pt x="10365741" y="4617466"/>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8" name="Group 8"/>
          <p:cNvGrpSpPr/>
          <p:nvPr/>
        </p:nvGrpSpPr>
        <p:grpSpPr>
          <a:xfrm>
            <a:off x="5611005" y="2720965"/>
            <a:ext cx="7065991" cy="4635119"/>
            <a:chOff x="0" y="323850"/>
            <a:chExt cx="9421321" cy="6180158"/>
          </a:xfrm>
        </p:grpSpPr>
        <p:sp>
          <p:nvSpPr>
            <p:cNvPr id="9" name="TextBox 9"/>
            <p:cNvSpPr txBox="1"/>
            <p:nvPr/>
          </p:nvSpPr>
          <p:spPr>
            <a:xfrm>
              <a:off x="2519405" y="2126286"/>
              <a:ext cx="4826340" cy="1630810"/>
            </a:xfrm>
            <a:prstGeom prst="rect">
              <a:avLst/>
            </a:prstGeom>
          </p:spPr>
          <p:txBody>
            <a:bodyPr lIns="0" tIns="0" rIns="0" bIns="0" rtlCol="0" anchor="t">
              <a:spAutoFit/>
            </a:bodyPr>
            <a:lstStyle/>
            <a:p>
              <a:pPr algn="ctr">
                <a:lnSpc>
                  <a:spcPts val="10283"/>
                </a:lnSpc>
              </a:pPr>
              <a:r>
                <a:rPr lang="en-US" sz="7345" dirty="0">
                  <a:solidFill>
                    <a:srgbClr val="FFFFFF"/>
                  </a:solidFill>
                  <a:latin typeface="Droid Serif"/>
                </a:rPr>
                <a:t>OF THE </a:t>
              </a:r>
            </a:p>
          </p:txBody>
        </p:sp>
        <p:sp>
          <p:nvSpPr>
            <p:cNvPr id="10" name="TextBox 10"/>
            <p:cNvSpPr txBox="1"/>
            <p:nvPr/>
          </p:nvSpPr>
          <p:spPr>
            <a:xfrm>
              <a:off x="373144" y="3639199"/>
              <a:ext cx="9048177" cy="2864809"/>
            </a:xfrm>
            <a:prstGeom prst="rect">
              <a:avLst/>
            </a:prstGeom>
          </p:spPr>
          <p:txBody>
            <a:bodyPr lIns="0" tIns="0" rIns="0" bIns="0" rtlCol="0" anchor="t">
              <a:spAutoFit/>
            </a:bodyPr>
            <a:lstStyle/>
            <a:p>
              <a:pPr algn="ctr">
                <a:lnSpc>
                  <a:spcPts val="15393"/>
                </a:lnSpc>
              </a:pPr>
              <a:r>
                <a:rPr lang="en-US" sz="15707" spc="-801" dirty="0">
                  <a:solidFill>
                    <a:srgbClr val="FFFFFF"/>
                  </a:solidFill>
                  <a:latin typeface="Droid Serif Bold"/>
                </a:rPr>
                <a:t>PENNY</a:t>
              </a:r>
            </a:p>
          </p:txBody>
        </p:sp>
        <p:sp>
          <p:nvSpPr>
            <p:cNvPr id="11" name="TextBox 11"/>
            <p:cNvSpPr txBox="1"/>
            <p:nvPr/>
          </p:nvSpPr>
          <p:spPr>
            <a:xfrm>
              <a:off x="0" y="323850"/>
              <a:ext cx="9421321" cy="2864856"/>
            </a:xfrm>
            <a:prstGeom prst="rect">
              <a:avLst/>
            </a:prstGeom>
          </p:spPr>
          <p:txBody>
            <a:bodyPr lIns="0" tIns="0" rIns="0" bIns="0" rtlCol="0" anchor="t">
              <a:spAutoFit/>
            </a:bodyPr>
            <a:lstStyle/>
            <a:p>
              <a:pPr algn="ctr">
                <a:lnSpc>
                  <a:spcPts val="15394"/>
                </a:lnSpc>
              </a:pPr>
              <a:r>
                <a:rPr lang="en-US" sz="15708" spc="-1193" dirty="0">
                  <a:solidFill>
                    <a:srgbClr val="FFFFFF"/>
                  </a:solidFill>
                  <a:latin typeface="Droid Serif Bold"/>
                </a:rPr>
                <a:t>STATE</a:t>
              </a:r>
            </a:p>
          </p:txBody>
        </p:sp>
        <p:sp>
          <p:nvSpPr>
            <p:cNvPr id="12" name="Freeform 12"/>
            <p:cNvSpPr/>
            <p:nvPr/>
          </p:nvSpPr>
          <p:spPr>
            <a:xfrm>
              <a:off x="307106" y="3015056"/>
              <a:ext cx="1991624" cy="237721"/>
            </a:xfrm>
            <a:custGeom>
              <a:avLst/>
              <a:gdLst/>
              <a:ahLst/>
              <a:cxnLst/>
              <a:rect l="l" t="t" r="r" b="b"/>
              <a:pathLst>
                <a:path w="1991624" h="237721">
                  <a:moveTo>
                    <a:pt x="0" y="0"/>
                  </a:moveTo>
                  <a:lnTo>
                    <a:pt x="1991624" y="0"/>
                  </a:lnTo>
                  <a:lnTo>
                    <a:pt x="1991624" y="237721"/>
                  </a:lnTo>
                  <a:lnTo>
                    <a:pt x="0" y="237721"/>
                  </a:lnTo>
                  <a:lnTo>
                    <a:pt x="0" y="0"/>
                  </a:lnTo>
                  <a:close/>
                </a:path>
              </a:pathLst>
            </a:custGeom>
            <a: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l="-165245"/>
              </a:stretch>
            </a:blipFill>
          </p:spPr>
        </p:sp>
        <p:sp>
          <p:nvSpPr>
            <p:cNvPr id="13" name="Freeform 13"/>
            <p:cNvSpPr/>
            <p:nvPr/>
          </p:nvSpPr>
          <p:spPr>
            <a:xfrm>
              <a:off x="7249463" y="3015056"/>
              <a:ext cx="2153325" cy="237721"/>
            </a:xfrm>
            <a:custGeom>
              <a:avLst/>
              <a:gdLst/>
              <a:ahLst/>
              <a:cxnLst/>
              <a:rect l="l" t="t" r="r" b="b"/>
              <a:pathLst>
                <a:path w="2153325" h="237721">
                  <a:moveTo>
                    <a:pt x="0" y="0"/>
                  </a:moveTo>
                  <a:lnTo>
                    <a:pt x="2153326" y="0"/>
                  </a:lnTo>
                  <a:lnTo>
                    <a:pt x="2153326" y="237721"/>
                  </a:lnTo>
                  <a:lnTo>
                    <a:pt x="0" y="237721"/>
                  </a:lnTo>
                  <a:lnTo>
                    <a:pt x="0" y="0"/>
                  </a:lnTo>
                  <a:close/>
                </a:path>
              </a:pathLst>
            </a:custGeom>
            <a: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r="-145327"/>
              </a:stretch>
            </a:blipFill>
          </p:spPr>
        </p:sp>
      </p:grpSp>
      <p:grpSp>
        <p:nvGrpSpPr>
          <p:cNvPr id="14" name="Group 14"/>
          <p:cNvGrpSpPr/>
          <p:nvPr/>
        </p:nvGrpSpPr>
        <p:grpSpPr>
          <a:xfrm>
            <a:off x="6963549" y="-800100"/>
            <a:ext cx="4623412" cy="4623412"/>
            <a:chOff x="0" y="0"/>
            <a:chExt cx="6164550" cy="6164550"/>
          </a:xfrm>
        </p:grpSpPr>
        <p:sp>
          <p:nvSpPr>
            <p:cNvPr id="15" name="Freeform 15"/>
            <p:cNvSpPr/>
            <p:nvPr/>
          </p:nvSpPr>
          <p:spPr>
            <a:xfrm>
              <a:off x="0" y="0"/>
              <a:ext cx="6164550" cy="6164550"/>
            </a:xfrm>
            <a:custGeom>
              <a:avLst/>
              <a:gdLst/>
              <a:ahLst/>
              <a:cxnLst/>
              <a:rect l="l" t="t" r="r" b="b"/>
              <a:pathLst>
                <a:path w="6164550" h="6164550">
                  <a:moveTo>
                    <a:pt x="0" y="0"/>
                  </a:moveTo>
                  <a:lnTo>
                    <a:pt x="6164550" y="0"/>
                  </a:lnTo>
                  <a:lnTo>
                    <a:pt x="6164550" y="6164550"/>
                  </a:lnTo>
                  <a:lnTo>
                    <a:pt x="0" y="6164550"/>
                  </a:lnTo>
                  <a:lnTo>
                    <a:pt x="0" y="0"/>
                  </a:lnTo>
                  <a:close/>
                </a:path>
              </a:pathLst>
            </a:custGeom>
            <a: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a:blipFill>
          </p:spPr>
        </p:sp>
        <p:sp>
          <p:nvSpPr>
            <p:cNvPr id="16" name="Freeform 16"/>
            <p:cNvSpPr/>
            <p:nvPr/>
          </p:nvSpPr>
          <p:spPr>
            <a:xfrm>
              <a:off x="1714619" y="1857076"/>
              <a:ext cx="2820930" cy="2364780"/>
            </a:xfrm>
            <a:custGeom>
              <a:avLst/>
              <a:gdLst/>
              <a:ahLst/>
              <a:cxnLst/>
              <a:rect l="l" t="t" r="r" b="b"/>
              <a:pathLst>
                <a:path w="2820930" h="2364780">
                  <a:moveTo>
                    <a:pt x="0" y="0"/>
                  </a:moveTo>
                  <a:lnTo>
                    <a:pt x="2820930" y="0"/>
                  </a:lnTo>
                  <a:lnTo>
                    <a:pt x="2820930" y="2364779"/>
                  </a:lnTo>
                  <a:lnTo>
                    <a:pt x="0" y="2364779"/>
                  </a:lnTo>
                  <a:lnTo>
                    <a:pt x="0" y="0"/>
                  </a:lnTo>
                  <a:close/>
                </a:path>
              </a:pathLst>
            </a:custGeom>
            <a:blipFill>
              <a:blip r:embed="rId10" cstate="screen">
                <a:extLst>
                  <a:ext uri="{28A0092B-C50C-407E-A947-70E740481C1C}">
                    <a14:useLocalDpi xmlns:a14="http://schemas.microsoft.com/office/drawing/2010/main"/>
                  </a:ext>
                </a:extLst>
              </a:blip>
              <a:stretch>
                <a:fillRect/>
              </a:stretch>
            </a:blipFill>
          </p:spPr>
        </p:sp>
      </p:grpSp>
      <p:sp>
        <p:nvSpPr>
          <p:cNvPr id="17" name="Freeform 17"/>
          <p:cNvSpPr/>
          <p:nvPr/>
        </p:nvSpPr>
        <p:spPr>
          <a:xfrm>
            <a:off x="-1326795" y="-1289364"/>
            <a:ext cx="7289526" cy="7289526"/>
          </a:xfrm>
          <a:custGeom>
            <a:avLst/>
            <a:gdLst/>
            <a:ahLst/>
            <a:cxnLst/>
            <a:rect l="l" t="t" r="r" b="b"/>
            <a:pathLst>
              <a:path w="7289526" h="7289526">
                <a:moveTo>
                  <a:pt x="0" y="0"/>
                </a:moveTo>
                <a:lnTo>
                  <a:pt x="7289526" y="0"/>
                </a:lnTo>
                <a:lnTo>
                  <a:pt x="7289526" y="7289526"/>
                </a:lnTo>
                <a:lnTo>
                  <a:pt x="0" y="7289526"/>
                </a:lnTo>
                <a:lnTo>
                  <a:pt x="0" y="0"/>
                </a:lnTo>
                <a:close/>
              </a:path>
            </a:pathLst>
          </a:custGeom>
          <a:blipFill>
            <a:blip r:embed="rId4">
              <a:alphaModFix amt="32999"/>
              <a:extLst>
                <a:ext uri="{96DAC541-7B7A-43D3-8B79-37D633B846F1}">
                  <asvg:svgBlip xmlns:asvg="http://schemas.microsoft.com/office/drawing/2016/SVG/main" r:embed="rId5"/>
                </a:ext>
              </a:extLst>
            </a:blip>
            <a:stretch>
              <a:fillRect/>
            </a:stretch>
          </a:blipFill>
        </p:spPr>
      </p:sp>
      <p:sp>
        <p:nvSpPr>
          <p:cNvPr id="18" name="TextBox 18"/>
          <p:cNvSpPr txBox="1"/>
          <p:nvPr/>
        </p:nvSpPr>
        <p:spPr>
          <a:xfrm>
            <a:off x="0" y="7086114"/>
            <a:ext cx="18288000" cy="662941"/>
          </a:xfrm>
          <a:prstGeom prst="rect">
            <a:avLst/>
          </a:prstGeom>
        </p:spPr>
        <p:txBody>
          <a:bodyPr lIns="0" tIns="0" rIns="0" bIns="0" rtlCol="0" anchor="t">
            <a:spAutoFit/>
          </a:bodyPr>
          <a:lstStyle/>
          <a:p>
            <a:pPr algn="ctr">
              <a:lnSpc>
                <a:spcPts val="5459"/>
              </a:lnSpc>
            </a:pPr>
            <a:r>
              <a:rPr lang="en-US" sz="3899" spc="2507">
                <a:solidFill>
                  <a:srgbClr val="94BED4"/>
                </a:solidFill>
                <a:latin typeface="Droid Serif"/>
              </a:rPr>
              <a:t>2023</a:t>
            </a:r>
          </a:p>
        </p:txBody>
      </p:sp>
    </p:spTree>
    <p:extLst>
      <p:ext uri="{BB962C8B-B14F-4D97-AF65-F5344CB8AC3E}">
        <p14:creationId xmlns:p14="http://schemas.microsoft.com/office/powerpoint/2010/main" val="13992032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4816593" cy="2709333"/>
          </a:xfrm>
        </p:grpSpPr>
        <p:sp>
          <p:nvSpPr>
            <p:cNvPr id="3" name="Freeform 3"/>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193D6A"/>
            </a:solidFill>
          </p:spPr>
        </p:sp>
        <p:sp>
          <p:nvSpPr>
            <p:cNvPr id="4" name="TextBox 4"/>
            <p:cNvSpPr txBox="1"/>
            <p:nvPr/>
          </p:nvSpPr>
          <p:spPr>
            <a:xfrm>
              <a:off x="0" y="-38100"/>
              <a:ext cx="4816593" cy="2747433"/>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rot="724886">
            <a:off x="-5205192" y="6644740"/>
            <a:ext cx="13431064" cy="5982929"/>
          </a:xfrm>
          <a:custGeom>
            <a:avLst/>
            <a:gdLst/>
            <a:ahLst/>
            <a:cxnLst/>
            <a:rect l="l" t="t" r="r" b="b"/>
            <a:pathLst>
              <a:path w="13431064" h="5982929">
                <a:moveTo>
                  <a:pt x="0" y="0"/>
                </a:moveTo>
                <a:lnTo>
                  <a:pt x="13431065" y="0"/>
                </a:lnTo>
                <a:lnTo>
                  <a:pt x="13431065" y="5982929"/>
                </a:lnTo>
                <a:lnTo>
                  <a:pt x="0" y="598292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12480113" y="1660662"/>
            <a:ext cx="7289526" cy="7289526"/>
          </a:xfrm>
          <a:custGeom>
            <a:avLst/>
            <a:gdLst/>
            <a:ahLst/>
            <a:cxnLst/>
            <a:rect l="l" t="t" r="r" b="b"/>
            <a:pathLst>
              <a:path w="7289526" h="7289526">
                <a:moveTo>
                  <a:pt x="0" y="0"/>
                </a:moveTo>
                <a:lnTo>
                  <a:pt x="7289526" y="0"/>
                </a:lnTo>
                <a:lnTo>
                  <a:pt x="7289526" y="7289526"/>
                </a:lnTo>
                <a:lnTo>
                  <a:pt x="0" y="7289526"/>
                </a:lnTo>
                <a:lnTo>
                  <a:pt x="0" y="0"/>
                </a:lnTo>
                <a:close/>
              </a:path>
            </a:pathLst>
          </a:custGeom>
          <a:blipFill>
            <a:blip r:embed="rId4">
              <a:alphaModFix amt="32999"/>
              <a:extLst>
                <a:ext uri="{96DAC541-7B7A-43D3-8B79-37D633B846F1}">
                  <asvg:svgBlip xmlns:asvg="http://schemas.microsoft.com/office/drawing/2016/SVG/main" r:embed="rId5"/>
                </a:ext>
              </a:extLst>
            </a:blip>
            <a:stretch>
              <a:fillRect/>
            </a:stretch>
          </a:blipFill>
        </p:spPr>
      </p:sp>
      <p:sp>
        <p:nvSpPr>
          <p:cNvPr id="7" name="Freeform 7"/>
          <p:cNvSpPr/>
          <p:nvPr/>
        </p:nvSpPr>
        <p:spPr>
          <a:xfrm flipH="1" flipV="1">
            <a:off x="8061011" y="6996644"/>
            <a:ext cx="10365741" cy="4617466"/>
          </a:xfrm>
          <a:custGeom>
            <a:avLst/>
            <a:gdLst/>
            <a:ahLst/>
            <a:cxnLst/>
            <a:rect l="l" t="t" r="r" b="b"/>
            <a:pathLst>
              <a:path w="10365741" h="4617466">
                <a:moveTo>
                  <a:pt x="10365741" y="4617466"/>
                </a:moveTo>
                <a:lnTo>
                  <a:pt x="0" y="4617466"/>
                </a:lnTo>
                <a:lnTo>
                  <a:pt x="0" y="0"/>
                </a:lnTo>
                <a:lnTo>
                  <a:pt x="10365741" y="0"/>
                </a:lnTo>
                <a:lnTo>
                  <a:pt x="10365741" y="4617466"/>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8" name="Freeform 8"/>
          <p:cNvSpPr/>
          <p:nvPr/>
        </p:nvSpPr>
        <p:spPr>
          <a:xfrm>
            <a:off x="-1326795" y="-1289364"/>
            <a:ext cx="7289526" cy="7289526"/>
          </a:xfrm>
          <a:custGeom>
            <a:avLst/>
            <a:gdLst/>
            <a:ahLst/>
            <a:cxnLst/>
            <a:rect l="l" t="t" r="r" b="b"/>
            <a:pathLst>
              <a:path w="7289526" h="7289526">
                <a:moveTo>
                  <a:pt x="0" y="0"/>
                </a:moveTo>
                <a:lnTo>
                  <a:pt x="7289526" y="0"/>
                </a:lnTo>
                <a:lnTo>
                  <a:pt x="7289526" y="7289526"/>
                </a:lnTo>
                <a:lnTo>
                  <a:pt x="0" y="7289526"/>
                </a:lnTo>
                <a:lnTo>
                  <a:pt x="0" y="0"/>
                </a:lnTo>
                <a:close/>
              </a:path>
            </a:pathLst>
          </a:custGeom>
          <a:blipFill>
            <a:blip r:embed="rId4">
              <a:alphaModFix amt="32999"/>
              <a:extLst>
                <a:ext uri="{96DAC541-7B7A-43D3-8B79-37D633B846F1}">
                  <asvg:svgBlip xmlns:asvg="http://schemas.microsoft.com/office/drawing/2016/SVG/main" r:embed="rId5"/>
                </a:ext>
              </a:extLst>
            </a:blip>
            <a:stretch>
              <a:fillRect/>
            </a:stretch>
          </a:blipFill>
        </p:spPr>
      </p:sp>
      <p:sp>
        <p:nvSpPr>
          <p:cNvPr id="9" name="Freeform 9"/>
          <p:cNvSpPr/>
          <p:nvPr/>
        </p:nvSpPr>
        <p:spPr>
          <a:xfrm>
            <a:off x="6414370" y="571153"/>
            <a:ext cx="4577759" cy="4612352"/>
          </a:xfrm>
          <a:custGeom>
            <a:avLst/>
            <a:gdLst/>
            <a:ahLst/>
            <a:cxnLst/>
            <a:rect l="l" t="t" r="r" b="b"/>
            <a:pathLst>
              <a:path w="4577759" h="4612352">
                <a:moveTo>
                  <a:pt x="0" y="0"/>
                </a:moveTo>
                <a:lnTo>
                  <a:pt x="4577759" y="0"/>
                </a:lnTo>
                <a:lnTo>
                  <a:pt x="4577759" y="4612352"/>
                </a:lnTo>
                <a:lnTo>
                  <a:pt x="0" y="461235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10" name="Group 10"/>
          <p:cNvGrpSpPr>
            <a:grpSpLocks noChangeAspect="1"/>
          </p:cNvGrpSpPr>
          <p:nvPr/>
        </p:nvGrpSpPr>
        <p:grpSpPr>
          <a:xfrm>
            <a:off x="6614934" y="761116"/>
            <a:ext cx="4176630" cy="4176614"/>
            <a:chOff x="0" y="0"/>
            <a:chExt cx="6350000" cy="6349975"/>
          </a:xfrm>
        </p:grpSpPr>
        <p:sp>
          <p:nvSpPr>
            <p:cNvPr id="11" name="Freeform 11"/>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8" cstate="screen">
                <a:extLst>
                  <a:ext uri="{28A0092B-C50C-407E-A947-70E740481C1C}">
                    <a14:useLocalDpi xmlns:a14="http://schemas.microsoft.com/office/drawing/2010/main"/>
                  </a:ext>
                </a:extLst>
              </a:blip>
              <a:stretch>
                <a:fillRect/>
              </a:stretch>
            </a:blipFill>
          </p:spPr>
        </p:sp>
      </p:grpSp>
      <p:sp>
        <p:nvSpPr>
          <p:cNvPr id="12" name="TextBox 12"/>
          <p:cNvSpPr txBox="1"/>
          <p:nvPr/>
        </p:nvSpPr>
        <p:spPr>
          <a:xfrm>
            <a:off x="4736681" y="5687589"/>
            <a:ext cx="7993959" cy="766891"/>
          </a:xfrm>
          <a:prstGeom prst="rect">
            <a:avLst/>
          </a:prstGeom>
        </p:spPr>
        <p:txBody>
          <a:bodyPr lIns="0" tIns="0" rIns="0" bIns="0" rtlCol="0" anchor="t">
            <a:spAutoFit/>
          </a:bodyPr>
          <a:lstStyle/>
          <a:p>
            <a:pPr algn="ctr">
              <a:lnSpc>
                <a:spcPts val="6090"/>
              </a:lnSpc>
            </a:pPr>
            <a:r>
              <a:rPr lang="en-US" sz="4795" spc="-163" dirty="0">
                <a:solidFill>
                  <a:srgbClr val="94BED4"/>
                </a:solidFill>
                <a:latin typeface="Droid Serif Bold"/>
              </a:rPr>
              <a:t>Michael Maloney</a:t>
            </a:r>
          </a:p>
        </p:txBody>
      </p:sp>
      <p:sp>
        <p:nvSpPr>
          <p:cNvPr id="13" name="TextBox 13"/>
          <p:cNvSpPr txBox="1"/>
          <p:nvPr/>
        </p:nvSpPr>
        <p:spPr>
          <a:xfrm>
            <a:off x="4724400" y="5193030"/>
            <a:ext cx="8157856" cy="580327"/>
          </a:xfrm>
          <a:prstGeom prst="rect">
            <a:avLst/>
          </a:prstGeom>
        </p:spPr>
        <p:txBody>
          <a:bodyPr lIns="0" tIns="0" rIns="0" bIns="0" rtlCol="0" anchor="t">
            <a:spAutoFit/>
          </a:bodyPr>
          <a:lstStyle/>
          <a:p>
            <a:pPr algn="ctr">
              <a:lnSpc>
                <a:spcPts val="4760"/>
              </a:lnSpc>
            </a:pPr>
            <a:r>
              <a:rPr lang="en-US" sz="3400" dirty="0">
                <a:solidFill>
                  <a:srgbClr val="FFFFFF"/>
                </a:solidFill>
                <a:latin typeface="Droid Serif Bold"/>
              </a:rPr>
              <a:t>Presenter</a:t>
            </a:r>
          </a:p>
        </p:txBody>
      </p:sp>
      <p:sp>
        <p:nvSpPr>
          <p:cNvPr id="14" name="TextBox 14"/>
          <p:cNvSpPr txBox="1"/>
          <p:nvPr/>
        </p:nvSpPr>
        <p:spPr>
          <a:xfrm>
            <a:off x="4954266" y="6549291"/>
            <a:ext cx="7411388" cy="704206"/>
          </a:xfrm>
          <a:prstGeom prst="rect">
            <a:avLst/>
          </a:prstGeom>
        </p:spPr>
        <p:txBody>
          <a:bodyPr lIns="0" tIns="0" rIns="0" bIns="0" rtlCol="0" anchor="t">
            <a:spAutoFit/>
          </a:bodyPr>
          <a:lstStyle/>
          <a:p>
            <a:pPr algn="ctr">
              <a:lnSpc>
                <a:spcPts val="2793"/>
              </a:lnSpc>
            </a:pPr>
            <a:r>
              <a:rPr lang="en-US" sz="2199" dirty="0">
                <a:solidFill>
                  <a:srgbClr val="94BED4"/>
                </a:solidFill>
                <a:latin typeface="Droid Serif Italics"/>
              </a:rPr>
              <a:t>Director, Richland County Public Works </a:t>
            </a:r>
          </a:p>
          <a:p>
            <a:pPr algn="ctr">
              <a:lnSpc>
                <a:spcPts val="2793"/>
              </a:lnSpc>
            </a:pPr>
            <a:r>
              <a:rPr lang="en-US" sz="2199" dirty="0">
                <a:solidFill>
                  <a:srgbClr val="94BED4"/>
                </a:solidFill>
                <a:latin typeface="Droid Serif Italics"/>
              </a:rPr>
              <a:t>&amp; Transportation Penny Department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 y="0"/>
            <a:ext cx="2537423" cy="10287000"/>
            <a:chOff x="0" y="0"/>
            <a:chExt cx="668292" cy="2709333"/>
          </a:xfrm>
        </p:grpSpPr>
        <p:sp>
          <p:nvSpPr>
            <p:cNvPr id="3" name="Freeform 3"/>
            <p:cNvSpPr/>
            <p:nvPr/>
          </p:nvSpPr>
          <p:spPr>
            <a:xfrm>
              <a:off x="0" y="0"/>
              <a:ext cx="668292" cy="2709333"/>
            </a:xfrm>
            <a:custGeom>
              <a:avLst/>
              <a:gdLst/>
              <a:ahLst/>
              <a:cxnLst/>
              <a:rect l="l" t="t" r="r" b="b"/>
              <a:pathLst>
                <a:path w="668292" h="2709333">
                  <a:moveTo>
                    <a:pt x="0" y="0"/>
                  </a:moveTo>
                  <a:lnTo>
                    <a:pt x="668292" y="0"/>
                  </a:lnTo>
                  <a:lnTo>
                    <a:pt x="668292" y="2709333"/>
                  </a:lnTo>
                  <a:lnTo>
                    <a:pt x="0" y="2709333"/>
                  </a:lnTo>
                  <a:close/>
                </a:path>
              </a:pathLst>
            </a:custGeom>
            <a:solidFill>
              <a:srgbClr val="193D6A"/>
            </a:solidFill>
          </p:spPr>
        </p:sp>
        <p:sp>
          <p:nvSpPr>
            <p:cNvPr id="4" name="TextBox 4"/>
            <p:cNvSpPr txBox="1"/>
            <p:nvPr/>
          </p:nvSpPr>
          <p:spPr>
            <a:xfrm>
              <a:off x="0" y="-38100"/>
              <a:ext cx="668292" cy="2747433"/>
            </a:xfrm>
            <a:prstGeom prst="rect">
              <a:avLst/>
            </a:prstGeom>
          </p:spPr>
          <p:txBody>
            <a:bodyPr lIns="50801" tIns="50801" rIns="50801" bIns="50801" rtlCol="0" anchor="ctr"/>
            <a:lstStyle/>
            <a:p>
              <a:pPr algn="ctr" defTabSz="914445">
                <a:lnSpc>
                  <a:spcPts val="2660"/>
                </a:lnSpc>
              </a:pPr>
              <a:endParaRPr>
                <a:solidFill>
                  <a:prstClr val="black"/>
                </a:solidFill>
                <a:latin typeface="Calibri"/>
              </a:endParaRPr>
            </a:p>
          </p:txBody>
        </p:sp>
      </p:grpSp>
      <p:sp>
        <p:nvSpPr>
          <p:cNvPr id="5" name="Freeform 5"/>
          <p:cNvSpPr/>
          <p:nvPr/>
        </p:nvSpPr>
        <p:spPr>
          <a:xfrm>
            <a:off x="12480113" y="1660662"/>
            <a:ext cx="7289526" cy="7289526"/>
          </a:xfrm>
          <a:custGeom>
            <a:avLst/>
            <a:gdLst/>
            <a:ahLst/>
            <a:cxnLst/>
            <a:rect l="l" t="t" r="r" b="b"/>
            <a:pathLst>
              <a:path w="7289526" h="7289526">
                <a:moveTo>
                  <a:pt x="0" y="0"/>
                </a:moveTo>
                <a:lnTo>
                  <a:pt x="7289526" y="0"/>
                </a:lnTo>
                <a:lnTo>
                  <a:pt x="7289526" y="7289526"/>
                </a:lnTo>
                <a:lnTo>
                  <a:pt x="0" y="7289526"/>
                </a:lnTo>
                <a:lnTo>
                  <a:pt x="0" y="0"/>
                </a:lnTo>
                <a:close/>
              </a:path>
            </a:pathLst>
          </a:custGeom>
          <a:blipFill>
            <a:blip r:embed="rId2">
              <a:alphaModFix amt="32999"/>
              <a:extLst>
                <a:ext uri="{96DAC541-7B7A-43D3-8B79-37D633B846F1}">
                  <asvg:svgBlip xmlns:asvg="http://schemas.microsoft.com/office/drawing/2016/SVG/main" r:embed="rId3"/>
                </a:ext>
              </a:extLst>
            </a:blip>
            <a:stretch>
              <a:fillRect/>
            </a:stretch>
          </a:blipFill>
        </p:spPr>
      </p:sp>
      <p:sp>
        <p:nvSpPr>
          <p:cNvPr id="6" name="Freeform 6"/>
          <p:cNvSpPr/>
          <p:nvPr/>
        </p:nvSpPr>
        <p:spPr>
          <a:xfrm>
            <a:off x="-1326795" y="-1289364"/>
            <a:ext cx="7289526" cy="7289526"/>
          </a:xfrm>
          <a:custGeom>
            <a:avLst/>
            <a:gdLst/>
            <a:ahLst/>
            <a:cxnLst/>
            <a:rect l="l" t="t" r="r" b="b"/>
            <a:pathLst>
              <a:path w="7289526" h="7289526">
                <a:moveTo>
                  <a:pt x="0" y="0"/>
                </a:moveTo>
                <a:lnTo>
                  <a:pt x="7289526" y="0"/>
                </a:lnTo>
                <a:lnTo>
                  <a:pt x="7289526" y="7289526"/>
                </a:lnTo>
                <a:lnTo>
                  <a:pt x="0" y="7289526"/>
                </a:lnTo>
                <a:lnTo>
                  <a:pt x="0" y="0"/>
                </a:lnTo>
                <a:close/>
              </a:path>
            </a:pathLst>
          </a:custGeom>
          <a:blipFill>
            <a:blip r:embed="rId2">
              <a:alphaModFix amt="32999"/>
              <a:extLst>
                <a:ext uri="{96DAC541-7B7A-43D3-8B79-37D633B846F1}">
                  <asvg:svgBlip xmlns:asvg="http://schemas.microsoft.com/office/drawing/2016/SVG/main" r:embed="rId3"/>
                </a:ext>
              </a:extLst>
            </a:blip>
            <a:stretch>
              <a:fillRect/>
            </a:stretch>
          </a:blipFill>
        </p:spPr>
      </p:sp>
      <p:sp>
        <p:nvSpPr>
          <p:cNvPr id="7" name="Freeform 7"/>
          <p:cNvSpPr/>
          <p:nvPr/>
        </p:nvSpPr>
        <p:spPr>
          <a:xfrm>
            <a:off x="15741410" y="8075189"/>
            <a:ext cx="2087564" cy="1750001"/>
          </a:xfrm>
          <a:custGeom>
            <a:avLst/>
            <a:gdLst/>
            <a:ahLst/>
            <a:cxnLst/>
            <a:rect l="l" t="t" r="r" b="b"/>
            <a:pathLst>
              <a:path w="2087563" h="1750000">
                <a:moveTo>
                  <a:pt x="0" y="0"/>
                </a:moveTo>
                <a:lnTo>
                  <a:pt x="2087563" y="0"/>
                </a:lnTo>
                <a:lnTo>
                  <a:pt x="2087563" y="1750000"/>
                </a:lnTo>
                <a:lnTo>
                  <a:pt x="0" y="1750000"/>
                </a:lnTo>
                <a:lnTo>
                  <a:pt x="0" y="0"/>
                </a:lnTo>
                <a:close/>
              </a:path>
            </a:pathLst>
          </a:custGeom>
          <a:blipFill>
            <a:blip r:embed="rId4" cstate="screen">
              <a:extLst>
                <a:ext uri="{28A0092B-C50C-407E-A947-70E740481C1C}">
                  <a14:useLocalDpi xmlns:a14="http://schemas.microsoft.com/office/drawing/2010/main"/>
                </a:ext>
              </a:extLst>
            </a:blip>
            <a:stretch>
              <a:fillRect/>
            </a:stretch>
          </a:blipFill>
        </p:spPr>
      </p:sp>
      <p:sp>
        <p:nvSpPr>
          <p:cNvPr id="8" name="TextBox 8"/>
          <p:cNvSpPr txBox="1"/>
          <p:nvPr/>
        </p:nvSpPr>
        <p:spPr>
          <a:xfrm>
            <a:off x="3810194" y="637230"/>
            <a:ext cx="14477807" cy="1124154"/>
          </a:xfrm>
          <a:prstGeom prst="rect">
            <a:avLst/>
          </a:prstGeom>
        </p:spPr>
        <p:txBody>
          <a:bodyPr lIns="0" tIns="0" rIns="0" bIns="0" rtlCol="0" anchor="t">
            <a:spAutoFit/>
          </a:bodyPr>
          <a:lstStyle/>
          <a:p>
            <a:pPr defTabSz="914445">
              <a:lnSpc>
                <a:spcPts val="9450"/>
              </a:lnSpc>
            </a:pPr>
            <a:r>
              <a:rPr lang="en-US" sz="6750" dirty="0">
                <a:solidFill>
                  <a:srgbClr val="193D6A"/>
                </a:solidFill>
                <a:latin typeface="Droid Serif Bold"/>
              </a:rPr>
              <a:t>Facts &amp; Figures </a:t>
            </a:r>
          </a:p>
        </p:txBody>
      </p:sp>
      <p:sp>
        <p:nvSpPr>
          <p:cNvPr id="9" name="TextBox 9"/>
          <p:cNvSpPr txBox="1"/>
          <p:nvPr/>
        </p:nvSpPr>
        <p:spPr>
          <a:xfrm>
            <a:off x="3796340" y="2933701"/>
            <a:ext cx="13411007" cy="5847755"/>
          </a:xfrm>
          <a:prstGeom prst="rect">
            <a:avLst/>
          </a:prstGeom>
        </p:spPr>
        <p:txBody>
          <a:bodyPr wrap="square" lIns="0" tIns="0" rIns="0" bIns="0" rtlCol="0" anchor="t">
            <a:spAutoFit/>
          </a:bodyPr>
          <a:lstStyle/>
          <a:p>
            <a:pPr marL="285765" indent="-285765" defTabSz="914445">
              <a:lnSpc>
                <a:spcPts val="3799"/>
              </a:lnSpc>
              <a:buFont typeface="Arial" panose="020B0604020202020204" pitchFamily="34" charset="0"/>
              <a:buChar char="•"/>
            </a:pPr>
            <a:r>
              <a:rPr lang="en-US" sz="3600" dirty="0">
                <a:solidFill>
                  <a:srgbClr val="173C6A"/>
                </a:solidFill>
                <a:latin typeface="Droid Serif" panose="020B0604020202020204" charset="0"/>
                <a:ea typeface="Droid Serif" panose="020B0604020202020204" charset="0"/>
                <a:cs typeface="Droid Serif" panose="020B0604020202020204" charset="0"/>
              </a:rPr>
              <a:t>Approved in November 2012  by Referendum</a:t>
            </a:r>
          </a:p>
          <a:p>
            <a:pPr marL="285765" indent="-285765" defTabSz="914445">
              <a:lnSpc>
                <a:spcPts val="3799"/>
              </a:lnSpc>
              <a:buFont typeface="Arial" panose="020B0604020202020204" pitchFamily="34" charset="0"/>
              <a:buChar char="•"/>
            </a:pPr>
            <a:endParaRPr lang="en-US" sz="3600" dirty="0">
              <a:solidFill>
                <a:srgbClr val="173C6A"/>
              </a:solidFill>
              <a:latin typeface="Droid Serif" panose="020B0604020202020204" charset="0"/>
              <a:ea typeface="Droid Serif" panose="020B0604020202020204" charset="0"/>
              <a:cs typeface="Droid Serif" panose="020B0604020202020204" charset="0"/>
            </a:endParaRPr>
          </a:p>
          <a:p>
            <a:pPr marL="285765" indent="-285765" defTabSz="914445">
              <a:lnSpc>
                <a:spcPts val="3799"/>
              </a:lnSpc>
              <a:buFont typeface="Arial" panose="020B0604020202020204" pitchFamily="34" charset="0"/>
              <a:buChar char="•"/>
            </a:pPr>
            <a:r>
              <a:rPr lang="en-US" sz="3600" dirty="0">
                <a:solidFill>
                  <a:srgbClr val="173C6A"/>
                </a:solidFill>
                <a:latin typeface="Droid Serif" panose="020B0604020202020204" charset="0"/>
                <a:ea typeface="Droid Serif" panose="020B0604020202020204" charset="0"/>
                <a:cs typeface="Droid Serif" panose="020B0604020202020204" charset="0"/>
              </a:rPr>
              <a:t>Tax collection began in May 2013</a:t>
            </a:r>
          </a:p>
          <a:p>
            <a:pPr marL="285765" indent="-285765" defTabSz="914445">
              <a:lnSpc>
                <a:spcPts val="3799"/>
              </a:lnSpc>
              <a:buFont typeface="Arial" panose="020B0604020202020204" pitchFamily="34" charset="0"/>
              <a:buChar char="•"/>
            </a:pPr>
            <a:endParaRPr lang="en-US" sz="3600" dirty="0">
              <a:solidFill>
                <a:srgbClr val="173C6A"/>
              </a:solidFill>
              <a:latin typeface="Droid Serif" panose="020B0604020202020204" charset="0"/>
              <a:ea typeface="Droid Serif" panose="020B0604020202020204" charset="0"/>
              <a:cs typeface="Droid Serif" panose="020B0604020202020204" charset="0"/>
            </a:endParaRPr>
          </a:p>
          <a:p>
            <a:pPr marL="285765" indent="-285765" defTabSz="914445">
              <a:lnSpc>
                <a:spcPts val="3799"/>
              </a:lnSpc>
              <a:buFont typeface="Arial" panose="020B0604020202020204" pitchFamily="34" charset="0"/>
              <a:buChar char="•"/>
            </a:pPr>
            <a:r>
              <a:rPr lang="en-US" sz="3600" dirty="0">
                <a:solidFill>
                  <a:srgbClr val="173C6A"/>
                </a:solidFill>
                <a:latin typeface="Droid Serif" panose="020B0604020202020204" charset="0"/>
                <a:ea typeface="Droid Serif" panose="020B0604020202020204" charset="0"/>
                <a:cs typeface="Droid Serif" panose="020B0604020202020204" charset="0"/>
              </a:rPr>
              <a:t>Maximum Collection: 22 years or when $1.07 billion is achieved, whichever comes first</a:t>
            </a:r>
          </a:p>
          <a:p>
            <a:pPr marL="285765" indent="-285765" defTabSz="914445">
              <a:lnSpc>
                <a:spcPts val="3799"/>
              </a:lnSpc>
              <a:buFont typeface="Arial" panose="020B0604020202020204" pitchFamily="34" charset="0"/>
              <a:buChar char="•"/>
            </a:pPr>
            <a:endParaRPr lang="en-US" sz="3600" dirty="0">
              <a:solidFill>
                <a:srgbClr val="173C6A"/>
              </a:solidFill>
              <a:latin typeface="Droid Serif" panose="020B0604020202020204" charset="0"/>
              <a:ea typeface="Droid Serif" panose="020B0604020202020204" charset="0"/>
              <a:cs typeface="Droid Serif" panose="020B0604020202020204" charset="0"/>
            </a:endParaRPr>
          </a:p>
          <a:p>
            <a:pPr marL="285765" indent="-285765" defTabSz="914445">
              <a:lnSpc>
                <a:spcPts val="3799"/>
              </a:lnSpc>
              <a:buFont typeface="Arial" panose="020B0604020202020204" pitchFamily="34" charset="0"/>
              <a:buChar char="•"/>
            </a:pPr>
            <a:r>
              <a:rPr lang="en-US" sz="3600" dirty="0">
                <a:solidFill>
                  <a:srgbClr val="173C6A"/>
                </a:solidFill>
                <a:latin typeface="Droid Serif" panose="020B0604020202020204" charset="0"/>
                <a:ea typeface="Droid Serif" panose="020B0604020202020204" charset="0"/>
                <a:cs typeface="Droid Serif" panose="020B0604020202020204" charset="0"/>
              </a:rPr>
              <a:t>County Finance Department predicts $1.07 billion will be collected by December 2025 </a:t>
            </a:r>
            <a:r>
              <a:rPr lang="en-US" sz="3600" i="1" dirty="0">
                <a:solidFill>
                  <a:srgbClr val="173C6A"/>
                </a:solidFill>
                <a:latin typeface="Droid Serif" panose="020B0604020202020204" charset="0"/>
                <a:ea typeface="Droid Serif" panose="020B0604020202020204" charset="0"/>
                <a:cs typeface="Droid Serif" panose="020B0604020202020204" charset="0"/>
              </a:rPr>
              <a:t>(current collection rate basis w/minor growth)</a:t>
            </a:r>
          </a:p>
          <a:p>
            <a:pPr marL="285765" indent="-285765" defTabSz="914445">
              <a:lnSpc>
                <a:spcPts val="3799"/>
              </a:lnSpc>
              <a:buFont typeface="Arial" panose="020B0604020202020204" pitchFamily="34" charset="0"/>
              <a:buChar char="•"/>
            </a:pPr>
            <a:endParaRPr lang="en-US" sz="3600" dirty="0">
              <a:solidFill>
                <a:srgbClr val="1F497D">
                  <a:lumMod val="75000"/>
                </a:srgbClr>
              </a:solidFill>
              <a:latin typeface="Droid Serif" panose="020B0604020202020204" charset="0"/>
              <a:ea typeface="Droid Serif" panose="020B0604020202020204" charset="0"/>
              <a:cs typeface="Droid Serif" panose="020B0604020202020204" charset="0"/>
            </a:endParaRPr>
          </a:p>
          <a:p>
            <a:pPr marL="285765" indent="-285765" defTabSz="914445">
              <a:lnSpc>
                <a:spcPts val="3799"/>
              </a:lnSpc>
              <a:buFont typeface="Arial,Sans-Serif" panose="020B0604020202020204" pitchFamily="34" charset="0"/>
              <a:buChar char="•"/>
            </a:pPr>
            <a:r>
              <a:rPr lang="en-US" sz="3600" dirty="0">
                <a:solidFill>
                  <a:srgbClr val="4F81BD">
                    <a:lumMod val="50000"/>
                  </a:srgbClr>
                </a:solidFill>
                <a:latin typeface="Droid Serif" panose="020B0604020202020204" charset="0"/>
                <a:ea typeface="Droid Serif" panose="020B0604020202020204" charset="0"/>
                <a:cs typeface="Droid Serif" panose="020B0604020202020204" charset="0"/>
              </a:rPr>
              <a:t> The collection period is 12.5 years.</a:t>
            </a:r>
          </a:p>
        </p:txBody>
      </p:sp>
      <p:sp>
        <p:nvSpPr>
          <p:cNvPr id="10" name="TextBox 9">
            <a:extLst>
              <a:ext uri="{FF2B5EF4-FFF2-40B4-BE49-F238E27FC236}">
                <a16:creationId xmlns:a16="http://schemas.microsoft.com/office/drawing/2014/main" id="{BB8F921C-95A6-47BD-9A10-592AFB2EA067}"/>
              </a:ext>
            </a:extLst>
          </p:cNvPr>
          <p:cNvSpPr txBox="1"/>
          <p:nvPr/>
        </p:nvSpPr>
        <p:spPr>
          <a:xfrm>
            <a:off x="3864218" y="1910373"/>
            <a:ext cx="11081937" cy="1184940"/>
          </a:xfrm>
          <a:prstGeom prst="rect">
            <a:avLst/>
          </a:prstGeom>
          <a:noFill/>
        </p:spPr>
        <p:txBody>
          <a:bodyPr wrap="square" rtlCol="0">
            <a:spAutoFit/>
          </a:bodyPr>
          <a:lstStyle/>
          <a:p>
            <a:pPr defTabSz="914445"/>
            <a:r>
              <a:rPr lang="en-US" sz="4400" b="1" dirty="0">
                <a:solidFill>
                  <a:srgbClr val="C00000"/>
                </a:solidFill>
                <a:latin typeface="Droid Serif Bold" panose="020B0604020202020204" charset="0"/>
                <a:ea typeface="Droid Serif Bold" panose="020B0604020202020204" charset="0"/>
                <a:cs typeface="Droid Serif Bold" panose="020B0604020202020204" charset="0"/>
              </a:rPr>
              <a:t>The 1% Sales Tax </a:t>
            </a:r>
            <a:br>
              <a:rPr lang="en-US" sz="4400" b="1" dirty="0">
                <a:solidFill>
                  <a:srgbClr val="4F81BD">
                    <a:lumMod val="50000"/>
                  </a:srgbClr>
                </a:solidFill>
                <a:latin typeface="Droid Serif Bold" panose="020B0604020202020204" charset="0"/>
                <a:ea typeface="Droid Serif Bold" panose="020B0604020202020204" charset="0"/>
                <a:cs typeface="Droid Serif Bold" panose="020B0604020202020204" charset="0"/>
              </a:rPr>
            </a:br>
            <a:endParaRPr lang="en-US" sz="2700" dirty="0">
              <a:solidFill>
                <a:prstClr val="black"/>
              </a:solidFill>
              <a:latin typeface="Calibri"/>
            </a:endParaRPr>
          </a:p>
        </p:txBody>
      </p:sp>
    </p:spTree>
    <p:extLst>
      <p:ext uri="{BB962C8B-B14F-4D97-AF65-F5344CB8AC3E}">
        <p14:creationId xmlns:p14="http://schemas.microsoft.com/office/powerpoint/2010/main" val="33314909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 y="0"/>
            <a:ext cx="2537423" cy="10287000"/>
            <a:chOff x="0" y="0"/>
            <a:chExt cx="668292" cy="2709333"/>
          </a:xfrm>
        </p:grpSpPr>
        <p:sp>
          <p:nvSpPr>
            <p:cNvPr id="3" name="Freeform 3"/>
            <p:cNvSpPr/>
            <p:nvPr/>
          </p:nvSpPr>
          <p:spPr>
            <a:xfrm>
              <a:off x="0" y="0"/>
              <a:ext cx="668292" cy="2709333"/>
            </a:xfrm>
            <a:custGeom>
              <a:avLst/>
              <a:gdLst/>
              <a:ahLst/>
              <a:cxnLst/>
              <a:rect l="l" t="t" r="r" b="b"/>
              <a:pathLst>
                <a:path w="668292" h="2709333">
                  <a:moveTo>
                    <a:pt x="0" y="0"/>
                  </a:moveTo>
                  <a:lnTo>
                    <a:pt x="668292" y="0"/>
                  </a:lnTo>
                  <a:lnTo>
                    <a:pt x="668292" y="2709333"/>
                  </a:lnTo>
                  <a:lnTo>
                    <a:pt x="0" y="2709333"/>
                  </a:lnTo>
                  <a:close/>
                </a:path>
              </a:pathLst>
            </a:custGeom>
            <a:solidFill>
              <a:srgbClr val="193D6A"/>
            </a:solidFill>
          </p:spPr>
        </p:sp>
        <p:sp>
          <p:nvSpPr>
            <p:cNvPr id="4" name="TextBox 4"/>
            <p:cNvSpPr txBox="1"/>
            <p:nvPr/>
          </p:nvSpPr>
          <p:spPr>
            <a:xfrm>
              <a:off x="0" y="-38100"/>
              <a:ext cx="668292" cy="2747433"/>
            </a:xfrm>
            <a:prstGeom prst="rect">
              <a:avLst/>
            </a:prstGeom>
          </p:spPr>
          <p:txBody>
            <a:bodyPr lIns="50801" tIns="50801" rIns="50801" bIns="50801" rtlCol="0" anchor="ctr"/>
            <a:lstStyle/>
            <a:p>
              <a:pPr algn="ctr" defTabSz="914445">
                <a:lnSpc>
                  <a:spcPts val="2660"/>
                </a:lnSpc>
              </a:pPr>
              <a:endParaRPr>
                <a:solidFill>
                  <a:prstClr val="black"/>
                </a:solidFill>
                <a:latin typeface="Calibri"/>
              </a:endParaRPr>
            </a:p>
          </p:txBody>
        </p:sp>
      </p:grpSp>
      <p:sp>
        <p:nvSpPr>
          <p:cNvPr id="5" name="Freeform 5"/>
          <p:cNvSpPr/>
          <p:nvPr/>
        </p:nvSpPr>
        <p:spPr>
          <a:xfrm>
            <a:off x="12480113" y="1660662"/>
            <a:ext cx="7289526" cy="7289526"/>
          </a:xfrm>
          <a:custGeom>
            <a:avLst/>
            <a:gdLst/>
            <a:ahLst/>
            <a:cxnLst/>
            <a:rect l="l" t="t" r="r" b="b"/>
            <a:pathLst>
              <a:path w="7289526" h="7289526">
                <a:moveTo>
                  <a:pt x="0" y="0"/>
                </a:moveTo>
                <a:lnTo>
                  <a:pt x="7289526" y="0"/>
                </a:lnTo>
                <a:lnTo>
                  <a:pt x="7289526" y="7289526"/>
                </a:lnTo>
                <a:lnTo>
                  <a:pt x="0" y="7289526"/>
                </a:lnTo>
                <a:lnTo>
                  <a:pt x="0" y="0"/>
                </a:lnTo>
                <a:close/>
              </a:path>
            </a:pathLst>
          </a:custGeom>
          <a:blipFill>
            <a:blip r:embed="rId2">
              <a:alphaModFix amt="32999"/>
              <a:extLst>
                <a:ext uri="{96DAC541-7B7A-43D3-8B79-37D633B846F1}">
                  <asvg:svgBlip xmlns:asvg="http://schemas.microsoft.com/office/drawing/2016/SVG/main" r:embed="rId3"/>
                </a:ext>
              </a:extLst>
            </a:blip>
            <a:stretch>
              <a:fillRect/>
            </a:stretch>
          </a:blipFill>
        </p:spPr>
      </p:sp>
      <p:sp>
        <p:nvSpPr>
          <p:cNvPr id="6" name="Freeform 6"/>
          <p:cNvSpPr/>
          <p:nvPr/>
        </p:nvSpPr>
        <p:spPr>
          <a:xfrm>
            <a:off x="-1326795" y="-1289364"/>
            <a:ext cx="7289526" cy="7289526"/>
          </a:xfrm>
          <a:custGeom>
            <a:avLst/>
            <a:gdLst/>
            <a:ahLst/>
            <a:cxnLst/>
            <a:rect l="l" t="t" r="r" b="b"/>
            <a:pathLst>
              <a:path w="7289526" h="7289526">
                <a:moveTo>
                  <a:pt x="0" y="0"/>
                </a:moveTo>
                <a:lnTo>
                  <a:pt x="7289526" y="0"/>
                </a:lnTo>
                <a:lnTo>
                  <a:pt x="7289526" y="7289526"/>
                </a:lnTo>
                <a:lnTo>
                  <a:pt x="0" y="7289526"/>
                </a:lnTo>
                <a:lnTo>
                  <a:pt x="0" y="0"/>
                </a:lnTo>
                <a:close/>
              </a:path>
            </a:pathLst>
          </a:custGeom>
          <a:blipFill>
            <a:blip r:embed="rId2">
              <a:alphaModFix amt="32999"/>
              <a:extLst>
                <a:ext uri="{96DAC541-7B7A-43D3-8B79-37D633B846F1}">
                  <asvg:svgBlip xmlns:asvg="http://schemas.microsoft.com/office/drawing/2016/SVG/main" r:embed="rId3"/>
                </a:ext>
              </a:extLst>
            </a:blip>
            <a:stretch>
              <a:fillRect/>
            </a:stretch>
          </a:blipFill>
        </p:spPr>
      </p:sp>
      <p:sp>
        <p:nvSpPr>
          <p:cNvPr id="7" name="Freeform 7"/>
          <p:cNvSpPr/>
          <p:nvPr/>
        </p:nvSpPr>
        <p:spPr>
          <a:xfrm>
            <a:off x="15741410" y="8075189"/>
            <a:ext cx="2087564" cy="1750001"/>
          </a:xfrm>
          <a:custGeom>
            <a:avLst/>
            <a:gdLst/>
            <a:ahLst/>
            <a:cxnLst/>
            <a:rect l="l" t="t" r="r" b="b"/>
            <a:pathLst>
              <a:path w="2087563" h="1750000">
                <a:moveTo>
                  <a:pt x="0" y="0"/>
                </a:moveTo>
                <a:lnTo>
                  <a:pt x="2087563" y="0"/>
                </a:lnTo>
                <a:lnTo>
                  <a:pt x="2087563" y="1750000"/>
                </a:lnTo>
                <a:lnTo>
                  <a:pt x="0" y="1750000"/>
                </a:lnTo>
                <a:lnTo>
                  <a:pt x="0" y="0"/>
                </a:lnTo>
                <a:close/>
              </a:path>
            </a:pathLst>
          </a:custGeom>
          <a:blipFill>
            <a:blip r:embed="rId4" cstate="screen">
              <a:extLst>
                <a:ext uri="{28A0092B-C50C-407E-A947-70E740481C1C}">
                  <a14:useLocalDpi xmlns:a14="http://schemas.microsoft.com/office/drawing/2010/main"/>
                </a:ext>
              </a:extLst>
            </a:blip>
            <a:stretch>
              <a:fillRect/>
            </a:stretch>
          </a:blipFill>
        </p:spPr>
      </p:sp>
      <p:sp>
        <p:nvSpPr>
          <p:cNvPr id="8" name="TextBox 8"/>
          <p:cNvSpPr txBox="1"/>
          <p:nvPr/>
        </p:nvSpPr>
        <p:spPr>
          <a:xfrm>
            <a:off x="3810194" y="637230"/>
            <a:ext cx="14477807" cy="1124154"/>
          </a:xfrm>
          <a:prstGeom prst="rect">
            <a:avLst/>
          </a:prstGeom>
        </p:spPr>
        <p:txBody>
          <a:bodyPr lIns="0" tIns="0" rIns="0" bIns="0" rtlCol="0" anchor="t">
            <a:spAutoFit/>
          </a:bodyPr>
          <a:lstStyle/>
          <a:p>
            <a:pPr defTabSz="914445">
              <a:lnSpc>
                <a:spcPts val="9450"/>
              </a:lnSpc>
            </a:pPr>
            <a:r>
              <a:rPr lang="en-US" sz="6750" dirty="0">
                <a:solidFill>
                  <a:srgbClr val="193D6A"/>
                </a:solidFill>
                <a:latin typeface="Droid Serif Bold"/>
              </a:rPr>
              <a:t>Facts &amp; Figures </a:t>
            </a:r>
          </a:p>
        </p:txBody>
      </p:sp>
      <p:sp>
        <p:nvSpPr>
          <p:cNvPr id="9" name="TextBox 9"/>
          <p:cNvSpPr txBox="1"/>
          <p:nvPr/>
        </p:nvSpPr>
        <p:spPr>
          <a:xfrm>
            <a:off x="3796340" y="2933702"/>
            <a:ext cx="13411007" cy="5539978"/>
          </a:xfrm>
          <a:prstGeom prst="rect">
            <a:avLst/>
          </a:prstGeom>
        </p:spPr>
        <p:txBody>
          <a:bodyPr wrap="square" lIns="0" tIns="0" rIns="0" bIns="0" rtlCol="0" anchor="t">
            <a:spAutoFit/>
          </a:bodyPr>
          <a:lstStyle/>
          <a:p>
            <a:pPr marL="285765" indent="-285765" defTabSz="914445">
              <a:buFont typeface="Arial" panose="020B0604020202020204" pitchFamily="34" charset="0"/>
              <a:buChar char="•"/>
            </a:pPr>
            <a:r>
              <a:rPr lang="en-US" sz="3600" dirty="0">
                <a:solidFill>
                  <a:srgbClr val="1F497D">
                    <a:lumMod val="75000"/>
                  </a:srgbClr>
                </a:solidFill>
                <a:latin typeface="Droid Serif" panose="020B0604020202020204" charset="0"/>
                <a:ea typeface="Droid Serif" panose="020B0604020202020204" charset="0"/>
                <a:cs typeface="Droid Serif" panose="020B0604020202020204" charset="0"/>
              </a:rPr>
              <a:t>We are 10.6 years into the program - 48% of 22 years</a:t>
            </a:r>
          </a:p>
          <a:p>
            <a:pPr defTabSz="914445"/>
            <a:endParaRPr lang="en-US" sz="3600" dirty="0">
              <a:solidFill>
                <a:srgbClr val="1F497D">
                  <a:lumMod val="75000"/>
                </a:srgbClr>
              </a:solidFill>
              <a:latin typeface="Droid Serif" panose="020B0604020202020204" charset="0"/>
              <a:ea typeface="Droid Serif" panose="020B0604020202020204" charset="0"/>
              <a:cs typeface="Droid Serif" panose="020B0604020202020204" charset="0"/>
            </a:endParaRPr>
          </a:p>
          <a:p>
            <a:pPr marL="285765" indent="-285765" defTabSz="914445">
              <a:buFont typeface="Arial" panose="020B0604020202020204" pitchFamily="34" charset="0"/>
              <a:buChar char="•"/>
            </a:pPr>
            <a:r>
              <a:rPr lang="en-US" sz="3600" dirty="0">
                <a:solidFill>
                  <a:srgbClr val="1F497D">
                    <a:lumMod val="75000"/>
                  </a:srgbClr>
                </a:solidFill>
                <a:latin typeface="Droid Serif" panose="020B0604020202020204" charset="0"/>
                <a:ea typeface="Droid Serif" panose="020B0604020202020204" charset="0"/>
                <a:cs typeface="Droid Serif" panose="020B0604020202020204" charset="0"/>
              </a:rPr>
              <a:t>Penny revenue is currently $710 million - 66% achieved</a:t>
            </a:r>
          </a:p>
          <a:p>
            <a:pPr marL="285765" indent="-285765" defTabSz="914445">
              <a:buFont typeface="Arial" panose="020B0604020202020204" pitchFamily="34" charset="0"/>
              <a:buChar char="•"/>
            </a:pPr>
            <a:endParaRPr lang="en-US" sz="3600" dirty="0">
              <a:solidFill>
                <a:srgbClr val="1F497D">
                  <a:lumMod val="75000"/>
                </a:srgbClr>
              </a:solidFill>
              <a:latin typeface="Droid Serif" panose="020B0604020202020204" charset="0"/>
              <a:ea typeface="Droid Serif" panose="020B0604020202020204" charset="0"/>
              <a:cs typeface="Droid Serif" panose="020B0604020202020204" charset="0"/>
            </a:endParaRPr>
          </a:p>
          <a:p>
            <a:pPr marL="285765" indent="-285765" defTabSz="914445">
              <a:buFont typeface="Arial" panose="020B0604020202020204" pitchFamily="34" charset="0"/>
              <a:buChar char="•"/>
            </a:pPr>
            <a:r>
              <a:rPr lang="en-US" sz="3600" dirty="0">
                <a:solidFill>
                  <a:srgbClr val="1F497D">
                    <a:lumMod val="75000"/>
                  </a:srgbClr>
                </a:solidFill>
                <a:latin typeface="Droid Serif" panose="020B0604020202020204" charset="0"/>
                <a:ea typeface="Droid Serif" panose="020B0604020202020204" charset="0"/>
                <a:cs typeface="Droid Serif" panose="020B0604020202020204" charset="0"/>
              </a:rPr>
              <a:t>Additional grant funding of $35.5M has extended program funding to $1.105 billion</a:t>
            </a:r>
          </a:p>
          <a:p>
            <a:pPr marL="285765" indent="-285765" defTabSz="914445">
              <a:buFont typeface="Arial" panose="020B0604020202020204" pitchFamily="34" charset="0"/>
              <a:buChar char="•"/>
            </a:pPr>
            <a:endParaRPr lang="en-US" sz="3600" dirty="0">
              <a:solidFill>
                <a:srgbClr val="1F497D">
                  <a:lumMod val="75000"/>
                </a:srgbClr>
              </a:solidFill>
              <a:latin typeface="Droid Serif" panose="020B0604020202020204" charset="0"/>
              <a:ea typeface="Droid Serif" panose="020B0604020202020204" charset="0"/>
              <a:cs typeface="Droid Serif" panose="020B0604020202020204" charset="0"/>
            </a:endParaRPr>
          </a:p>
          <a:p>
            <a:pPr marL="285765" indent="-285765" defTabSz="914445">
              <a:buFont typeface="Arial" panose="020B0604020202020204" pitchFamily="34" charset="0"/>
              <a:buChar char="•"/>
            </a:pPr>
            <a:r>
              <a:rPr lang="en-US" sz="3600" dirty="0">
                <a:solidFill>
                  <a:srgbClr val="1F497D">
                    <a:lumMod val="75000"/>
                  </a:srgbClr>
                </a:solidFill>
                <a:latin typeface="Droid Serif" panose="020B0604020202020204" charset="0"/>
                <a:ea typeface="Droid Serif" panose="020B0604020202020204" charset="0"/>
                <a:cs typeface="Droid Serif" panose="020B0604020202020204" charset="0"/>
              </a:rPr>
              <a:t>Project budgets currently total $555M - 52.0% achieved</a:t>
            </a:r>
          </a:p>
          <a:p>
            <a:pPr defTabSz="914445"/>
            <a:endParaRPr lang="en-US" sz="3600" dirty="0">
              <a:solidFill>
                <a:srgbClr val="1F497D">
                  <a:lumMod val="75000"/>
                </a:srgbClr>
              </a:solidFill>
              <a:latin typeface="Droid Serif" panose="020B0604020202020204" charset="0"/>
              <a:ea typeface="Droid Serif" panose="020B0604020202020204" charset="0"/>
              <a:cs typeface="Droid Serif" panose="020B0604020202020204" charset="0"/>
            </a:endParaRPr>
          </a:p>
          <a:p>
            <a:pPr marL="285765" indent="-285765" defTabSz="914445">
              <a:buFont typeface="Arial" panose="020B0604020202020204" pitchFamily="34" charset="0"/>
              <a:buChar char="•"/>
            </a:pPr>
            <a:r>
              <a:rPr lang="en-US" sz="3600" dirty="0">
                <a:solidFill>
                  <a:srgbClr val="1F497D">
                    <a:lumMod val="75000"/>
                  </a:srgbClr>
                </a:solidFill>
                <a:latin typeface="Droid Serif" panose="020B0604020202020204" charset="0"/>
                <a:ea typeface="Droid Serif" panose="020B0604020202020204" charset="0"/>
                <a:cs typeface="Droid Serif" panose="020B0604020202020204" charset="0"/>
              </a:rPr>
              <a:t>Scheduled projects continue until the fund is fully used.</a:t>
            </a:r>
            <a:endParaRPr lang="en-US" sz="2400" i="1" dirty="0">
              <a:solidFill>
                <a:srgbClr val="1F497D">
                  <a:lumMod val="75000"/>
                </a:srgbClr>
              </a:solidFill>
              <a:latin typeface="Droid Serif" panose="020B0604020202020204" charset="0"/>
              <a:ea typeface="Droid Serif" panose="020B0604020202020204" charset="0"/>
              <a:cs typeface="Droid Serif" panose="020B0604020202020204" charset="0"/>
            </a:endParaRPr>
          </a:p>
        </p:txBody>
      </p:sp>
      <p:sp>
        <p:nvSpPr>
          <p:cNvPr id="10" name="TextBox 9">
            <a:extLst>
              <a:ext uri="{FF2B5EF4-FFF2-40B4-BE49-F238E27FC236}">
                <a16:creationId xmlns:a16="http://schemas.microsoft.com/office/drawing/2014/main" id="{BB8F921C-95A6-47BD-9A10-592AFB2EA067}"/>
              </a:ext>
            </a:extLst>
          </p:cNvPr>
          <p:cNvSpPr txBox="1"/>
          <p:nvPr/>
        </p:nvSpPr>
        <p:spPr>
          <a:xfrm>
            <a:off x="3864218" y="1910373"/>
            <a:ext cx="11081937" cy="1184940"/>
          </a:xfrm>
          <a:prstGeom prst="rect">
            <a:avLst/>
          </a:prstGeom>
          <a:noFill/>
        </p:spPr>
        <p:txBody>
          <a:bodyPr wrap="square" rtlCol="0">
            <a:spAutoFit/>
          </a:bodyPr>
          <a:lstStyle/>
          <a:p>
            <a:pPr defTabSz="914445"/>
            <a:r>
              <a:rPr lang="en-US" sz="4400" b="1" dirty="0">
                <a:solidFill>
                  <a:srgbClr val="C00000"/>
                </a:solidFill>
                <a:latin typeface="Droid Serif Bold" panose="020B0604020202020204" charset="0"/>
                <a:ea typeface="Droid Serif Bold" panose="020B0604020202020204" charset="0"/>
                <a:cs typeface="Droid Serif Bold" panose="020B0604020202020204" charset="0"/>
              </a:rPr>
              <a:t>Current Status </a:t>
            </a:r>
            <a:br>
              <a:rPr lang="en-US" sz="4400" b="1" dirty="0">
                <a:solidFill>
                  <a:srgbClr val="4F81BD">
                    <a:lumMod val="50000"/>
                  </a:srgbClr>
                </a:solidFill>
                <a:latin typeface="Droid Serif Bold" panose="020B0604020202020204" charset="0"/>
                <a:ea typeface="Droid Serif Bold" panose="020B0604020202020204" charset="0"/>
                <a:cs typeface="Droid Serif Bold" panose="020B0604020202020204" charset="0"/>
              </a:rPr>
            </a:br>
            <a:endParaRPr lang="en-US" sz="2700" dirty="0">
              <a:solidFill>
                <a:prstClr val="black"/>
              </a:solidFill>
              <a:latin typeface="Calibri"/>
            </a:endParaRPr>
          </a:p>
        </p:txBody>
      </p:sp>
      <p:pic>
        <p:nvPicPr>
          <p:cNvPr id="11" name="Picture 10"/>
          <p:cNvPicPr>
            <a:picLocks noChangeAspect="1"/>
          </p:cNvPicPr>
          <p:nvPr/>
        </p:nvPicPr>
        <p:blipFill>
          <a:blip r:embed="rId5"/>
          <a:stretch>
            <a:fillRect/>
          </a:stretch>
        </p:blipFill>
        <p:spPr>
          <a:xfrm>
            <a:off x="7543801" y="4533900"/>
            <a:ext cx="3090941" cy="1042506"/>
          </a:xfrm>
          <a:prstGeom prst="rect">
            <a:avLst/>
          </a:prstGeom>
        </p:spPr>
      </p:pic>
    </p:spTree>
    <p:extLst>
      <p:ext uri="{BB962C8B-B14F-4D97-AF65-F5344CB8AC3E}">
        <p14:creationId xmlns:p14="http://schemas.microsoft.com/office/powerpoint/2010/main" val="36778532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 y="0"/>
            <a:ext cx="2537423" cy="10287000"/>
            <a:chOff x="0" y="0"/>
            <a:chExt cx="668292" cy="2709333"/>
          </a:xfrm>
        </p:grpSpPr>
        <p:sp>
          <p:nvSpPr>
            <p:cNvPr id="3" name="Freeform 3"/>
            <p:cNvSpPr/>
            <p:nvPr/>
          </p:nvSpPr>
          <p:spPr>
            <a:xfrm>
              <a:off x="0" y="0"/>
              <a:ext cx="668292" cy="2709333"/>
            </a:xfrm>
            <a:custGeom>
              <a:avLst/>
              <a:gdLst/>
              <a:ahLst/>
              <a:cxnLst/>
              <a:rect l="l" t="t" r="r" b="b"/>
              <a:pathLst>
                <a:path w="668292" h="2709333">
                  <a:moveTo>
                    <a:pt x="0" y="0"/>
                  </a:moveTo>
                  <a:lnTo>
                    <a:pt x="668292" y="0"/>
                  </a:lnTo>
                  <a:lnTo>
                    <a:pt x="668292" y="2709333"/>
                  </a:lnTo>
                  <a:lnTo>
                    <a:pt x="0" y="2709333"/>
                  </a:lnTo>
                  <a:close/>
                </a:path>
              </a:pathLst>
            </a:custGeom>
            <a:solidFill>
              <a:srgbClr val="193D6A"/>
            </a:solidFill>
          </p:spPr>
        </p:sp>
        <p:sp>
          <p:nvSpPr>
            <p:cNvPr id="4" name="TextBox 4"/>
            <p:cNvSpPr txBox="1"/>
            <p:nvPr/>
          </p:nvSpPr>
          <p:spPr>
            <a:xfrm>
              <a:off x="0" y="-38100"/>
              <a:ext cx="668292" cy="2747433"/>
            </a:xfrm>
            <a:prstGeom prst="rect">
              <a:avLst/>
            </a:prstGeom>
          </p:spPr>
          <p:txBody>
            <a:bodyPr lIns="50801" tIns="50801" rIns="50801" bIns="50801" rtlCol="0" anchor="ctr"/>
            <a:lstStyle/>
            <a:p>
              <a:pPr algn="ctr" defTabSz="914445">
                <a:lnSpc>
                  <a:spcPts val="2660"/>
                </a:lnSpc>
              </a:pPr>
              <a:endParaRPr>
                <a:solidFill>
                  <a:prstClr val="black"/>
                </a:solidFill>
                <a:latin typeface="Calibri"/>
              </a:endParaRPr>
            </a:p>
          </p:txBody>
        </p:sp>
      </p:grpSp>
      <p:sp>
        <p:nvSpPr>
          <p:cNvPr id="5" name="Freeform 5"/>
          <p:cNvSpPr/>
          <p:nvPr/>
        </p:nvSpPr>
        <p:spPr>
          <a:xfrm>
            <a:off x="12480113" y="1660662"/>
            <a:ext cx="7289526" cy="7289526"/>
          </a:xfrm>
          <a:custGeom>
            <a:avLst/>
            <a:gdLst/>
            <a:ahLst/>
            <a:cxnLst/>
            <a:rect l="l" t="t" r="r" b="b"/>
            <a:pathLst>
              <a:path w="7289526" h="7289526">
                <a:moveTo>
                  <a:pt x="0" y="0"/>
                </a:moveTo>
                <a:lnTo>
                  <a:pt x="7289526" y="0"/>
                </a:lnTo>
                <a:lnTo>
                  <a:pt x="7289526" y="7289526"/>
                </a:lnTo>
                <a:lnTo>
                  <a:pt x="0" y="7289526"/>
                </a:lnTo>
                <a:lnTo>
                  <a:pt x="0" y="0"/>
                </a:lnTo>
                <a:close/>
              </a:path>
            </a:pathLst>
          </a:custGeom>
          <a:blipFill>
            <a:blip r:embed="rId2">
              <a:alphaModFix amt="32999"/>
              <a:extLst>
                <a:ext uri="{96DAC541-7B7A-43D3-8B79-37D633B846F1}">
                  <asvg:svgBlip xmlns:asvg="http://schemas.microsoft.com/office/drawing/2016/SVG/main" r:embed="rId3"/>
                </a:ext>
              </a:extLst>
            </a:blip>
            <a:stretch>
              <a:fillRect/>
            </a:stretch>
          </a:blipFill>
        </p:spPr>
      </p:sp>
      <p:sp>
        <p:nvSpPr>
          <p:cNvPr id="6" name="Freeform 6"/>
          <p:cNvSpPr/>
          <p:nvPr/>
        </p:nvSpPr>
        <p:spPr>
          <a:xfrm>
            <a:off x="-1326795" y="-1289364"/>
            <a:ext cx="7289526" cy="7289526"/>
          </a:xfrm>
          <a:custGeom>
            <a:avLst/>
            <a:gdLst/>
            <a:ahLst/>
            <a:cxnLst/>
            <a:rect l="l" t="t" r="r" b="b"/>
            <a:pathLst>
              <a:path w="7289526" h="7289526">
                <a:moveTo>
                  <a:pt x="0" y="0"/>
                </a:moveTo>
                <a:lnTo>
                  <a:pt x="7289526" y="0"/>
                </a:lnTo>
                <a:lnTo>
                  <a:pt x="7289526" y="7289526"/>
                </a:lnTo>
                <a:lnTo>
                  <a:pt x="0" y="7289526"/>
                </a:lnTo>
                <a:lnTo>
                  <a:pt x="0" y="0"/>
                </a:lnTo>
                <a:close/>
              </a:path>
            </a:pathLst>
          </a:custGeom>
          <a:blipFill>
            <a:blip r:embed="rId2">
              <a:alphaModFix amt="32999"/>
              <a:extLst>
                <a:ext uri="{96DAC541-7B7A-43D3-8B79-37D633B846F1}">
                  <asvg:svgBlip xmlns:asvg="http://schemas.microsoft.com/office/drawing/2016/SVG/main" r:embed="rId3"/>
                </a:ext>
              </a:extLst>
            </a:blip>
            <a:stretch>
              <a:fillRect/>
            </a:stretch>
          </a:blipFill>
        </p:spPr>
      </p:sp>
      <p:sp>
        <p:nvSpPr>
          <p:cNvPr id="7" name="Freeform 7"/>
          <p:cNvSpPr/>
          <p:nvPr/>
        </p:nvSpPr>
        <p:spPr>
          <a:xfrm>
            <a:off x="15741410" y="8075189"/>
            <a:ext cx="2087564" cy="1750001"/>
          </a:xfrm>
          <a:custGeom>
            <a:avLst/>
            <a:gdLst/>
            <a:ahLst/>
            <a:cxnLst/>
            <a:rect l="l" t="t" r="r" b="b"/>
            <a:pathLst>
              <a:path w="2087563" h="1750000">
                <a:moveTo>
                  <a:pt x="0" y="0"/>
                </a:moveTo>
                <a:lnTo>
                  <a:pt x="2087563" y="0"/>
                </a:lnTo>
                <a:lnTo>
                  <a:pt x="2087563" y="1750000"/>
                </a:lnTo>
                <a:lnTo>
                  <a:pt x="0" y="1750000"/>
                </a:lnTo>
                <a:lnTo>
                  <a:pt x="0" y="0"/>
                </a:lnTo>
                <a:close/>
              </a:path>
            </a:pathLst>
          </a:custGeom>
          <a:blipFill>
            <a:blip r:embed="rId4" cstate="screen">
              <a:extLst>
                <a:ext uri="{28A0092B-C50C-407E-A947-70E740481C1C}">
                  <a14:useLocalDpi xmlns:a14="http://schemas.microsoft.com/office/drawing/2010/main"/>
                </a:ext>
              </a:extLst>
            </a:blip>
            <a:stretch>
              <a:fillRect/>
            </a:stretch>
          </a:blipFill>
        </p:spPr>
      </p:sp>
      <p:sp>
        <p:nvSpPr>
          <p:cNvPr id="8" name="TextBox 8"/>
          <p:cNvSpPr txBox="1"/>
          <p:nvPr/>
        </p:nvSpPr>
        <p:spPr>
          <a:xfrm>
            <a:off x="3810194" y="419100"/>
            <a:ext cx="14477807" cy="1124154"/>
          </a:xfrm>
          <a:prstGeom prst="rect">
            <a:avLst/>
          </a:prstGeom>
        </p:spPr>
        <p:txBody>
          <a:bodyPr lIns="0" tIns="0" rIns="0" bIns="0" rtlCol="0" anchor="t">
            <a:spAutoFit/>
          </a:bodyPr>
          <a:lstStyle/>
          <a:p>
            <a:pPr defTabSz="914445">
              <a:lnSpc>
                <a:spcPts val="9450"/>
              </a:lnSpc>
            </a:pPr>
            <a:r>
              <a:rPr lang="en-US" sz="6750" dirty="0">
                <a:solidFill>
                  <a:srgbClr val="193D6A"/>
                </a:solidFill>
                <a:latin typeface="Droid Serif Bold"/>
              </a:rPr>
              <a:t>Revenue Update </a:t>
            </a:r>
          </a:p>
        </p:txBody>
      </p:sp>
      <p:sp>
        <p:nvSpPr>
          <p:cNvPr id="11" name="TextBox 10">
            <a:extLst>
              <a:ext uri="{FF2B5EF4-FFF2-40B4-BE49-F238E27FC236}">
                <a16:creationId xmlns:a16="http://schemas.microsoft.com/office/drawing/2014/main" id="{3D134B85-8E55-4FFD-92F3-EF23FB13341A}"/>
              </a:ext>
            </a:extLst>
          </p:cNvPr>
          <p:cNvSpPr txBox="1"/>
          <p:nvPr/>
        </p:nvSpPr>
        <p:spPr>
          <a:xfrm>
            <a:off x="3864218" y="1496372"/>
            <a:ext cx="11081937" cy="1123513"/>
          </a:xfrm>
          <a:prstGeom prst="rect">
            <a:avLst/>
          </a:prstGeom>
          <a:noFill/>
        </p:spPr>
        <p:txBody>
          <a:bodyPr wrap="square" rtlCol="0">
            <a:spAutoFit/>
          </a:bodyPr>
          <a:lstStyle/>
          <a:p>
            <a:pPr defTabSz="914445"/>
            <a:r>
              <a:rPr lang="en-US" sz="4001" b="1" dirty="0">
                <a:solidFill>
                  <a:srgbClr val="C00000"/>
                </a:solidFill>
                <a:latin typeface="Droid Serif Bold" panose="020B0604020202020204" charset="0"/>
                <a:ea typeface="Droid Serif Bold" panose="020B0604020202020204" charset="0"/>
                <a:cs typeface="Droid Serif Bold" panose="020B0604020202020204" charset="0"/>
              </a:rPr>
              <a:t>FY14 – FY23 </a:t>
            </a:r>
            <a:br>
              <a:rPr lang="en-US" sz="4400" b="1" dirty="0">
                <a:solidFill>
                  <a:srgbClr val="4F81BD">
                    <a:lumMod val="50000"/>
                  </a:srgbClr>
                </a:solidFill>
                <a:latin typeface="Droid Serif Bold" panose="020B0604020202020204" charset="0"/>
                <a:ea typeface="Droid Serif Bold" panose="020B0604020202020204" charset="0"/>
                <a:cs typeface="Droid Serif Bold" panose="020B0604020202020204" charset="0"/>
              </a:rPr>
            </a:br>
            <a:endParaRPr lang="en-US" sz="2700" dirty="0">
              <a:solidFill>
                <a:prstClr val="black"/>
              </a:solidFill>
              <a:latin typeface="Calibri"/>
            </a:endParaRPr>
          </a:p>
        </p:txBody>
      </p:sp>
      <p:graphicFrame>
        <p:nvGraphicFramePr>
          <p:cNvPr id="12" name="Table 11">
            <a:extLst>
              <a:ext uri="{FF2B5EF4-FFF2-40B4-BE49-F238E27FC236}">
                <a16:creationId xmlns:a16="http://schemas.microsoft.com/office/drawing/2014/main" id="{D7F17D32-80D7-4B01-8208-479BE94B9DAF}"/>
              </a:ext>
            </a:extLst>
          </p:cNvPr>
          <p:cNvGraphicFramePr>
            <a:graphicFrameLocks noGrp="1"/>
          </p:cNvGraphicFramePr>
          <p:nvPr>
            <p:extLst/>
          </p:nvPr>
        </p:nvGraphicFramePr>
        <p:xfrm>
          <a:off x="3657600" y="2513373"/>
          <a:ext cx="12690246" cy="5600328"/>
        </p:xfrm>
        <a:graphic>
          <a:graphicData uri="http://schemas.openxmlformats.org/drawingml/2006/table">
            <a:tbl>
              <a:tblPr>
                <a:effectLst>
                  <a:outerShdw blurRad="215900" dist="342900" dir="2700000" algn="tl" rotWithShape="0">
                    <a:prstClr val="black">
                      <a:alpha val="40000"/>
                    </a:prstClr>
                  </a:outerShdw>
                </a:effectLst>
                <a:tableStyleId>{5C22544A-7EE6-4342-B048-85BDC9FD1C3A}</a:tableStyleId>
              </a:tblPr>
              <a:tblGrid>
                <a:gridCol w="8987043">
                  <a:extLst>
                    <a:ext uri="{9D8B030D-6E8A-4147-A177-3AD203B41FA5}">
                      <a16:colId xmlns:a16="http://schemas.microsoft.com/office/drawing/2014/main" val="1002109471"/>
                    </a:ext>
                  </a:extLst>
                </a:gridCol>
                <a:gridCol w="3703203">
                  <a:extLst>
                    <a:ext uri="{9D8B030D-6E8A-4147-A177-3AD203B41FA5}">
                      <a16:colId xmlns:a16="http://schemas.microsoft.com/office/drawing/2014/main" val="3330566689"/>
                    </a:ext>
                  </a:extLst>
                </a:gridCol>
              </a:tblGrid>
              <a:tr h="700041">
                <a:tc>
                  <a:txBody>
                    <a:bodyPr/>
                    <a:lstStyle/>
                    <a:p>
                      <a:pPr algn="l" fontAlgn="b"/>
                      <a:r>
                        <a:rPr lang="en-US" sz="2900" b="0" u="none" strike="noStrike" dirty="0">
                          <a:solidFill>
                            <a:schemeClr val="bg1"/>
                          </a:solidFill>
                          <a:effectLst/>
                        </a:rPr>
                        <a:t>Transportation Penny Tax</a:t>
                      </a:r>
                      <a:endParaRPr lang="en-US" sz="2900" b="0" i="0" u="none" strike="noStrike" dirty="0">
                        <a:solidFill>
                          <a:schemeClr val="bg1"/>
                        </a:solidFill>
                        <a:effectLst/>
                        <a:latin typeface="Calibri" panose="020F0502020204030204" pitchFamily="34" charset="0"/>
                      </a:endParaRPr>
                    </a:p>
                  </a:txBody>
                  <a:tcPr marL="21213" marR="21213" marT="21213" marB="0" anchor="b">
                    <a:solidFill>
                      <a:srgbClr val="193D6A"/>
                    </a:solidFill>
                  </a:tcPr>
                </a:tc>
                <a:tc>
                  <a:txBody>
                    <a:bodyPr/>
                    <a:lstStyle/>
                    <a:p>
                      <a:pPr algn="l" fontAlgn="b"/>
                      <a:r>
                        <a:rPr lang="en-US" sz="2900" b="0" i="0" u="none" strike="noStrike" dirty="0">
                          <a:solidFill>
                            <a:schemeClr val="bg1"/>
                          </a:solidFill>
                          <a:effectLst/>
                          <a:latin typeface="Calibri" panose="020F0502020204030204" pitchFamily="34" charset="0"/>
                        </a:rPr>
                        <a:t>$       710,324,258 </a:t>
                      </a:r>
                    </a:p>
                  </a:txBody>
                  <a:tcPr marL="21213" marR="21213" marT="21213" marB="0" anchor="b">
                    <a:solidFill>
                      <a:srgbClr val="193D6A"/>
                    </a:solidFill>
                  </a:tcPr>
                </a:tc>
                <a:extLst>
                  <a:ext uri="{0D108BD9-81ED-4DB2-BD59-A6C34878D82A}">
                    <a16:rowId xmlns:a16="http://schemas.microsoft.com/office/drawing/2014/main" val="3444558769"/>
                  </a:ext>
                </a:extLst>
              </a:tr>
              <a:tr h="700041">
                <a:tc>
                  <a:txBody>
                    <a:bodyPr/>
                    <a:lstStyle/>
                    <a:p>
                      <a:pPr algn="l" fontAlgn="b"/>
                      <a:r>
                        <a:rPr lang="en-US" sz="2900" b="0" u="none" strike="noStrike" dirty="0">
                          <a:solidFill>
                            <a:schemeClr val="bg1"/>
                          </a:solidFill>
                          <a:effectLst/>
                        </a:rPr>
                        <a:t>Interest from State</a:t>
                      </a:r>
                      <a:endParaRPr lang="en-US" sz="2900" b="0" i="0" u="none" strike="noStrike" dirty="0">
                        <a:solidFill>
                          <a:schemeClr val="bg1"/>
                        </a:solidFill>
                        <a:effectLst/>
                        <a:latin typeface="Calibri" panose="020F0502020204030204" pitchFamily="34" charset="0"/>
                      </a:endParaRPr>
                    </a:p>
                  </a:txBody>
                  <a:tcPr marL="21213" marR="21213" marT="21213" marB="0" anchor="b">
                    <a:solidFill>
                      <a:srgbClr val="193D6A"/>
                    </a:solidFill>
                  </a:tcPr>
                </a:tc>
                <a:tc>
                  <a:txBody>
                    <a:bodyPr/>
                    <a:lstStyle/>
                    <a:p>
                      <a:pPr algn="l" fontAlgn="b"/>
                      <a:r>
                        <a:rPr lang="en-US" sz="2900" b="0" i="0" u="none" strike="noStrike" dirty="0">
                          <a:solidFill>
                            <a:schemeClr val="bg1"/>
                          </a:solidFill>
                          <a:effectLst/>
                          <a:latin typeface="Calibri" panose="020F0502020204030204" pitchFamily="34" charset="0"/>
                        </a:rPr>
                        <a:t>$           2,593,503 </a:t>
                      </a:r>
                    </a:p>
                  </a:txBody>
                  <a:tcPr marL="21213" marR="21213" marT="21213" marB="0" anchor="b">
                    <a:solidFill>
                      <a:srgbClr val="193D6A"/>
                    </a:solidFill>
                  </a:tcPr>
                </a:tc>
                <a:extLst>
                  <a:ext uri="{0D108BD9-81ED-4DB2-BD59-A6C34878D82A}">
                    <a16:rowId xmlns:a16="http://schemas.microsoft.com/office/drawing/2014/main" val="2060273812"/>
                  </a:ext>
                </a:extLst>
              </a:tr>
              <a:tr h="700041">
                <a:tc>
                  <a:txBody>
                    <a:bodyPr/>
                    <a:lstStyle/>
                    <a:p>
                      <a:pPr algn="l" fontAlgn="b"/>
                      <a:r>
                        <a:rPr lang="en-US" sz="2900" b="0" u="none" strike="noStrike" dirty="0">
                          <a:solidFill>
                            <a:schemeClr val="bg1"/>
                          </a:solidFill>
                          <a:effectLst/>
                        </a:rPr>
                        <a:t>Interest earned by County</a:t>
                      </a:r>
                      <a:endParaRPr lang="en-US" sz="2900" b="0" i="0" u="none" strike="noStrike" dirty="0">
                        <a:solidFill>
                          <a:schemeClr val="bg1"/>
                        </a:solidFill>
                        <a:effectLst/>
                        <a:latin typeface="Calibri" panose="020F0502020204030204" pitchFamily="34" charset="0"/>
                      </a:endParaRPr>
                    </a:p>
                  </a:txBody>
                  <a:tcPr marL="21213" marR="21213" marT="21213" marB="0" anchor="b">
                    <a:solidFill>
                      <a:srgbClr val="193D6A"/>
                    </a:solidFill>
                  </a:tcPr>
                </a:tc>
                <a:tc>
                  <a:txBody>
                    <a:bodyPr/>
                    <a:lstStyle/>
                    <a:p>
                      <a:pPr algn="l" fontAlgn="b"/>
                      <a:r>
                        <a:rPr lang="en-US" sz="2900" b="0" i="0" u="none" strike="noStrike" dirty="0">
                          <a:solidFill>
                            <a:schemeClr val="bg1"/>
                          </a:solidFill>
                          <a:effectLst/>
                          <a:latin typeface="Calibri" panose="020F0502020204030204" pitchFamily="34" charset="0"/>
                        </a:rPr>
                        <a:t>$         15,351,414 </a:t>
                      </a:r>
                    </a:p>
                  </a:txBody>
                  <a:tcPr marL="21213" marR="21213" marT="21213" marB="0" anchor="b">
                    <a:solidFill>
                      <a:srgbClr val="193D6A"/>
                    </a:solidFill>
                  </a:tcPr>
                </a:tc>
                <a:extLst>
                  <a:ext uri="{0D108BD9-81ED-4DB2-BD59-A6C34878D82A}">
                    <a16:rowId xmlns:a16="http://schemas.microsoft.com/office/drawing/2014/main" val="2171746243"/>
                  </a:ext>
                </a:extLst>
              </a:tr>
              <a:tr h="700041">
                <a:tc>
                  <a:txBody>
                    <a:bodyPr/>
                    <a:lstStyle/>
                    <a:p>
                      <a:pPr algn="l" fontAlgn="b"/>
                      <a:r>
                        <a:rPr lang="en-US" sz="2900" b="0" u="none" strike="noStrike" dirty="0">
                          <a:solidFill>
                            <a:schemeClr val="bg1"/>
                          </a:solidFill>
                          <a:effectLst/>
                        </a:rPr>
                        <a:t>Miscellaneous Revenue</a:t>
                      </a:r>
                      <a:endParaRPr lang="en-US" sz="2900" b="0" i="0" u="none" strike="noStrike" dirty="0">
                        <a:solidFill>
                          <a:schemeClr val="bg1"/>
                        </a:solidFill>
                        <a:effectLst/>
                        <a:latin typeface="Calibri" panose="020F0502020204030204" pitchFamily="34" charset="0"/>
                      </a:endParaRPr>
                    </a:p>
                  </a:txBody>
                  <a:tcPr marL="21213" marR="21213" marT="21213" marB="0" anchor="b">
                    <a:solidFill>
                      <a:srgbClr val="193D6A"/>
                    </a:solidFill>
                  </a:tcPr>
                </a:tc>
                <a:tc>
                  <a:txBody>
                    <a:bodyPr/>
                    <a:lstStyle/>
                    <a:p>
                      <a:pPr algn="l" fontAlgn="b"/>
                      <a:r>
                        <a:rPr lang="en-US" sz="2900" b="0" i="0" u="none" strike="noStrike" dirty="0">
                          <a:solidFill>
                            <a:schemeClr val="bg1"/>
                          </a:solidFill>
                          <a:effectLst/>
                          <a:latin typeface="Calibri" panose="020F0502020204030204" pitchFamily="34" charset="0"/>
                        </a:rPr>
                        <a:t>$      </a:t>
                      </a:r>
                      <a:r>
                        <a:rPr lang="en-US" sz="2900" b="0" i="0" u="none" strike="noStrike" baseline="0" dirty="0">
                          <a:solidFill>
                            <a:schemeClr val="bg1"/>
                          </a:solidFill>
                          <a:effectLst/>
                          <a:latin typeface="Calibri" panose="020F0502020204030204" pitchFamily="34" charset="0"/>
                        </a:rPr>
                        <a:t> </a:t>
                      </a:r>
                      <a:r>
                        <a:rPr lang="en-US" sz="2900" b="0" i="0" u="none" strike="noStrike" dirty="0">
                          <a:solidFill>
                            <a:schemeClr val="bg1"/>
                          </a:solidFill>
                          <a:effectLst/>
                          <a:latin typeface="Calibri" panose="020F0502020204030204" pitchFamily="34" charset="0"/>
                        </a:rPr>
                        <a:t>    1,928,337 </a:t>
                      </a:r>
                    </a:p>
                  </a:txBody>
                  <a:tcPr marL="21213" marR="21213" marT="21213" marB="0" anchor="b">
                    <a:solidFill>
                      <a:srgbClr val="193D6A"/>
                    </a:solidFill>
                  </a:tcPr>
                </a:tc>
                <a:extLst>
                  <a:ext uri="{0D108BD9-81ED-4DB2-BD59-A6C34878D82A}">
                    <a16:rowId xmlns:a16="http://schemas.microsoft.com/office/drawing/2014/main" val="2864273583"/>
                  </a:ext>
                </a:extLst>
              </a:tr>
              <a:tr h="700041">
                <a:tc>
                  <a:txBody>
                    <a:bodyPr/>
                    <a:lstStyle/>
                    <a:p>
                      <a:pPr algn="l" fontAlgn="b"/>
                      <a:r>
                        <a:rPr lang="en-US" sz="2900" b="0" i="0" u="none" strike="noStrike" dirty="0">
                          <a:solidFill>
                            <a:schemeClr val="bg1"/>
                          </a:solidFill>
                          <a:effectLst/>
                          <a:latin typeface="Calibri" panose="020F0502020204030204" pitchFamily="34" charset="0"/>
                        </a:rPr>
                        <a:t>General Fund Payment</a:t>
                      </a:r>
                    </a:p>
                  </a:txBody>
                  <a:tcPr marL="21213" marR="21213" marT="21213" marB="0" anchor="b">
                    <a:solidFill>
                      <a:srgbClr val="193D6A"/>
                    </a:solidFill>
                  </a:tcPr>
                </a:tc>
                <a:tc>
                  <a:txBody>
                    <a:bodyPr/>
                    <a:lstStyle/>
                    <a:p>
                      <a:pPr algn="l" fontAlgn="ctr"/>
                      <a:r>
                        <a:rPr lang="en-US" sz="2700" kern="1200" dirty="0">
                          <a:solidFill>
                            <a:schemeClr val="bg1"/>
                          </a:solidFill>
                          <a:effectLst/>
                          <a:latin typeface="+mn-lt"/>
                          <a:ea typeface="+mn-ea"/>
                          <a:cs typeface="+mn-cs"/>
                        </a:rPr>
                        <a:t>$          16,538,255</a:t>
                      </a:r>
                      <a:endParaRPr lang="en-US" sz="2700" b="0" i="0" u="none" strike="noStrike" dirty="0">
                        <a:solidFill>
                          <a:schemeClr val="bg1"/>
                        </a:solidFill>
                        <a:effectLst/>
                        <a:latin typeface="Calibri" panose="020F0502020204030204" pitchFamily="34" charset="0"/>
                      </a:endParaRPr>
                    </a:p>
                  </a:txBody>
                  <a:tcPr marL="0" marR="0" marT="0" marB="0" anchor="b">
                    <a:solidFill>
                      <a:srgbClr val="193D6A"/>
                    </a:solidFill>
                  </a:tcPr>
                </a:tc>
                <a:extLst>
                  <a:ext uri="{0D108BD9-81ED-4DB2-BD59-A6C34878D82A}">
                    <a16:rowId xmlns:a16="http://schemas.microsoft.com/office/drawing/2014/main" val="41110543"/>
                  </a:ext>
                </a:extLst>
              </a:tr>
              <a:tr h="700041">
                <a:tc>
                  <a:txBody>
                    <a:bodyPr/>
                    <a:lstStyle/>
                    <a:p>
                      <a:pPr algn="l" fontAlgn="b"/>
                      <a:r>
                        <a:rPr lang="en-US" sz="2900" b="0" i="0" u="none" strike="noStrike" dirty="0">
                          <a:solidFill>
                            <a:schemeClr val="bg1"/>
                          </a:solidFill>
                          <a:effectLst/>
                          <a:latin typeface="Calibri" panose="020F0502020204030204" pitchFamily="34" charset="0"/>
                        </a:rPr>
                        <a:t>Finance</a:t>
                      </a:r>
                      <a:r>
                        <a:rPr lang="en-US" sz="2900" b="0" i="0" u="none" strike="noStrike" baseline="0" dirty="0">
                          <a:solidFill>
                            <a:schemeClr val="bg1"/>
                          </a:solidFill>
                          <a:effectLst/>
                          <a:latin typeface="Calibri" panose="020F0502020204030204" pitchFamily="34" charset="0"/>
                        </a:rPr>
                        <a:t> Cost</a:t>
                      </a:r>
                      <a:endParaRPr lang="en-US" sz="2900" b="0" i="0" u="none" strike="noStrike" dirty="0">
                        <a:solidFill>
                          <a:schemeClr val="bg1"/>
                        </a:solidFill>
                        <a:effectLst/>
                        <a:latin typeface="Calibri" panose="020F0502020204030204" pitchFamily="34" charset="0"/>
                      </a:endParaRPr>
                    </a:p>
                  </a:txBody>
                  <a:tcPr marL="21213" marR="21213" marT="21213" marB="0" anchor="b">
                    <a:solidFill>
                      <a:srgbClr val="193D6A"/>
                    </a:solidFill>
                  </a:tcPr>
                </a:tc>
                <a:tc>
                  <a:txBody>
                    <a:bodyPr/>
                    <a:lstStyle/>
                    <a:p>
                      <a:pPr algn="l" fontAlgn="ctr"/>
                      <a:r>
                        <a:rPr lang="en-US" sz="2900" b="0" i="0" u="none" strike="noStrike" dirty="0">
                          <a:solidFill>
                            <a:schemeClr val="bg1"/>
                          </a:solidFill>
                          <a:effectLst/>
                          <a:latin typeface="Calibri" panose="020F0502020204030204" pitchFamily="34" charset="0"/>
                        </a:rPr>
                        <a:t>$          (5,702,370)</a:t>
                      </a:r>
                    </a:p>
                  </a:txBody>
                  <a:tcPr marL="0" marR="0" marT="0" marB="0" anchor="b">
                    <a:solidFill>
                      <a:srgbClr val="193D6A"/>
                    </a:solidFill>
                  </a:tcPr>
                </a:tc>
                <a:extLst>
                  <a:ext uri="{0D108BD9-81ED-4DB2-BD59-A6C34878D82A}">
                    <a16:rowId xmlns:a16="http://schemas.microsoft.com/office/drawing/2014/main" val="858653913"/>
                  </a:ext>
                </a:extLst>
              </a:tr>
              <a:tr h="700041">
                <a:tc>
                  <a:txBody>
                    <a:bodyPr/>
                    <a:lstStyle/>
                    <a:p>
                      <a:pPr algn="l" fontAlgn="b"/>
                      <a:r>
                        <a:rPr lang="en-US" sz="2900" b="0" u="none" strike="noStrike" dirty="0">
                          <a:solidFill>
                            <a:schemeClr val="bg1"/>
                          </a:solidFill>
                          <a:effectLst/>
                        </a:rPr>
                        <a:t>Grant Funds</a:t>
                      </a:r>
                      <a:endParaRPr lang="en-US" sz="2900" b="0" i="0" u="none" strike="noStrike" dirty="0">
                        <a:solidFill>
                          <a:schemeClr val="bg1"/>
                        </a:solidFill>
                        <a:effectLst/>
                        <a:latin typeface="Calibri" panose="020F0502020204030204" pitchFamily="34" charset="0"/>
                      </a:endParaRPr>
                    </a:p>
                  </a:txBody>
                  <a:tcPr marL="21213" marR="21213" marT="21213" marB="0" anchor="b">
                    <a:solidFill>
                      <a:srgbClr val="193D6A"/>
                    </a:solidFill>
                  </a:tcPr>
                </a:tc>
                <a:tc>
                  <a:txBody>
                    <a:bodyPr/>
                    <a:lstStyle/>
                    <a:p>
                      <a:pPr algn="l" fontAlgn="ctr"/>
                      <a:r>
                        <a:rPr lang="en-US" sz="2900" b="0" i="0" u="none" strike="noStrike" dirty="0">
                          <a:solidFill>
                            <a:schemeClr val="bg1"/>
                          </a:solidFill>
                          <a:effectLst/>
                          <a:latin typeface="Calibri" panose="020F0502020204030204" pitchFamily="34" charset="0"/>
                        </a:rPr>
                        <a:t>$         30,288,964</a:t>
                      </a:r>
                    </a:p>
                  </a:txBody>
                  <a:tcPr marL="0" marR="0" marT="0" marB="0" anchor="b">
                    <a:solidFill>
                      <a:srgbClr val="193D6A"/>
                    </a:solidFill>
                  </a:tcPr>
                </a:tc>
                <a:extLst>
                  <a:ext uri="{0D108BD9-81ED-4DB2-BD59-A6C34878D82A}">
                    <a16:rowId xmlns:a16="http://schemas.microsoft.com/office/drawing/2014/main" val="2241017422"/>
                  </a:ext>
                </a:extLst>
              </a:tr>
              <a:tr h="700041">
                <a:tc>
                  <a:txBody>
                    <a:bodyPr/>
                    <a:lstStyle/>
                    <a:p>
                      <a:pPr algn="l" fontAlgn="b"/>
                      <a:r>
                        <a:rPr lang="en-US" sz="2900" b="1" u="none" strike="noStrike" dirty="0">
                          <a:solidFill>
                            <a:schemeClr val="bg1"/>
                          </a:solidFill>
                          <a:effectLst/>
                        </a:rPr>
                        <a:t>Total Revenue</a:t>
                      </a:r>
                      <a:endParaRPr lang="en-US" sz="2900" b="1" i="0" u="none" strike="noStrike" dirty="0">
                        <a:solidFill>
                          <a:schemeClr val="bg1"/>
                        </a:solidFill>
                        <a:effectLst/>
                        <a:latin typeface="Calibri" panose="020F0502020204030204" pitchFamily="34" charset="0"/>
                      </a:endParaRPr>
                    </a:p>
                  </a:txBody>
                  <a:tcPr marL="21213" marR="21213" marT="21213" marB="0" anchor="b">
                    <a:solidFill>
                      <a:srgbClr val="193D6A"/>
                    </a:solidFill>
                  </a:tcPr>
                </a:tc>
                <a:tc>
                  <a:txBody>
                    <a:bodyPr/>
                    <a:lstStyle/>
                    <a:p>
                      <a:pPr algn="l" fontAlgn="b"/>
                      <a:r>
                        <a:rPr lang="en-US" sz="2900" b="1" i="0" u="none" strike="noStrike" dirty="0">
                          <a:solidFill>
                            <a:schemeClr val="bg1"/>
                          </a:solidFill>
                          <a:effectLst/>
                          <a:latin typeface="Calibri" panose="020F0502020204030204" pitchFamily="34" charset="0"/>
                        </a:rPr>
                        <a:t>$       771,322,361 </a:t>
                      </a:r>
                    </a:p>
                  </a:txBody>
                  <a:tcPr marL="21213" marR="21213" marT="21213" marB="0" anchor="b">
                    <a:solidFill>
                      <a:srgbClr val="193D6A"/>
                    </a:solidFill>
                  </a:tcPr>
                </a:tc>
                <a:extLst>
                  <a:ext uri="{0D108BD9-81ED-4DB2-BD59-A6C34878D82A}">
                    <a16:rowId xmlns:a16="http://schemas.microsoft.com/office/drawing/2014/main" val="4070942084"/>
                  </a:ext>
                </a:extLst>
              </a:tr>
            </a:tbl>
          </a:graphicData>
        </a:graphic>
      </p:graphicFrame>
    </p:spTree>
    <p:extLst>
      <p:ext uri="{BB962C8B-B14F-4D97-AF65-F5344CB8AC3E}">
        <p14:creationId xmlns:p14="http://schemas.microsoft.com/office/powerpoint/2010/main" val="28085636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4816593" cy="2709333"/>
          </a:xfrm>
        </p:grpSpPr>
        <p:sp>
          <p:nvSpPr>
            <p:cNvPr id="3" name="Freeform 3"/>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193D6A"/>
            </a:solidFill>
          </p:spPr>
        </p:sp>
        <p:sp>
          <p:nvSpPr>
            <p:cNvPr id="4" name="TextBox 4"/>
            <p:cNvSpPr txBox="1"/>
            <p:nvPr/>
          </p:nvSpPr>
          <p:spPr>
            <a:xfrm>
              <a:off x="0" y="-38100"/>
              <a:ext cx="4816593" cy="2747433"/>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rot="724886">
            <a:off x="-5205192" y="6644740"/>
            <a:ext cx="13431064" cy="5982929"/>
          </a:xfrm>
          <a:custGeom>
            <a:avLst/>
            <a:gdLst/>
            <a:ahLst/>
            <a:cxnLst/>
            <a:rect l="l" t="t" r="r" b="b"/>
            <a:pathLst>
              <a:path w="13431064" h="5982929">
                <a:moveTo>
                  <a:pt x="0" y="0"/>
                </a:moveTo>
                <a:lnTo>
                  <a:pt x="13431065" y="0"/>
                </a:lnTo>
                <a:lnTo>
                  <a:pt x="13431065" y="5982929"/>
                </a:lnTo>
                <a:lnTo>
                  <a:pt x="0" y="598292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12480113" y="1660662"/>
            <a:ext cx="7289526" cy="7289526"/>
          </a:xfrm>
          <a:custGeom>
            <a:avLst/>
            <a:gdLst/>
            <a:ahLst/>
            <a:cxnLst/>
            <a:rect l="l" t="t" r="r" b="b"/>
            <a:pathLst>
              <a:path w="7289526" h="7289526">
                <a:moveTo>
                  <a:pt x="0" y="0"/>
                </a:moveTo>
                <a:lnTo>
                  <a:pt x="7289526" y="0"/>
                </a:lnTo>
                <a:lnTo>
                  <a:pt x="7289526" y="7289526"/>
                </a:lnTo>
                <a:lnTo>
                  <a:pt x="0" y="7289526"/>
                </a:lnTo>
                <a:lnTo>
                  <a:pt x="0" y="0"/>
                </a:lnTo>
                <a:close/>
              </a:path>
            </a:pathLst>
          </a:custGeom>
          <a:blipFill>
            <a:blip r:embed="rId4">
              <a:alphaModFix amt="32999"/>
              <a:extLst>
                <a:ext uri="{96DAC541-7B7A-43D3-8B79-37D633B846F1}">
                  <asvg:svgBlip xmlns:asvg="http://schemas.microsoft.com/office/drawing/2016/SVG/main" r:embed="rId5"/>
                </a:ext>
              </a:extLst>
            </a:blip>
            <a:stretch>
              <a:fillRect/>
            </a:stretch>
          </a:blipFill>
        </p:spPr>
      </p:sp>
      <p:sp>
        <p:nvSpPr>
          <p:cNvPr id="7" name="Freeform 7"/>
          <p:cNvSpPr/>
          <p:nvPr/>
        </p:nvSpPr>
        <p:spPr>
          <a:xfrm flipH="1" flipV="1">
            <a:off x="8061011" y="6996644"/>
            <a:ext cx="10365741" cy="4617466"/>
          </a:xfrm>
          <a:custGeom>
            <a:avLst/>
            <a:gdLst/>
            <a:ahLst/>
            <a:cxnLst/>
            <a:rect l="l" t="t" r="r" b="b"/>
            <a:pathLst>
              <a:path w="10365741" h="4617466">
                <a:moveTo>
                  <a:pt x="10365741" y="4617466"/>
                </a:moveTo>
                <a:lnTo>
                  <a:pt x="0" y="4617466"/>
                </a:lnTo>
                <a:lnTo>
                  <a:pt x="0" y="0"/>
                </a:lnTo>
                <a:lnTo>
                  <a:pt x="10365741" y="0"/>
                </a:lnTo>
                <a:lnTo>
                  <a:pt x="10365741" y="4617466"/>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8" name="Freeform 8"/>
          <p:cNvSpPr/>
          <p:nvPr/>
        </p:nvSpPr>
        <p:spPr>
          <a:xfrm>
            <a:off x="-1326795" y="-1289364"/>
            <a:ext cx="7289526" cy="7289526"/>
          </a:xfrm>
          <a:custGeom>
            <a:avLst/>
            <a:gdLst/>
            <a:ahLst/>
            <a:cxnLst/>
            <a:rect l="l" t="t" r="r" b="b"/>
            <a:pathLst>
              <a:path w="7289526" h="7289526">
                <a:moveTo>
                  <a:pt x="0" y="0"/>
                </a:moveTo>
                <a:lnTo>
                  <a:pt x="7289526" y="0"/>
                </a:lnTo>
                <a:lnTo>
                  <a:pt x="7289526" y="7289526"/>
                </a:lnTo>
                <a:lnTo>
                  <a:pt x="0" y="7289526"/>
                </a:lnTo>
                <a:lnTo>
                  <a:pt x="0" y="0"/>
                </a:lnTo>
                <a:close/>
              </a:path>
            </a:pathLst>
          </a:custGeom>
          <a:blipFill>
            <a:blip r:embed="rId4">
              <a:alphaModFix amt="32999"/>
              <a:extLst>
                <a:ext uri="{96DAC541-7B7A-43D3-8B79-37D633B846F1}">
                  <asvg:svgBlip xmlns:asvg="http://schemas.microsoft.com/office/drawing/2016/SVG/main" r:embed="rId5"/>
                </a:ext>
              </a:extLst>
            </a:blip>
            <a:stretch>
              <a:fillRect/>
            </a:stretch>
          </a:blipFill>
        </p:spPr>
      </p:sp>
      <p:grpSp>
        <p:nvGrpSpPr>
          <p:cNvPr id="9" name="Group 9"/>
          <p:cNvGrpSpPr>
            <a:grpSpLocks noChangeAspect="1"/>
          </p:cNvGrpSpPr>
          <p:nvPr/>
        </p:nvGrpSpPr>
        <p:grpSpPr>
          <a:xfrm>
            <a:off x="6888090" y="1204161"/>
            <a:ext cx="3959865" cy="3959849"/>
            <a:chOff x="0" y="0"/>
            <a:chExt cx="6350000" cy="6349975"/>
          </a:xfrm>
        </p:grpSpPr>
        <p:sp>
          <p:nvSpPr>
            <p:cNvPr id="10" name="Freeform 10"/>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6" cstate="screen">
                <a:extLst>
                  <a:ext uri="{28A0092B-C50C-407E-A947-70E740481C1C}">
                    <a14:useLocalDpi xmlns:a14="http://schemas.microsoft.com/office/drawing/2010/main"/>
                  </a:ext>
                </a:extLst>
              </a:blip>
              <a:stretch>
                <a:fillRect/>
              </a:stretch>
            </a:blipFill>
          </p:spPr>
        </p:sp>
      </p:grpSp>
      <p:sp>
        <p:nvSpPr>
          <p:cNvPr id="11" name="Freeform 11"/>
          <p:cNvSpPr/>
          <p:nvPr/>
        </p:nvSpPr>
        <p:spPr>
          <a:xfrm>
            <a:off x="6669360" y="1062944"/>
            <a:ext cx="4340176" cy="4372973"/>
          </a:xfrm>
          <a:custGeom>
            <a:avLst/>
            <a:gdLst/>
            <a:ahLst/>
            <a:cxnLst/>
            <a:rect l="l" t="t" r="r" b="b"/>
            <a:pathLst>
              <a:path w="4340176" h="4372973">
                <a:moveTo>
                  <a:pt x="0" y="0"/>
                </a:moveTo>
                <a:lnTo>
                  <a:pt x="4340176" y="0"/>
                </a:lnTo>
                <a:lnTo>
                  <a:pt x="4340176" y="4372973"/>
                </a:lnTo>
                <a:lnTo>
                  <a:pt x="0" y="437297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2" name="TextBox 12"/>
          <p:cNvSpPr txBox="1"/>
          <p:nvPr/>
        </p:nvSpPr>
        <p:spPr>
          <a:xfrm>
            <a:off x="4953000" y="5752678"/>
            <a:ext cx="7830046" cy="766854"/>
          </a:xfrm>
          <a:prstGeom prst="rect">
            <a:avLst/>
          </a:prstGeom>
        </p:spPr>
        <p:txBody>
          <a:bodyPr lIns="0" tIns="0" rIns="0" bIns="0" rtlCol="0" anchor="t">
            <a:spAutoFit/>
          </a:bodyPr>
          <a:lstStyle/>
          <a:p>
            <a:pPr algn="ctr">
              <a:lnSpc>
                <a:spcPts val="6096"/>
              </a:lnSpc>
            </a:pPr>
            <a:r>
              <a:rPr lang="en-US" sz="4800" spc="-163" dirty="0">
                <a:solidFill>
                  <a:srgbClr val="94BED4"/>
                </a:solidFill>
                <a:latin typeface="Droid Serif Bold"/>
              </a:rPr>
              <a:t>Leonardo Brown</a:t>
            </a:r>
          </a:p>
        </p:txBody>
      </p:sp>
      <p:sp>
        <p:nvSpPr>
          <p:cNvPr id="13" name="TextBox 13"/>
          <p:cNvSpPr txBox="1"/>
          <p:nvPr/>
        </p:nvSpPr>
        <p:spPr>
          <a:xfrm>
            <a:off x="5238312" y="6620451"/>
            <a:ext cx="7259421" cy="351849"/>
          </a:xfrm>
          <a:prstGeom prst="rect">
            <a:avLst/>
          </a:prstGeom>
        </p:spPr>
        <p:txBody>
          <a:bodyPr lIns="0" tIns="0" rIns="0" bIns="0" rtlCol="0" anchor="t">
            <a:spAutoFit/>
          </a:bodyPr>
          <a:lstStyle/>
          <a:p>
            <a:pPr algn="ctr">
              <a:lnSpc>
                <a:spcPts val="2793"/>
              </a:lnSpc>
            </a:pPr>
            <a:r>
              <a:rPr lang="en-US" sz="2199">
                <a:solidFill>
                  <a:srgbClr val="94BED4"/>
                </a:solidFill>
                <a:latin typeface="Droid Serif Italics"/>
              </a:rPr>
              <a:t>Richland County Administrator</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 y="0"/>
            <a:ext cx="2537423" cy="10287000"/>
            <a:chOff x="0" y="0"/>
            <a:chExt cx="668292" cy="2709333"/>
          </a:xfrm>
        </p:grpSpPr>
        <p:sp>
          <p:nvSpPr>
            <p:cNvPr id="3" name="Freeform 3"/>
            <p:cNvSpPr/>
            <p:nvPr/>
          </p:nvSpPr>
          <p:spPr>
            <a:xfrm>
              <a:off x="0" y="0"/>
              <a:ext cx="668292" cy="2709333"/>
            </a:xfrm>
            <a:custGeom>
              <a:avLst/>
              <a:gdLst/>
              <a:ahLst/>
              <a:cxnLst/>
              <a:rect l="l" t="t" r="r" b="b"/>
              <a:pathLst>
                <a:path w="668292" h="2709333">
                  <a:moveTo>
                    <a:pt x="0" y="0"/>
                  </a:moveTo>
                  <a:lnTo>
                    <a:pt x="668292" y="0"/>
                  </a:lnTo>
                  <a:lnTo>
                    <a:pt x="668292" y="2709333"/>
                  </a:lnTo>
                  <a:lnTo>
                    <a:pt x="0" y="2709333"/>
                  </a:lnTo>
                  <a:close/>
                </a:path>
              </a:pathLst>
            </a:custGeom>
            <a:solidFill>
              <a:srgbClr val="193D6A"/>
            </a:solidFill>
          </p:spPr>
        </p:sp>
        <p:sp>
          <p:nvSpPr>
            <p:cNvPr id="4" name="TextBox 4"/>
            <p:cNvSpPr txBox="1"/>
            <p:nvPr/>
          </p:nvSpPr>
          <p:spPr>
            <a:xfrm>
              <a:off x="0" y="-38100"/>
              <a:ext cx="668292" cy="2747433"/>
            </a:xfrm>
            <a:prstGeom prst="rect">
              <a:avLst/>
            </a:prstGeom>
          </p:spPr>
          <p:txBody>
            <a:bodyPr lIns="50801" tIns="50801" rIns="50801" bIns="50801" rtlCol="0" anchor="ctr"/>
            <a:lstStyle/>
            <a:p>
              <a:pPr algn="ctr" defTabSz="914445">
                <a:lnSpc>
                  <a:spcPts val="2660"/>
                </a:lnSpc>
              </a:pPr>
              <a:endParaRPr>
                <a:solidFill>
                  <a:prstClr val="black"/>
                </a:solidFill>
                <a:latin typeface="Calibri"/>
              </a:endParaRPr>
            </a:p>
          </p:txBody>
        </p:sp>
      </p:grpSp>
      <p:sp>
        <p:nvSpPr>
          <p:cNvPr id="5" name="Freeform 5"/>
          <p:cNvSpPr/>
          <p:nvPr/>
        </p:nvSpPr>
        <p:spPr>
          <a:xfrm>
            <a:off x="12480113" y="1660662"/>
            <a:ext cx="7289526" cy="7289526"/>
          </a:xfrm>
          <a:custGeom>
            <a:avLst/>
            <a:gdLst/>
            <a:ahLst/>
            <a:cxnLst/>
            <a:rect l="l" t="t" r="r" b="b"/>
            <a:pathLst>
              <a:path w="7289526" h="7289526">
                <a:moveTo>
                  <a:pt x="0" y="0"/>
                </a:moveTo>
                <a:lnTo>
                  <a:pt x="7289526" y="0"/>
                </a:lnTo>
                <a:lnTo>
                  <a:pt x="7289526" y="7289526"/>
                </a:lnTo>
                <a:lnTo>
                  <a:pt x="0" y="7289526"/>
                </a:lnTo>
                <a:lnTo>
                  <a:pt x="0" y="0"/>
                </a:lnTo>
                <a:close/>
              </a:path>
            </a:pathLst>
          </a:custGeom>
          <a:blipFill>
            <a:blip r:embed="rId2">
              <a:alphaModFix amt="32999"/>
              <a:extLst>
                <a:ext uri="{96DAC541-7B7A-43D3-8B79-37D633B846F1}">
                  <asvg:svgBlip xmlns:asvg="http://schemas.microsoft.com/office/drawing/2016/SVG/main" r:embed="rId3"/>
                </a:ext>
              </a:extLst>
            </a:blip>
            <a:stretch>
              <a:fillRect/>
            </a:stretch>
          </a:blipFill>
        </p:spPr>
      </p:sp>
      <p:sp>
        <p:nvSpPr>
          <p:cNvPr id="6" name="Freeform 6"/>
          <p:cNvSpPr/>
          <p:nvPr/>
        </p:nvSpPr>
        <p:spPr>
          <a:xfrm>
            <a:off x="-1326795" y="-1289364"/>
            <a:ext cx="7289526" cy="7289526"/>
          </a:xfrm>
          <a:custGeom>
            <a:avLst/>
            <a:gdLst/>
            <a:ahLst/>
            <a:cxnLst/>
            <a:rect l="l" t="t" r="r" b="b"/>
            <a:pathLst>
              <a:path w="7289526" h="7289526">
                <a:moveTo>
                  <a:pt x="0" y="0"/>
                </a:moveTo>
                <a:lnTo>
                  <a:pt x="7289526" y="0"/>
                </a:lnTo>
                <a:lnTo>
                  <a:pt x="7289526" y="7289526"/>
                </a:lnTo>
                <a:lnTo>
                  <a:pt x="0" y="7289526"/>
                </a:lnTo>
                <a:lnTo>
                  <a:pt x="0" y="0"/>
                </a:lnTo>
                <a:close/>
              </a:path>
            </a:pathLst>
          </a:custGeom>
          <a:blipFill>
            <a:blip r:embed="rId2">
              <a:alphaModFix amt="32999"/>
              <a:extLst>
                <a:ext uri="{96DAC541-7B7A-43D3-8B79-37D633B846F1}">
                  <asvg:svgBlip xmlns:asvg="http://schemas.microsoft.com/office/drawing/2016/SVG/main" r:embed="rId3"/>
                </a:ext>
              </a:extLst>
            </a:blip>
            <a:stretch>
              <a:fillRect/>
            </a:stretch>
          </a:blipFill>
        </p:spPr>
      </p:sp>
      <p:sp>
        <p:nvSpPr>
          <p:cNvPr id="7" name="Freeform 7"/>
          <p:cNvSpPr/>
          <p:nvPr/>
        </p:nvSpPr>
        <p:spPr>
          <a:xfrm>
            <a:off x="15741410" y="8075189"/>
            <a:ext cx="2087564" cy="1750001"/>
          </a:xfrm>
          <a:custGeom>
            <a:avLst/>
            <a:gdLst/>
            <a:ahLst/>
            <a:cxnLst/>
            <a:rect l="l" t="t" r="r" b="b"/>
            <a:pathLst>
              <a:path w="2087563" h="1750000">
                <a:moveTo>
                  <a:pt x="0" y="0"/>
                </a:moveTo>
                <a:lnTo>
                  <a:pt x="2087563" y="0"/>
                </a:lnTo>
                <a:lnTo>
                  <a:pt x="2087563" y="1750000"/>
                </a:lnTo>
                <a:lnTo>
                  <a:pt x="0" y="1750000"/>
                </a:lnTo>
                <a:lnTo>
                  <a:pt x="0" y="0"/>
                </a:lnTo>
                <a:close/>
              </a:path>
            </a:pathLst>
          </a:custGeom>
          <a:blipFill>
            <a:blip r:embed="rId4" cstate="screen">
              <a:extLst>
                <a:ext uri="{28A0092B-C50C-407E-A947-70E740481C1C}">
                  <a14:useLocalDpi xmlns:a14="http://schemas.microsoft.com/office/drawing/2010/main"/>
                </a:ext>
              </a:extLst>
            </a:blip>
            <a:stretch>
              <a:fillRect/>
            </a:stretch>
          </a:blipFill>
        </p:spPr>
      </p:sp>
      <p:sp>
        <p:nvSpPr>
          <p:cNvPr id="8" name="TextBox 8"/>
          <p:cNvSpPr txBox="1"/>
          <p:nvPr/>
        </p:nvSpPr>
        <p:spPr>
          <a:xfrm>
            <a:off x="3810194" y="419100"/>
            <a:ext cx="14477807" cy="1124154"/>
          </a:xfrm>
          <a:prstGeom prst="rect">
            <a:avLst/>
          </a:prstGeom>
        </p:spPr>
        <p:txBody>
          <a:bodyPr lIns="0" tIns="0" rIns="0" bIns="0" rtlCol="0" anchor="t">
            <a:spAutoFit/>
          </a:bodyPr>
          <a:lstStyle/>
          <a:p>
            <a:pPr defTabSz="914445">
              <a:lnSpc>
                <a:spcPts val="9450"/>
              </a:lnSpc>
            </a:pPr>
            <a:r>
              <a:rPr lang="en-US" sz="6750" dirty="0">
                <a:solidFill>
                  <a:srgbClr val="193D6A"/>
                </a:solidFill>
                <a:latin typeface="Droid Serif Bold"/>
              </a:rPr>
              <a:t>Expenditure Update </a:t>
            </a:r>
          </a:p>
        </p:txBody>
      </p:sp>
      <p:sp>
        <p:nvSpPr>
          <p:cNvPr id="11" name="TextBox 10">
            <a:extLst>
              <a:ext uri="{FF2B5EF4-FFF2-40B4-BE49-F238E27FC236}">
                <a16:creationId xmlns:a16="http://schemas.microsoft.com/office/drawing/2014/main" id="{3D134B85-8E55-4FFD-92F3-EF23FB13341A}"/>
              </a:ext>
            </a:extLst>
          </p:cNvPr>
          <p:cNvSpPr txBox="1"/>
          <p:nvPr/>
        </p:nvSpPr>
        <p:spPr>
          <a:xfrm>
            <a:off x="3864218" y="1496370"/>
            <a:ext cx="11081937" cy="1184940"/>
          </a:xfrm>
          <a:prstGeom prst="rect">
            <a:avLst/>
          </a:prstGeom>
          <a:noFill/>
        </p:spPr>
        <p:txBody>
          <a:bodyPr wrap="square" rtlCol="0">
            <a:spAutoFit/>
          </a:bodyPr>
          <a:lstStyle/>
          <a:p>
            <a:pPr defTabSz="914445"/>
            <a:r>
              <a:rPr lang="en-US" sz="4400" b="1" dirty="0">
                <a:solidFill>
                  <a:srgbClr val="C00000"/>
                </a:solidFill>
                <a:latin typeface="Droid Serif Bold" panose="020B0604020202020204" charset="0"/>
                <a:ea typeface="Droid Serif Bold" panose="020B0604020202020204" charset="0"/>
                <a:cs typeface="Droid Serif Bold" panose="020B0604020202020204" charset="0"/>
              </a:rPr>
              <a:t>FY14 – FY23 </a:t>
            </a:r>
            <a:br>
              <a:rPr lang="en-US" sz="4400" b="1" dirty="0">
                <a:solidFill>
                  <a:srgbClr val="4F81BD">
                    <a:lumMod val="50000"/>
                  </a:srgbClr>
                </a:solidFill>
                <a:latin typeface="Droid Serif Bold" panose="020B0604020202020204" charset="0"/>
                <a:ea typeface="Droid Serif Bold" panose="020B0604020202020204" charset="0"/>
                <a:cs typeface="Droid Serif Bold" panose="020B0604020202020204" charset="0"/>
              </a:rPr>
            </a:br>
            <a:endParaRPr lang="en-US" sz="2700" dirty="0">
              <a:solidFill>
                <a:prstClr val="black"/>
              </a:solidFill>
              <a:latin typeface="Calibri"/>
            </a:endParaRPr>
          </a:p>
        </p:txBody>
      </p:sp>
      <p:graphicFrame>
        <p:nvGraphicFramePr>
          <p:cNvPr id="13" name="Table 12">
            <a:extLst>
              <a:ext uri="{FF2B5EF4-FFF2-40B4-BE49-F238E27FC236}">
                <a16:creationId xmlns:a16="http://schemas.microsoft.com/office/drawing/2014/main" id="{AE0CD717-9CC5-4978-8856-00D3AF51A34E}"/>
              </a:ext>
            </a:extLst>
          </p:cNvPr>
          <p:cNvGraphicFramePr>
            <a:graphicFrameLocks noGrp="1"/>
          </p:cNvGraphicFramePr>
          <p:nvPr>
            <p:extLst/>
          </p:nvPr>
        </p:nvGraphicFramePr>
        <p:xfrm>
          <a:off x="2801009" y="2500343"/>
          <a:ext cx="14897594" cy="5420838"/>
        </p:xfrm>
        <a:graphic>
          <a:graphicData uri="http://schemas.openxmlformats.org/drawingml/2006/table">
            <a:tbl>
              <a:tblPr>
                <a:effectLst>
                  <a:outerShdw blurRad="215900" dist="342900" dir="2700000" algn="tl" rotWithShape="0">
                    <a:prstClr val="black">
                      <a:alpha val="40000"/>
                    </a:prstClr>
                  </a:outerShdw>
                </a:effectLst>
                <a:tableStyleId>{125E5076-3810-47DD-B79F-674D7AD40C01}</a:tableStyleId>
              </a:tblPr>
              <a:tblGrid>
                <a:gridCol w="1734452">
                  <a:extLst>
                    <a:ext uri="{9D8B030D-6E8A-4147-A177-3AD203B41FA5}">
                      <a16:colId xmlns:a16="http://schemas.microsoft.com/office/drawing/2014/main" val="2510292258"/>
                    </a:ext>
                  </a:extLst>
                </a:gridCol>
                <a:gridCol w="1140102">
                  <a:extLst>
                    <a:ext uri="{9D8B030D-6E8A-4147-A177-3AD203B41FA5}">
                      <a16:colId xmlns:a16="http://schemas.microsoft.com/office/drawing/2014/main" val="3559059837"/>
                    </a:ext>
                  </a:extLst>
                </a:gridCol>
                <a:gridCol w="1129298">
                  <a:extLst>
                    <a:ext uri="{9D8B030D-6E8A-4147-A177-3AD203B41FA5}">
                      <a16:colId xmlns:a16="http://schemas.microsoft.com/office/drawing/2014/main" val="268209380"/>
                    </a:ext>
                  </a:extLst>
                </a:gridCol>
                <a:gridCol w="1129298">
                  <a:extLst>
                    <a:ext uri="{9D8B030D-6E8A-4147-A177-3AD203B41FA5}">
                      <a16:colId xmlns:a16="http://schemas.microsoft.com/office/drawing/2014/main" val="1858790683"/>
                    </a:ext>
                  </a:extLst>
                </a:gridCol>
                <a:gridCol w="1129859">
                  <a:extLst>
                    <a:ext uri="{9D8B030D-6E8A-4147-A177-3AD203B41FA5}">
                      <a16:colId xmlns:a16="http://schemas.microsoft.com/office/drawing/2014/main" val="2477570163"/>
                    </a:ext>
                  </a:extLst>
                </a:gridCol>
                <a:gridCol w="1128741">
                  <a:extLst>
                    <a:ext uri="{9D8B030D-6E8A-4147-A177-3AD203B41FA5}">
                      <a16:colId xmlns:a16="http://schemas.microsoft.com/office/drawing/2014/main" val="4072734056"/>
                    </a:ext>
                  </a:extLst>
                </a:gridCol>
                <a:gridCol w="1129298">
                  <a:extLst>
                    <a:ext uri="{9D8B030D-6E8A-4147-A177-3AD203B41FA5}">
                      <a16:colId xmlns:a16="http://schemas.microsoft.com/office/drawing/2014/main" val="1520726918"/>
                    </a:ext>
                  </a:extLst>
                </a:gridCol>
                <a:gridCol w="1129298">
                  <a:extLst>
                    <a:ext uri="{9D8B030D-6E8A-4147-A177-3AD203B41FA5}">
                      <a16:colId xmlns:a16="http://schemas.microsoft.com/office/drawing/2014/main" val="2790622849"/>
                    </a:ext>
                  </a:extLst>
                </a:gridCol>
                <a:gridCol w="1129298">
                  <a:extLst>
                    <a:ext uri="{9D8B030D-6E8A-4147-A177-3AD203B41FA5}">
                      <a16:colId xmlns:a16="http://schemas.microsoft.com/office/drawing/2014/main" val="2799054603"/>
                    </a:ext>
                  </a:extLst>
                </a:gridCol>
                <a:gridCol w="1129298">
                  <a:extLst>
                    <a:ext uri="{9D8B030D-6E8A-4147-A177-3AD203B41FA5}">
                      <a16:colId xmlns:a16="http://schemas.microsoft.com/office/drawing/2014/main" val="1806882816"/>
                    </a:ext>
                  </a:extLst>
                </a:gridCol>
                <a:gridCol w="1286546">
                  <a:extLst>
                    <a:ext uri="{9D8B030D-6E8A-4147-A177-3AD203B41FA5}">
                      <a16:colId xmlns:a16="http://schemas.microsoft.com/office/drawing/2014/main" val="3972168424"/>
                    </a:ext>
                  </a:extLst>
                </a:gridCol>
                <a:gridCol w="1702106">
                  <a:extLst>
                    <a:ext uri="{9D8B030D-6E8A-4147-A177-3AD203B41FA5}">
                      <a16:colId xmlns:a16="http://schemas.microsoft.com/office/drawing/2014/main" val="415058258"/>
                    </a:ext>
                  </a:extLst>
                </a:gridCol>
              </a:tblGrid>
              <a:tr h="327083">
                <a:tc>
                  <a:txBody>
                    <a:bodyPr/>
                    <a:lstStyle/>
                    <a:p>
                      <a:pPr algn="ctr" fontAlgn="b"/>
                      <a:r>
                        <a:rPr lang="en-US" sz="1800" u="none" strike="noStrike" dirty="0">
                          <a:ln>
                            <a:noFill/>
                          </a:ln>
                          <a:solidFill>
                            <a:schemeClr val="bg1">
                              <a:lumMod val="95000"/>
                            </a:schemeClr>
                          </a:solidFill>
                          <a:effectLst/>
                        </a:rPr>
                        <a:t> </a:t>
                      </a:r>
                      <a:endParaRPr lang="en-US" sz="1800" b="1" i="0" u="none" strike="noStrike" dirty="0">
                        <a:ln>
                          <a:noFill/>
                        </a:ln>
                        <a:solidFill>
                          <a:schemeClr val="bg1">
                            <a:lumMod val="95000"/>
                          </a:schemeClr>
                        </a:solidFill>
                        <a:effectLst/>
                        <a:latin typeface="+mn-lt"/>
                      </a:endParaRPr>
                    </a:p>
                  </a:txBody>
                  <a:tcPr marL="0" marR="0" marT="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173C6A"/>
                    </a:solidFill>
                  </a:tcPr>
                </a:tc>
                <a:tc>
                  <a:txBody>
                    <a:bodyPr/>
                    <a:lstStyle/>
                    <a:p>
                      <a:pPr algn="ctr" fontAlgn="b"/>
                      <a:r>
                        <a:rPr lang="en-US" sz="1800" b="1" u="none" strike="noStrike" dirty="0">
                          <a:ln>
                            <a:noFill/>
                          </a:ln>
                          <a:solidFill>
                            <a:schemeClr val="bg1">
                              <a:lumMod val="95000"/>
                            </a:schemeClr>
                          </a:solidFill>
                          <a:effectLst/>
                        </a:rPr>
                        <a:t>2014</a:t>
                      </a:r>
                      <a:endParaRPr lang="en-US" sz="1800" b="1" i="0" u="none" strike="noStrike" dirty="0">
                        <a:ln>
                          <a:noFill/>
                        </a:ln>
                        <a:solidFill>
                          <a:schemeClr val="bg1">
                            <a:lumMod val="95000"/>
                          </a:schemeClr>
                        </a:solidFill>
                        <a:effectLst/>
                        <a:latin typeface="+mn-lt"/>
                      </a:endParaRPr>
                    </a:p>
                  </a:txBody>
                  <a:tcPr marL="0" marR="0" marT="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173C6A"/>
                    </a:solidFill>
                  </a:tcPr>
                </a:tc>
                <a:tc>
                  <a:txBody>
                    <a:bodyPr/>
                    <a:lstStyle/>
                    <a:p>
                      <a:pPr algn="ctr" fontAlgn="b"/>
                      <a:r>
                        <a:rPr lang="en-US" sz="1800" b="1" u="none" strike="noStrike" dirty="0">
                          <a:ln>
                            <a:noFill/>
                          </a:ln>
                          <a:solidFill>
                            <a:schemeClr val="bg1">
                              <a:lumMod val="95000"/>
                            </a:schemeClr>
                          </a:solidFill>
                          <a:effectLst/>
                        </a:rPr>
                        <a:t>2015</a:t>
                      </a:r>
                      <a:endParaRPr lang="en-US" sz="1800" b="1" i="0" u="none" strike="noStrike" dirty="0">
                        <a:ln>
                          <a:noFill/>
                        </a:ln>
                        <a:solidFill>
                          <a:schemeClr val="bg1">
                            <a:lumMod val="95000"/>
                          </a:schemeClr>
                        </a:solidFill>
                        <a:effectLst/>
                        <a:latin typeface="+mn-lt"/>
                      </a:endParaRPr>
                    </a:p>
                  </a:txBody>
                  <a:tcPr marL="0" marR="0" marT="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173C6A"/>
                    </a:solidFill>
                  </a:tcPr>
                </a:tc>
                <a:tc>
                  <a:txBody>
                    <a:bodyPr/>
                    <a:lstStyle/>
                    <a:p>
                      <a:pPr algn="ctr" fontAlgn="b"/>
                      <a:r>
                        <a:rPr lang="en-US" sz="1800" b="1" u="none" strike="noStrike" dirty="0">
                          <a:ln>
                            <a:noFill/>
                          </a:ln>
                          <a:solidFill>
                            <a:schemeClr val="bg1">
                              <a:lumMod val="95000"/>
                            </a:schemeClr>
                          </a:solidFill>
                          <a:effectLst/>
                        </a:rPr>
                        <a:t>2016</a:t>
                      </a:r>
                      <a:endParaRPr lang="en-US" sz="1800" b="1" i="0" u="none" strike="noStrike" dirty="0">
                        <a:ln>
                          <a:noFill/>
                        </a:ln>
                        <a:solidFill>
                          <a:schemeClr val="bg1">
                            <a:lumMod val="95000"/>
                          </a:schemeClr>
                        </a:solidFill>
                        <a:effectLst/>
                        <a:latin typeface="+mn-lt"/>
                      </a:endParaRPr>
                    </a:p>
                  </a:txBody>
                  <a:tcPr marL="0" marR="0" marT="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173C6A"/>
                    </a:solidFill>
                  </a:tcPr>
                </a:tc>
                <a:tc>
                  <a:txBody>
                    <a:bodyPr/>
                    <a:lstStyle/>
                    <a:p>
                      <a:pPr algn="ctr" fontAlgn="b"/>
                      <a:r>
                        <a:rPr lang="en-US" sz="1800" b="1" u="none" strike="noStrike" dirty="0">
                          <a:ln>
                            <a:noFill/>
                          </a:ln>
                          <a:solidFill>
                            <a:schemeClr val="bg1">
                              <a:lumMod val="95000"/>
                            </a:schemeClr>
                          </a:solidFill>
                          <a:effectLst/>
                        </a:rPr>
                        <a:t>2017</a:t>
                      </a:r>
                      <a:endParaRPr lang="en-US" sz="1800" b="1" i="0" u="none" strike="noStrike" dirty="0">
                        <a:ln>
                          <a:noFill/>
                        </a:ln>
                        <a:solidFill>
                          <a:schemeClr val="bg1">
                            <a:lumMod val="95000"/>
                          </a:schemeClr>
                        </a:solidFill>
                        <a:effectLst/>
                        <a:latin typeface="+mn-lt"/>
                      </a:endParaRPr>
                    </a:p>
                  </a:txBody>
                  <a:tcPr marL="0" marR="0" marT="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173C6A"/>
                    </a:solidFill>
                  </a:tcPr>
                </a:tc>
                <a:tc>
                  <a:txBody>
                    <a:bodyPr/>
                    <a:lstStyle/>
                    <a:p>
                      <a:pPr algn="ctr" fontAlgn="b"/>
                      <a:r>
                        <a:rPr lang="en-US" sz="1800" b="1" u="none" strike="noStrike" dirty="0">
                          <a:ln>
                            <a:noFill/>
                          </a:ln>
                          <a:solidFill>
                            <a:schemeClr val="bg1">
                              <a:lumMod val="95000"/>
                            </a:schemeClr>
                          </a:solidFill>
                          <a:effectLst/>
                        </a:rPr>
                        <a:t>2018</a:t>
                      </a:r>
                      <a:endParaRPr lang="en-US" sz="1800" b="1" i="0" u="none" strike="noStrike" dirty="0">
                        <a:ln>
                          <a:noFill/>
                        </a:ln>
                        <a:solidFill>
                          <a:schemeClr val="bg1">
                            <a:lumMod val="95000"/>
                          </a:schemeClr>
                        </a:solidFill>
                        <a:effectLst/>
                        <a:latin typeface="+mn-lt"/>
                      </a:endParaRPr>
                    </a:p>
                  </a:txBody>
                  <a:tcPr marL="0" marR="0" marT="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173C6A"/>
                    </a:solidFill>
                  </a:tcPr>
                </a:tc>
                <a:tc>
                  <a:txBody>
                    <a:bodyPr/>
                    <a:lstStyle/>
                    <a:p>
                      <a:pPr algn="ctr" fontAlgn="b"/>
                      <a:r>
                        <a:rPr lang="en-US" sz="1800" b="1" u="none" strike="noStrike" dirty="0">
                          <a:ln>
                            <a:noFill/>
                          </a:ln>
                          <a:solidFill>
                            <a:schemeClr val="bg1">
                              <a:lumMod val="95000"/>
                            </a:schemeClr>
                          </a:solidFill>
                          <a:effectLst/>
                        </a:rPr>
                        <a:t>2019</a:t>
                      </a:r>
                      <a:endParaRPr lang="en-US" sz="1800" b="1" i="0" u="none" strike="noStrike" dirty="0">
                        <a:ln>
                          <a:noFill/>
                        </a:ln>
                        <a:solidFill>
                          <a:schemeClr val="bg1">
                            <a:lumMod val="95000"/>
                          </a:schemeClr>
                        </a:solidFill>
                        <a:effectLst/>
                        <a:latin typeface="+mn-lt"/>
                      </a:endParaRPr>
                    </a:p>
                  </a:txBody>
                  <a:tcPr marL="0" marR="0" marT="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173C6A"/>
                    </a:solidFill>
                  </a:tcPr>
                </a:tc>
                <a:tc>
                  <a:txBody>
                    <a:bodyPr/>
                    <a:lstStyle/>
                    <a:p>
                      <a:pPr algn="ctr" fontAlgn="b"/>
                      <a:r>
                        <a:rPr lang="en-US" sz="1800" b="1" u="none" strike="noStrike" dirty="0">
                          <a:ln>
                            <a:noFill/>
                          </a:ln>
                          <a:solidFill>
                            <a:schemeClr val="bg1">
                              <a:lumMod val="95000"/>
                            </a:schemeClr>
                          </a:solidFill>
                          <a:effectLst/>
                        </a:rPr>
                        <a:t>2020</a:t>
                      </a:r>
                      <a:endParaRPr lang="en-US" sz="1800" b="1" i="0" u="none" strike="noStrike" dirty="0">
                        <a:ln>
                          <a:noFill/>
                        </a:ln>
                        <a:solidFill>
                          <a:schemeClr val="bg1">
                            <a:lumMod val="95000"/>
                          </a:schemeClr>
                        </a:solidFill>
                        <a:effectLst/>
                        <a:latin typeface="+mn-lt"/>
                      </a:endParaRPr>
                    </a:p>
                  </a:txBody>
                  <a:tcPr marL="0" marR="0" marT="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173C6A"/>
                    </a:solidFill>
                  </a:tcPr>
                </a:tc>
                <a:tc>
                  <a:txBody>
                    <a:bodyPr/>
                    <a:lstStyle/>
                    <a:p>
                      <a:pPr algn="ctr" fontAlgn="b"/>
                      <a:r>
                        <a:rPr lang="en-US" sz="1800" b="1" u="none" strike="noStrike" dirty="0">
                          <a:ln>
                            <a:noFill/>
                          </a:ln>
                          <a:solidFill>
                            <a:schemeClr val="bg1">
                              <a:lumMod val="95000"/>
                            </a:schemeClr>
                          </a:solidFill>
                          <a:effectLst/>
                        </a:rPr>
                        <a:t>2021</a:t>
                      </a:r>
                      <a:endParaRPr lang="en-US" sz="1800" b="1" i="0" u="none" strike="noStrike" dirty="0">
                        <a:ln>
                          <a:noFill/>
                        </a:ln>
                        <a:solidFill>
                          <a:schemeClr val="bg1">
                            <a:lumMod val="95000"/>
                          </a:schemeClr>
                        </a:solidFill>
                        <a:effectLst/>
                        <a:latin typeface="+mn-lt"/>
                      </a:endParaRPr>
                    </a:p>
                  </a:txBody>
                  <a:tcPr marL="0" marR="0" marT="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173C6A"/>
                    </a:solidFill>
                  </a:tcPr>
                </a:tc>
                <a:tc>
                  <a:txBody>
                    <a:bodyPr/>
                    <a:lstStyle/>
                    <a:p>
                      <a:pPr algn="ctr" fontAlgn="b"/>
                      <a:r>
                        <a:rPr lang="en-US" sz="1800" b="1" u="none" strike="noStrike" dirty="0">
                          <a:ln>
                            <a:noFill/>
                          </a:ln>
                          <a:solidFill>
                            <a:schemeClr val="bg1">
                              <a:lumMod val="95000"/>
                            </a:schemeClr>
                          </a:solidFill>
                          <a:effectLst/>
                        </a:rPr>
                        <a:t>2022</a:t>
                      </a:r>
                      <a:endParaRPr lang="en-US" sz="1800" b="1" i="0" u="none" strike="noStrike" dirty="0">
                        <a:ln>
                          <a:noFill/>
                        </a:ln>
                        <a:solidFill>
                          <a:schemeClr val="bg1">
                            <a:lumMod val="95000"/>
                          </a:schemeClr>
                        </a:solidFill>
                        <a:effectLst/>
                        <a:latin typeface="+mn-lt"/>
                      </a:endParaRPr>
                    </a:p>
                  </a:txBody>
                  <a:tcPr marL="0" marR="0" marT="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173C6A"/>
                    </a:solidFill>
                  </a:tcPr>
                </a:tc>
                <a:tc>
                  <a:txBody>
                    <a:bodyPr/>
                    <a:lstStyle/>
                    <a:p>
                      <a:pPr algn="ctr" fontAlgn="b"/>
                      <a:r>
                        <a:rPr lang="en-US" sz="1800" b="1" u="none" strike="noStrike" dirty="0">
                          <a:ln>
                            <a:noFill/>
                          </a:ln>
                          <a:solidFill>
                            <a:schemeClr val="bg1">
                              <a:lumMod val="95000"/>
                            </a:schemeClr>
                          </a:solidFill>
                          <a:effectLst/>
                        </a:rPr>
                        <a:t>2023</a:t>
                      </a:r>
                      <a:endParaRPr lang="en-US" sz="1800" b="1" i="0" u="none" strike="noStrike" dirty="0">
                        <a:ln>
                          <a:noFill/>
                        </a:ln>
                        <a:solidFill>
                          <a:schemeClr val="bg1">
                            <a:lumMod val="95000"/>
                          </a:schemeClr>
                        </a:solidFill>
                        <a:effectLst/>
                        <a:latin typeface="+mn-lt"/>
                      </a:endParaRPr>
                    </a:p>
                  </a:txBody>
                  <a:tcPr marL="0" marR="0" marT="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173C6A"/>
                    </a:solidFill>
                  </a:tcPr>
                </a:tc>
                <a:tc>
                  <a:txBody>
                    <a:bodyPr/>
                    <a:lstStyle/>
                    <a:p>
                      <a:pPr algn="ctr" fontAlgn="b"/>
                      <a:r>
                        <a:rPr lang="en-US" sz="1800" b="1" i="0" u="none" strike="noStrike" dirty="0">
                          <a:ln>
                            <a:noFill/>
                          </a:ln>
                          <a:solidFill>
                            <a:schemeClr val="bg1">
                              <a:lumMod val="95000"/>
                            </a:schemeClr>
                          </a:solidFill>
                          <a:effectLst/>
                          <a:latin typeface="+mn-lt"/>
                        </a:rPr>
                        <a:t>Total</a:t>
                      </a:r>
                    </a:p>
                  </a:txBody>
                  <a:tcPr marL="0" marR="0" marT="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173C6A"/>
                    </a:solidFill>
                  </a:tcPr>
                </a:tc>
                <a:extLst>
                  <a:ext uri="{0D108BD9-81ED-4DB2-BD59-A6C34878D82A}">
                    <a16:rowId xmlns:a16="http://schemas.microsoft.com/office/drawing/2014/main" val="548342320"/>
                  </a:ext>
                </a:extLst>
              </a:tr>
              <a:tr h="789758">
                <a:tc>
                  <a:txBody>
                    <a:bodyPr/>
                    <a:lstStyle/>
                    <a:p>
                      <a:pPr algn="l" fontAlgn="b"/>
                      <a:r>
                        <a:rPr lang="en-US" sz="2000" b="1" u="none" strike="noStrike" dirty="0">
                          <a:ln>
                            <a:noFill/>
                          </a:ln>
                          <a:solidFill>
                            <a:schemeClr val="bg1">
                              <a:lumMod val="95000"/>
                            </a:schemeClr>
                          </a:solidFill>
                          <a:effectLst/>
                        </a:rPr>
                        <a:t>  ROADWAY</a:t>
                      </a:r>
                      <a:endParaRPr lang="en-US" sz="2000" b="1" i="0" u="none" strike="noStrike" dirty="0">
                        <a:ln>
                          <a:noFill/>
                        </a:ln>
                        <a:solidFill>
                          <a:schemeClr val="bg1">
                            <a:lumMod val="95000"/>
                          </a:schemeClr>
                        </a:solidFill>
                        <a:effectLst/>
                        <a:latin typeface="Arial" panose="020B0604020202020204" pitchFamily="34" charset="0"/>
                      </a:endParaRPr>
                    </a:p>
                  </a:txBody>
                  <a:tcPr marL="10382" marR="10382" marT="10382"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173C6A"/>
                    </a:solidFill>
                  </a:tcPr>
                </a:tc>
                <a:tc>
                  <a:txBody>
                    <a:bodyPr/>
                    <a:lstStyle/>
                    <a:p>
                      <a:pPr algn="r" fontAlgn="b"/>
                      <a:r>
                        <a:rPr lang="en-US" sz="1700" b="0" i="0" u="none" strike="noStrike">
                          <a:solidFill>
                            <a:schemeClr val="bg1"/>
                          </a:solidFill>
                          <a:effectLst/>
                          <a:latin typeface="Calibri" panose="020F0502020204030204" pitchFamily="34" charset="0"/>
                        </a:rPr>
                        <a:t>6,673,654</a:t>
                      </a:r>
                    </a:p>
                  </a:txBody>
                  <a:tcPr marL="14288" marR="14288" marT="14288"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173C6A"/>
                    </a:solidFill>
                  </a:tcPr>
                </a:tc>
                <a:tc>
                  <a:txBody>
                    <a:bodyPr/>
                    <a:lstStyle/>
                    <a:p>
                      <a:pPr algn="r" fontAlgn="b"/>
                      <a:r>
                        <a:rPr lang="en-US" sz="1700" b="0" i="0" u="none" strike="noStrike">
                          <a:solidFill>
                            <a:schemeClr val="bg1"/>
                          </a:solidFill>
                          <a:effectLst/>
                          <a:latin typeface="Calibri" panose="020F0502020204030204" pitchFamily="34" charset="0"/>
                        </a:rPr>
                        <a:t>11,026,578</a:t>
                      </a:r>
                    </a:p>
                  </a:txBody>
                  <a:tcPr marL="14288" marR="14288" marT="14288"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173C6A"/>
                    </a:solidFill>
                  </a:tcPr>
                </a:tc>
                <a:tc>
                  <a:txBody>
                    <a:bodyPr/>
                    <a:lstStyle/>
                    <a:p>
                      <a:pPr algn="r" fontAlgn="b"/>
                      <a:r>
                        <a:rPr lang="en-US" sz="1700" b="0" i="0" u="none" strike="noStrike">
                          <a:solidFill>
                            <a:schemeClr val="bg1"/>
                          </a:solidFill>
                          <a:effectLst/>
                          <a:latin typeface="Calibri" panose="020F0502020204030204" pitchFamily="34" charset="0"/>
                        </a:rPr>
                        <a:t>30,208,200</a:t>
                      </a:r>
                    </a:p>
                  </a:txBody>
                  <a:tcPr marL="14288" marR="14288" marT="14288"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173C6A"/>
                    </a:solidFill>
                  </a:tcPr>
                </a:tc>
                <a:tc>
                  <a:txBody>
                    <a:bodyPr/>
                    <a:lstStyle/>
                    <a:p>
                      <a:pPr algn="r" fontAlgn="b"/>
                      <a:r>
                        <a:rPr lang="en-US" sz="1700" b="0" i="0" u="none" strike="noStrike">
                          <a:solidFill>
                            <a:schemeClr val="bg1"/>
                          </a:solidFill>
                          <a:effectLst/>
                          <a:latin typeface="Calibri" panose="020F0502020204030204" pitchFamily="34" charset="0"/>
                        </a:rPr>
                        <a:t>60,471,654</a:t>
                      </a:r>
                    </a:p>
                  </a:txBody>
                  <a:tcPr marL="14288" marR="14288" marT="14288"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173C6A"/>
                    </a:solidFill>
                  </a:tcPr>
                </a:tc>
                <a:tc>
                  <a:txBody>
                    <a:bodyPr/>
                    <a:lstStyle/>
                    <a:p>
                      <a:pPr algn="r" fontAlgn="b"/>
                      <a:r>
                        <a:rPr lang="en-US" sz="1700" b="0" i="0" u="none" strike="noStrike">
                          <a:solidFill>
                            <a:schemeClr val="bg1"/>
                          </a:solidFill>
                          <a:effectLst/>
                          <a:latin typeface="Calibri" panose="020F0502020204030204" pitchFamily="34" charset="0"/>
                        </a:rPr>
                        <a:t>68,580,416</a:t>
                      </a:r>
                    </a:p>
                  </a:txBody>
                  <a:tcPr marL="14288" marR="14288" marT="14288"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173C6A"/>
                    </a:solidFill>
                  </a:tcPr>
                </a:tc>
                <a:tc>
                  <a:txBody>
                    <a:bodyPr/>
                    <a:lstStyle/>
                    <a:p>
                      <a:pPr algn="r" fontAlgn="b"/>
                      <a:r>
                        <a:rPr lang="en-US" sz="1700" b="0" i="0" u="none" strike="noStrike">
                          <a:solidFill>
                            <a:schemeClr val="bg1"/>
                          </a:solidFill>
                          <a:effectLst/>
                          <a:latin typeface="Calibri" panose="020F0502020204030204" pitchFamily="34" charset="0"/>
                        </a:rPr>
                        <a:t>45,705,386</a:t>
                      </a:r>
                    </a:p>
                  </a:txBody>
                  <a:tcPr marL="14288" marR="14288" marT="14288"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173C6A"/>
                    </a:solidFill>
                  </a:tcPr>
                </a:tc>
                <a:tc>
                  <a:txBody>
                    <a:bodyPr/>
                    <a:lstStyle/>
                    <a:p>
                      <a:pPr algn="r" fontAlgn="b"/>
                      <a:r>
                        <a:rPr lang="en-US" sz="1700" b="0" i="0" u="none" strike="noStrike">
                          <a:solidFill>
                            <a:schemeClr val="bg1"/>
                          </a:solidFill>
                          <a:effectLst/>
                          <a:latin typeface="Calibri" panose="020F0502020204030204" pitchFamily="34" charset="0"/>
                        </a:rPr>
                        <a:t>29,902,322</a:t>
                      </a:r>
                    </a:p>
                  </a:txBody>
                  <a:tcPr marL="14288" marR="14288" marT="14288"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173C6A"/>
                    </a:solidFill>
                  </a:tcPr>
                </a:tc>
                <a:tc>
                  <a:txBody>
                    <a:bodyPr/>
                    <a:lstStyle/>
                    <a:p>
                      <a:pPr algn="r" fontAlgn="b"/>
                      <a:r>
                        <a:rPr lang="en-US" sz="1700" b="0" i="0" u="none" strike="noStrike">
                          <a:solidFill>
                            <a:schemeClr val="bg1"/>
                          </a:solidFill>
                          <a:effectLst/>
                          <a:latin typeface="Calibri" panose="020F0502020204030204" pitchFamily="34" charset="0"/>
                        </a:rPr>
                        <a:t>22,985,306</a:t>
                      </a:r>
                    </a:p>
                  </a:txBody>
                  <a:tcPr marL="14288" marR="14288" marT="14288"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173C6A"/>
                    </a:solidFill>
                  </a:tcPr>
                </a:tc>
                <a:tc>
                  <a:txBody>
                    <a:bodyPr/>
                    <a:lstStyle/>
                    <a:p>
                      <a:pPr algn="r" fontAlgn="b"/>
                      <a:r>
                        <a:rPr lang="en-US" sz="1700" b="0" i="0" u="none" strike="noStrike">
                          <a:solidFill>
                            <a:schemeClr val="bg1"/>
                          </a:solidFill>
                          <a:effectLst/>
                          <a:latin typeface="Calibri" panose="020F0502020204030204" pitchFamily="34" charset="0"/>
                        </a:rPr>
                        <a:t>17,416,838</a:t>
                      </a:r>
                    </a:p>
                  </a:txBody>
                  <a:tcPr marL="14288" marR="14288" marT="14288"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173C6A"/>
                    </a:solidFill>
                  </a:tcPr>
                </a:tc>
                <a:tc>
                  <a:txBody>
                    <a:bodyPr/>
                    <a:lstStyle/>
                    <a:p>
                      <a:pPr algn="r" fontAlgn="b"/>
                      <a:r>
                        <a:rPr lang="en-US" sz="1700" b="0" i="0" u="none" strike="noStrike">
                          <a:solidFill>
                            <a:schemeClr val="bg1"/>
                          </a:solidFill>
                          <a:effectLst/>
                          <a:latin typeface="Calibri" panose="020F0502020204030204" pitchFamily="34" charset="0"/>
                        </a:rPr>
                        <a:t>22,715,916</a:t>
                      </a:r>
                    </a:p>
                  </a:txBody>
                  <a:tcPr marL="14288" marR="14288" marT="14288"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173C6A"/>
                    </a:solidFill>
                  </a:tcPr>
                </a:tc>
                <a:tc>
                  <a:txBody>
                    <a:bodyPr/>
                    <a:lstStyle/>
                    <a:p>
                      <a:pPr algn="r" fontAlgn="b"/>
                      <a:r>
                        <a:rPr lang="en-US" sz="1700" b="0" i="0" u="none" strike="noStrike" dirty="0">
                          <a:solidFill>
                            <a:schemeClr val="bg1"/>
                          </a:solidFill>
                          <a:effectLst/>
                          <a:latin typeface="Calibri" panose="020F0502020204030204" pitchFamily="34" charset="0"/>
                        </a:rPr>
                        <a:t>315,686,270</a:t>
                      </a:r>
                    </a:p>
                  </a:txBody>
                  <a:tcPr marL="14288" marR="14288" marT="14288"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173C6A"/>
                    </a:solidFill>
                  </a:tcPr>
                </a:tc>
                <a:extLst>
                  <a:ext uri="{0D108BD9-81ED-4DB2-BD59-A6C34878D82A}">
                    <a16:rowId xmlns:a16="http://schemas.microsoft.com/office/drawing/2014/main" val="2188623623"/>
                  </a:ext>
                </a:extLst>
              </a:tr>
              <a:tr h="789758">
                <a:tc>
                  <a:txBody>
                    <a:bodyPr/>
                    <a:lstStyle/>
                    <a:p>
                      <a:pPr algn="l" fontAlgn="b"/>
                      <a:r>
                        <a:rPr lang="en-US" sz="2000" u="none" strike="noStrike" dirty="0">
                          <a:ln>
                            <a:noFill/>
                          </a:ln>
                          <a:solidFill>
                            <a:schemeClr val="bg1">
                              <a:lumMod val="95000"/>
                            </a:schemeClr>
                          </a:solidFill>
                          <a:effectLst/>
                        </a:rPr>
                        <a:t>  </a:t>
                      </a:r>
                      <a:r>
                        <a:rPr lang="en-US" sz="2000" b="1" u="none" strike="noStrike" dirty="0">
                          <a:ln>
                            <a:noFill/>
                          </a:ln>
                          <a:solidFill>
                            <a:schemeClr val="bg1">
                              <a:lumMod val="95000"/>
                            </a:schemeClr>
                          </a:solidFill>
                          <a:effectLst/>
                        </a:rPr>
                        <a:t>BIKE/PED</a:t>
                      </a:r>
                      <a:endParaRPr lang="en-US" sz="2000" b="1" i="0" u="none" strike="noStrike" dirty="0">
                        <a:ln>
                          <a:noFill/>
                        </a:ln>
                        <a:solidFill>
                          <a:schemeClr val="bg1">
                            <a:lumMod val="95000"/>
                          </a:schemeClr>
                        </a:solidFill>
                        <a:effectLst/>
                        <a:latin typeface="Arial" panose="020B0604020202020204" pitchFamily="34" charset="0"/>
                      </a:endParaRPr>
                    </a:p>
                  </a:txBody>
                  <a:tcPr marL="10382" marR="10382" marT="10382"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173C6A"/>
                    </a:solidFill>
                  </a:tcPr>
                </a:tc>
                <a:tc>
                  <a:txBody>
                    <a:bodyPr/>
                    <a:lstStyle/>
                    <a:p>
                      <a:pPr algn="r" fontAlgn="b"/>
                      <a:r>
                        <a:rPr lang="en-US" sz="1700" b="0" i="0" u="none" strike="noStrike">
                          <a:solidFill>
                            <a:schemeClr val="bg1"/>
                          </a:solidFill>
                          <a:effectLst/>
                          <a:latin typeface="Calibri" panose="020F0502020204030204" pitchFamily="34" charset="0"/>
                        </a:rPr>
                        <a:t>0</a:t>
                      </a:r>
                    </a:p>
                  </a:txBody>
                  <a:tcPr marL="14288" marR="14288" marT="14288"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173C6A"/>
                    </a:solidFill>
                  </a:tcPr>
                </a:tc>
                <a:tc>
                  <a:txBody>
                    <a:bodyPr/>
                    <a:lstStyle/>
                    <a:p>
                      <a:pPr algn="r" fontAlgn="b"/>
                      <a:r>
                        <a:rPr lang="en-US" sz="1700" b="0" i="0" u="none" strike="noStrike">
                          <a:solidFill>
                            <a:schemeClr val="bg1"/>
                          </a:solidFill>
                          <a:effectLst/>
                          <a:latin typeface="Calibri" panose="020F0502020204030204" pitchFamily="34" charset="0"/>
                        </a:rPr>
                        <a:t>972,299</a:t>
                      </a:r>
                    </a:p>
                  </a:txBody>
                  <a:tcPr marL="14288" marR="14288" marT="14288"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173C6A"/>
                    </a:solidFill>
                  </a:tcPr>
                </a:tc>
                <a:tc>
                  <a:txBody>
                    <a:bodyPr/>
                    <a:lstStyle/>
                    <a:p>
                      <a:pPr algn="r" fontAlgn="b"/>
                      <a:r>
                        <a:rPr lang="en-US" sz="1700" b="0" i="0" u="none" strike="noStrike">
                          <a:solidFill>
                            <a:schemeClr val="bg1"/>
                          </a:solidFill>
                          <a:effectLst/>
                          <a:latin typeface="Calibri" panose="020F0502020204030204" pitchFamily="34" charset="0"/>
                        </a:rPr>
                        <a:t>3,597,380</a:t>
                      </a:r>
                    </a:p>
                  </a:txBody>
                  <a:tcPr marL="14288" marR="14288" marT="14288"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173C6A"/>
                    </a:solidFill>
                  </a:tcPr>
                </a:tc>
                <a:tc>
                  <a:txBody>
                    <a:bodyPr/>
                    <a:lstStyle/>
                    <a:p>
                      <a:pPr algn="r" fontAlgn="b"/>
                      <a:r>
                        <a:rPr lang="en-US" sz="1700" b="0" i="0" u="none" strike="noStrike">
                          <a:solidFill>
                            <a:schemeClr val="bg1"/>
                          </a:solidFill>
                          <a:effectLst/>
                          <a:latin typeface="Calibri" panose="020F0502020204030204" pitchFamily="34" charset="0"/>
                        </a:rPr>
                        <a:t>2,327,625</a:t>
                      </a:r>
                    </a:p>
                  </a:txBody>
                  <a:tcPr marL="14288" marR="14288" marT="14288"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173C6A"/>
                    </a:solidFill>
                  </a:tcPr>
                </a:tc>
                <a:tc>
                  <a:txBody>
                    <a:bodyPr/>
                    <a:lstStyle/>
                    <a:p>
                      <a:pPr algn="r" fontAlgn="b"/>
                      <a:r>
                        <a:rPr lang="en-US" sz="1700" b="0" i="0" u="none" strike="noStrike">
                          <a:solidFill>
                            <a:schemeClr val="bg1"/>
                          </a:solidFill>
                          <a:effectLst/>
                          <a:latin typeface="Calibri" panose="020F0502020204030204" pitchFamily="34" charset="0"/>
                        </a:rPr>
                        <a:t>5,235,180</a:t>
                      </a:r>
                    </a:p>
                  </a:txBody>
                  <a:tcPr marL="14288" marR="14288" marT="14288"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173C6A"/>
                    </a:solidFill>
                  </a:tcPr>
                </a:tc>
                <a:tc>
                  <a:txBody>
                    <a:bodyPr/>
                    <a:lstStyle/>
                    <a:p>
                      <a:pPr algn="r" fontAlgn="b"/>
                      <a:r>
                        <a:rPr lang="en-US" sz="1700" b="0" i="0" u="none" strike="noStrike">
                          <a:solidFill>
                            <a:schemeClr val="bg1"/>
                          </a:solidFill>
                          <a:effectLst/>
                          <a:latin typeface="Calibri" panose="020F0502020204030204" pitchFamily="34" charset="0"/>
                        </a:rPr>
                        <a:t>5,476,312</a:t>
                      </a:r>
                    </a:p>
                  </a:txBody>
                  <a:tcPr marL="14288" marR="14288" marT="14288"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173C6A"/>
                    </a:solidFill>
                  </a:tcPr>
                </a:tc>
                <a:tc>
                  <a:txBody>
                    <a:bodyPr/>
                    <a:lstStyle/>
                    <a:p>
                      <a:pPr algn="r" fontAlgn="b"/>
                      <a:r>
                        <a:rPr lang="en-US" sz="1700" b="0" i="0" u="none" strike="noStrike">
                          <a:solidFill>
                            <a:schemeClr val="bg1"/>
                          </a:solidFill>
                          <a:effectLst/>
                          <a:latin typeface="Calibri" panose="020F0502020204030204" pitchFamily="34" charset="0"/>
                        </a:rPr>
                        <a:t>2,718,151</a:t>
                      </a:r>
                    </a:p>
                  </a:txBody>
                  <a:tcPr marL="14288" marR="14288" marT="14288"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173C6A"/>
                    </a:solidFill>
                  </a:tcPr>
                </a:tc>
                <a:tc>
                  <a:txBody>
                    <a:bodyPr/>
                    <a:lstStyle/>
                    <a:p>
                      <a:pPr algn="r" fontAlgn="b"/>
                      <a:r>
                        <a:rPr lang="en-US" sz="1700" b="0" i="0" u="none" strike="noStrike">
                          <a:solidFill>
                            <a:schemeClr val="bg1"/>
                          </a:solidFill>
                          <a:effectLst/>
                          <a:latin typeface="Calibri" panose="020F0502020204030204" pitchFamily="34" charset="0"/>
                        </a:rPr>
                        <a:t>3,173,285</a:t>
                      </a:r>
                    </a:p>
                  </a:txBody>
                  <a:tcPr marL="14288" marR="14288" marT="14288"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173C6A"/>
                    </a:solidFill>
                  </a:tcPr>
                </a:tc>
                <a:tc>
                  <a:txBody>
                    <a:bodyPr/>
                    <a:lstStyle/>
                    <a:p>
                      <a:pPr algn="r" fontAlgn="b"/>
                      <a:r>
                        <a:rPr lang="en-US" sz="1700" b="0" i="0" u="none" strike="noStrike">
                          <a:solidFill>
                            <a:schemeClr val="bg1"/>
                          </a:solidFill>
                          <a:effectLst/>
                          <a:latin typeface="Calibri" panose="020F0502020204030204" pitchFamily="34" charset="0"/>
                        </a:rPr>
                        <a:t>1,263,959</a:t>
                      </a:r>
                    </a:p>
                  </a:txBody>
                  <a:tcPr marL="14288" marR="14288" marT="14288"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173C6A"/>
                    </a:solidFill>
                  </a:tcPr>
                </a:tc>
                <a:tc>
                  <a:txBody>
                    <a:bodyPr/>
                    <a:lstStyle/>
                    <a:p>
                      <a:pPr algn="r" fontAlgn="b"/>
                      <a:r>
                        <a:rPr lang="en-US" sz="1700" b="0" i="0" u="none" strike="noStrike">
                          <a:solidFill>
                            <a:schemeClr val="bg1"/>
                          </a:solidFill>
                          <a:effectLst/>
                          <a:latin typeface="Calibri" panose="020F0502020204030204" pitchFamily="34" charset="0"/>
                        </a:rPr>
                        <a:t>996,247</a:t>
                      </a:r>
                    </a:p>
                  </a:txBody>
                  <a:tcPr marL="14288" marR="14288" marT="14288"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173C6A"/>
                    </a:solidFill>
                  </a:tcPr>
                </a:tc>
                <a:tc>
                  <a:txBody>
                    <a:bodyPr/>
                    <a:lstStyle/>
                    <a:p>
                      <a:pPr algn="r" fontAlgn="b"/>
                      <a:r>
                        <a:rPr lang="en-US" sz="1700" b="0" i="0" u="none" strike="noStrike">
                          <a:solidFill>
                            <a:schemeClr val="bg1"/>
                          </a:solidFill>
                          <a:effectLst/>
                          <a:latin typeface="Calibri" panose="020F0502020204030204" pitchFamily="34" charset="0"/>
                        </a:rPr>
                        <a:t>25,760,438</a:t>
                      </a:r>
                    </a:p>
                  </a:txBody>
                  <a:tcPr marL="14288" marR="14288" marT="14288"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173C6A"/>
                    </a:solidFill>
                  </a:tcPr>
                </a:tc>
                <a:extLst>
                  <a:ext uri="{0D108BD9-81ED-4DB2-BD59-A6C34878D82A}">
                    <a16:rowId xmlns:a16="http://schemas.microsoft.com/office/drawing/2014/main" val="2330077519"/>
                  </a:ext>
                </a:extLst>
              </a:tr>
              <a:tr h="789758">
                <a:tc>
                  <a:txBody>
                    <a:bodyPr/>
                    <a:lstStyle/>
                    <a:p>
                      <a:pPr algn="l" fontAlgn="b"/>
                      <a:r>
                        <a:rPr lang="en-US" sz="2000" u="none" strike="noStrike" dirty="0">
                          <a:ln>
                            <a:noFill/>
                          </a:ln>
                          <a:solidFill>
                            <a:schemeClr val="bg1">
                              <a:lumMod val="95000"/>
                            </a:schemeClr>
                          </a:solidFill>
                          <a:effectLst/>
                        </a:rPr>
                        <a:t>  </a:t>
                      </a:r>
                      <a:r>
                        <a:rPr lang="en-US" sz="2000" b="1" u="none" strike="noStrike" dirty="0">
                          <a:ln>
                            <a:noFill/>
                          </a:ln>
                          <a:solidFill>
                            <a:schemeClr val="bg1">
                              <a:lumMod val="95000"/>
                            </a:schemeClr>
                          </a:solidFill>
                          <a:effectLst/>
                        </a:rPr>
                        <a:t>COMET</a:t>
                      </a:r>
                      <a:endParaRPr lang="en-US" sz="2000" b="1" i="0" u="none" strike="noStrike" dirty="0">
                        <a:ln>
                          <a:noFill/>
                        </a:ln>
                        <a:solidFill>
                          <a:schemeClr val="bg1">
                            <a:lumMod val="95000"/>
                          </a:schemeClr>
                        </a:solidFill>
                        <a:effectLst/>
                        <a:latin typeface="Arial" panose="020B0604020202020204" pitchFamily="34" charset="0"/>
                      </a:endParaRPr>
                    </a:p>
                  </a:txBody>
                  <a:tcPr marL="10382" marR="10382" marT="10382"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173C6A"/>
                    </a:solidFill>
                  </a:tcPr>
                </a:tc>
                <a:tc>
                  <a:txBody>
                    <a:bodyPr/>
                    <a:lstStyle/>
                    <a:p>
                      <a:pPr algn="r" fontAlgn="b"/>
                      <a:r>
                        <a:rPr lang="en-US" sz="1700" b="0" i="0" u="none" strike="noStrike">
                          <a:solidFill>
                            <a:schemeClr val="bg1"/>
                          </a:solidFill>
                          <a:effectLst/>
                          <a:latin typeface="Calibri" panose="020F0502020204030204" pitchFamily="34" charset="0"/>
                        </a:rPr>
                        <a:t>14,924,544</a:t>
                      </a:r>
                    </a:p>
                  </a:txBody>
                  <a:tcPr marL="14288" marR="14288" marT="14288"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173C6A"/>
                    </a:solidFill>
                  </a:tcPr>
                </a:tc>
                <a:tc>
                  <a:txBody>
                    <a:bodyPr/>
                    <a:lstStyle/>
                    <a:p>
                      <a:pPr algn="r" fontAlgn="b"/>
                      <a:r>
                        <a:rPr lang="en-US" sz="1700" b="0" i="0" u="none" strike="noStrike">
                          <a:solidFill>
                            <a:schemeClr val="bg1"/>
                          </a:solidFill>
                          <a:effectLst/>
                          <a:latin typeface="Calibri" panose="020F0502020204030204" pitchFamily="34" charset="0"/>
                        </a:rPr>
                        <a:t>15,122,903</a:t>
                      </a:r>
                    </a:p>
                  </a:txBody>
                  <a:tcPr marL="14288" marR="14288" marT="14288"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173C6A"/>
                    </a:solidFill>
                  </a:tcPr>
                </a:tc>
                <a:tc>
                  <a:txBody>
                    <a:bodyPr/>
                    <a:lstStyle/>
                    <a:p>
                      <a:pPr algn="r" fontAlgn="b"/>
                      <a:r>
                        <a:rPr lang="en-US" sz="1700" b="0" i="0" u="none" strike="noStrike">
                          <a:solidFill>
                            <a:schemeClr val="bg1"/>
                          </a:solidFill>
                          <a:effectLst/>
                          <a:latin typeface="Calibri" panose="020F0502020204030204" pitchFamily="34" charset="0"/>
                        </a:rPr>
                        <a:t>15,302,720</a:t>
                      </a:r>
                    </a:p>
                  </a:txBody>
                  <a:tcPr marL="14288" marR="14288" marT="14288"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173C6A"/>
                    </a:solidFill>
                  </a:tcPr>
                </a:tc>
                <a:tc>
                  <a:txBody>
                    <a:bodyPr/>
                    <a:lstStyle/>
                    <a:p>
                      <a:pPr algn="r" fontAlgn="b"/>
                      <a:r>
                        <a:rPr lang="en-US" sz="1700" b="0" i="0" u="none" strike="noStrike">
                          <a:solidFill>
                            <a:schemeClr val="bg1"/>
                          </a:solidFill>
                          <a:effectLst/>
                          <a:latin typeface="Calibri" panose="020F0502020204030204" pitchFamily="34" charset="0"/>
                        </a:rPr>
                        <a:t>16,779,545</a:t>
                      </a:r>
                    </a:p>
                  </a:txBody>
                  <a:tcPr marL="14288" marR="14288" marT="14288"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173C6A"/>
                    </a:solidFill>
                  </a:tcPr>
                </a:tc>
                <a:tc>
                  <a:txBody>
                    <a:bodyPr/>
                    <a:lstStyle/>
                    <a:p>
                      <a:pPr algn="r" fontAlgn="b"/>
                      <a:r>
                        <a:rPr lang="en-US" sz="1700" b="0" i="0" u="none" strike="noStrike">
                          <a:solidFill>
                            <a:schemeClr val="bg1"/>
                          </a:solidFill>
                          <a:effectLst/>
                          <a:latin typeface="Calibri" panose="020F0502020204030204" pitchFamily="34" charset="0"/>
                        </a:rPr>
                        <a:t>17,925,481</a:t>
                      </a:r>
                    </a:p>
                  </a:txBody>
                  <a:tcPr marL="14288" marR="14288" marT="14288"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173C6A"/>
                    </a:solidFill>
                  </a:tcPr>
                </a:tc>
                <a:tc>
                  <a:txBody>
                    <a:bodyPr/>
                    <a:lstStyle/>
                    <a:p>
                      <a:pPr algn="r" fontAlgn="b"/>
                      <a:r>
                        <a:rPr lang="en-US" sz="1700" b="0" i="0" u="none" strike="noStrike">
                          <a:solidFill>
                            <a:schemeClr val="bg1"/>
                          </a:solidFill>
                          <a:effectLst/>
                          <a:latin typeface="Calibri" panose="020F0502020204030204" pitchFamily="34" charset="0"/>
                        </a:rPr>
                        <a:t>24,361,563</a:t>
                      </a:r>
                    </a:p>
                  </a:txBody>
                  <a:tcPr marL="14288" marR="14288" marT="14288"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173C6A"/>
                    </a:solidFill>
                  </a:tcPr>
                </a:tc>
                <a:tc>
                  <a:txBody>
                    <a:bodyPr/>
                    <a:lstStyle/>
                    <a:p>
                      <a:pPr algn="r" fontAlgn="b"/>
                      <a:r>
                        <a:rPr lang="en-US" sz="1700" b="0" i="0" u="none" strike="noStrike">
                          <a:solidFill>
                            <a:schemeClr val="bg1"/>
                          </a:solidFill>
                          <a:effectLst/>
                          <a:latin typeface="Calibri" panose="020F0502020204030204" pitchFamily="34" charset="0"/>
                        </a:rPr>
                        <a:t>19,670,586</a:t>
                      </a:r>
                    </a:p>
                  </a:txBody>
                  <a:tcPr marL="14288" marR="14288" marT="14288"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173C6A"/>
                    </a:solidFill>
                  </a:tcPr>
                </a:tc>
                <a:tc>
                  <a:txBody>
                    <a:bodyPr/>
                    <a:lstStyle/>
                    <a:p>
                      <a:pPr algn="r" fontAlgn="b"/>
                      <a:r>
                        <a:rPr lang="en-US" sz="1700" b="0" i="0" u="none" strike="noStrike">
                          <a:solidFill>
                            <a:schemeClr val="bg1"/>
                          </a:solidFill>
                          <a:effectLst/>
                          <a:latin typeface="Calibri" panose="020F0502020204030204" pitchFamily="34" charset="0"/>
                        </a:rPr>
                        <a:t>22,256,786</a:t>
                      </a:r>
                    </a:p>
                  </a:txBody>
                  <a:tcPr marL="14288" marR="14288" marT="14288"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173C6A"/>
                    </a:solidFill>
                  </a:tcPr>
                </a:tc>
                <a:tc>
                  <a:txBody>
                    <a:bodyPr/>
                    <a:lstStyle/>
                    <a:p>
                      <a:pPr algn="r" fontAlgn="b"/>
                      <a:r>
                        <a:rPr lang="en-US" sz="1700" b="0" i="0" u="none" strike="noStrike">
                          <a:solidFill>
                            <a:schemeClr val="bg1"/>
                          </a:solidFill>
                          <a:effectLst/>
                          <a:latin typeface="Calibri" panose="020F0502020204030204" pitchFamily="34" charset="0"/>
                        </a:rPr>
                        <a:t>24,591,348</a:t>
                      </a:r>
                    </a:p>
                  </a:txBody>
                  <a:tcPr marL="14288" marR="14288" marT="14288"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173C6A"/>
                    </a:solidFill>
                  </a:tcPr>
                </a:tc>
                <a:tc>
                  <a:txBody>
                    <a:bodyPr/>
                    <a:lstStyle/>
                    <a:p>
                      <a:pPr algn="r" fontAlgn="b"/>
                      <a:r>
                        <a:rPr lang="en-US" sz="1700" b="0" i="0" u="none" strike="noStrike">
                          <a:solidFill>
                            <a:schemeClr val="bg1"/>
                          </a:solidFill>
                          <a:effectLst/>
                          <a:latin typeface="Calibri" panose="020F0502020204030204" pitchFamily="34" charset="0"/>
                        </a:rPr>
                        <a:t>28,858,739</a:t>
                      </a:r>
                    </a:p>
                  </a:txBody>
                  <a:tcPr marL="14288" marR="14288" marT="14288"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173C6A"/>
                    </a:solidFill>
                  </a:tcPr>
                </a:tc>
                <a:tc>
                  <a:txBody>
                    <a:bodyPr/>
                    <a:lstStyle/>
                    <a:p>
                      <a:pPr algn="r" fontAlgn="b"/>
                      <a:r>
                        <a:rPr lang="en-US" sz="1700" b="0" i="0" u="none" strike="noStrike">
                          <a:solidFill>
                            <a:schemeClr val="bg1"/>
                          </a:solidFill>
                          <a:effectLst/>
                          <a:latin typeface="Calibri" panose="020F0502020204030204" pitchFamily="34" charset="0"/>
                        </a:rPr>
                        <a:t>199,794,215</a:t>
                      </a:r>
                    </a:p>
                  </a:txBody>
                  <a:tcPr marL="14288" marR="14288" marT="14288"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173C6A"/>
                    </a:solidFill>
                  </a:tcPr>
                </a:tc>
                <a:extLst>
                  <a:ext uri="{0D108BD9-81ED-4DB2-BD59-A6C34878D82A}">
                    <a16:rowId xmlns:a16="http://schemas.microsoft.com/office/drawing/2014/main" val="537087400"/>
                  </a:ext>
                </a:extLst>
              </a:tr>
              <a:tr h="753351">
                <a:tc>
                  <a:txBody>
                    <a:bodyPr/>
                    <a:lstStyle/>
                    <a:p>
                      <a:pPr algn="l" fontAlgn="b"/>
                      <a:r>
                        <a:rPr lang="en-US" sz="2000" u="none" strike="noStrike" dirty="0">
                          <a:ln>
                            <a:noFill/>
                          </a:ln>
                          <a:solidFill>
                            <a:schemeClr val="bg1">
                              <a:lumMod val="95000"/>
                            </a:schemeClr>
                          </a:solidFill>
                          <a:effectLst/>
                        </a:rPr>
                        <a:t>  </a:t>
                      </a:r>
                      <a:r>
                        <a:rPr lang="en-US" sz="2000" b="1" u="none" strike="noStrike" dirty="0">
                          <a:ln>
                            <a:noFill/>
                          </a:ln>
                          <a:solidFill>
                            <a:schemeClr val="bg1">
                              <a:lumMod val="95000"/>
                            </a:schemeClr>
                          </a:solidFill>
                          <a:effectLst/>
                        </a:rPr>
                        <a:t>PERSONNEL</a:t>
                      </a:r>
                      <a:endParaRPr lang="en-US" sz="2000" b="1" i="0" u="none" strike="noStrike" dirty="0">
                        <a:ln>
                          <a:noFill/>
                        </a:ln>
                        <a:solidFill>
                          <a:schemeClr val="bg1">
                            <a:lumMod val="95000"/>
                          </a:schemeClr>
                        </a:solidFill>
                        <a:effectLst/>
                        <a:latin typeface="Arial" panose="020B0604020202020204" pitchFamily="34" charset="0"/>
                      </a:endParaRPr>
                    </a:p>
                  </a:txBody>
                  <a:tcPr marL="10382" marR="10382" marT="10382"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173C6A"/>
                    </a:solidFill>
                  </a:tcPr>
                </a:tc>
                <a:tc>
                  <a:txBody>
                    <a:bodyPr/>
                    <a:lstStyle/>
                    <a:p>
                      <a:pPr algn="r" fontAlgn="b"/>
                      <a:r>
                        <a:rPr lang="en-US" sz="1700" b="0" i="0" u="none" strike="noStrike">
                          <a:solidFill>
                            <a:schemeClr val="bg1"/>
                          </a:solidFill>
                          <a:effectLst/>
                          <a:latin typeface="Calibri" panose="020F0502020204030204" pitchFamily="34" charset="0"/>
                        </a:rPr>
                        <a:t>0</a:t>
                      </a:r>
                    </a:p>
                  </a:txBody>
                  <a:tcPr marL="14288" marR="14288" marT="14288"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173C6A"/>
                    </a:solidFill>
                  </a:tcPr>
                </a:tc>
                <a:tc>
                  <a:txBody>
                    <a:bodyPr/>
                    <a:lstStyle/>
                    <a:p>
                      <a:pPr algn="r" fontAlgn="b"/>
                      <a:r>
                        <a:rPr lang="en-US" sz="1700" b="0" i="0" u="none" strike="noStrike">
                          <a:solidFill>
                            <a:schemeClr val="bg1"/>
                          </a:solidFill>
                          <a:effectLst/>
                          <a:latin typeface="Calibri" panose="020F0502020204030204" pitchFamily="34" charset="0"/>
                        </a:rPr>
                        <a:t>0</a:t>
                      </a:r>
                    </a:p>
                  </a:txBody>
                  <a:tcPr marL="14288" marR="14288" marT="14288"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173C6A"/>
                    </a:solidFill>
                  </a:tcPr>
                </a:tc>
                <a:tc>
                  <a:txBody>
                    <a:bodyPr/>
                    <a:lstStyle/>
                    <a:p>
                      <a:pPr algn="r" fontAlgn="b"/>
                      <a:r>
                        <a:rPr lang="en-US" sz="1700" b="0" i="0" u="none" strike="noStrike">
                          <a:solidFill>
                            <a:schemeClr val="bg1"/>
                          </a:solidFill>
                          <a:effectLst/>
                          <a:latin typeface="Calibri" panose="020F0502020204030204" pitchFamily="34" charset="0"/>
                        </a:rPr>
                        <a:t>0</a:t>
                      </a:r>
                    </a:p>
                  </a:txBody>
                  <a:tcPr marL="14288" marR="14288" marT="14288"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173C6A"/>
                    </a:solidFill>
                  </a:tcPr>
                </a:tc>
                <a:tc>
                  <a:txBody>
                    <a:bodyPr/>
                    <a:lstStyle/>
                    <a:p>
                      <a:pPr algn="r" fontAlgn="b"/>
                      <a:r>
                        <a:rPr lang="en-US" sz="1700" b="0" i="0" u="none" strike="noStrike">
                          <a:solidFill>
                            <a:schemeClr val="bg1"/>
                          </a:solidFill>
                          <a:effectLst/>
                          <a:latin typeface="Calibri" panose="020F0502020204030204" pitchFamily="34" charset="0"/>
                        </a:rPr>
                        <a:t>0</a:t>
                      </a:r>
                    </a:p>
                  </a:txBody>
                  <a:tcPr marL="14288" marR="14288" marT="14288"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173C6A"/>
                    </a:solidFill>
                  </a:tcPr>
                </a:tc>
                <a:tc>
                  <a:txBody>
                    <a:bodyPr/>
                    <a:lstStyle/>
                    <a:p>
                      <a:pPr algn="r" fontAlgn="b"/>
                      <a:r>
                        <a:rPr lang="en-US" sz="1700" b="0" i="0" u="none" strike="noStrike">
                          <a:solidFill>
                            <a:schemeClr val="bg1"/>
                          </a:solidFill>
                          <a:effectLst/>
                          <a:latin typeface="Calibri" panose="020F0502020204030204" pitchFamily="34" charset="0"/>
                        </a:rPr>
                        <a:t>0</a:t>
                      </a:r>
                    </a:p>
                  </a:txBody>
                  <a:tcPr marL="14288" marR="14288" marT="14288"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173C6A"/>
                    </a:solidFill>
                  </a:tcPr>
                </a:tc>
                <a:tc>
                  <a:txBody>
                    <a:bodyPr/>
                    <a:lstStyle/>
                    <a:p>
                      <a:pPr algn="r" fontAlgn="b"/>
                      <a:r>
                        <a:rPr lang="en-US" sz="1700" b="0" i="0" u="none" strike="noStrike">
                          <a:solidFill>
                            <a:schemeClr val="bg1"/>
                          </a:solidFill>
                          <a:effectLst/>
                          <a:latin typeface="Calibri" panose="020F0502020204030204" pitchFamily="34" charset="0"/>
                        </a:rPr>
                        <a:t>0</a:t>
                      </a:r>
                    </a:p>
                  </a:txBody>
                  <a:tcPr marL="14288" marR="14288" marT="14288"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173C6A"/>
                    </a:solidFill>
                  </a:tcPr>
                </a:tc>
                <a:tc>
                  <a:txBody>
                    <a:bodyPr/>
                    <a:lstStyle/>
                    <a:p>
                      <a:pPr algn="r" fontAlgn="b"/>
                      <a:r>
                        <a:rPr lang="en-US" sz="1700" b="0" i="0" u="none" strike="noStrike">
                          <a:solidFill>
                            <a:schemeClr val="bg1"/>
                          </a:solidFill>
                          <a:effectLst/>
                          <a:latin typeface="Calibri" panose="020F0502020204030204" pitchFamily="34" charset="0"/>
                        </a:rPr>
                        <a:t>404,662</a:t>
                      </a:r>
                    </a:p>
                  </a:txBody>
                  <a:tcPr marL="14288" marR="14288" marT="14288"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173C6A"/>
                    </a:solidFill>
                  </a:tcPr>
                </a:tc>
                <a:tc>
                  <a:txBody>
                    <a:bodyPr/>
                    <a:lstStyle/>
                    <a:p>
                      <a:pPr algn="r" fontAlgn="b"/>
                      <a:r>
                        <a:rPr lang="en-US" sz="1700" b="0" i="0" u="none" strike="noStrike">
                          <a:solidFill>
                            <a:schemeClr val="bg1"/>
                          </a:solidFill>
                          <a:effectLst/>
                          <a:latin typeface="Calibri" panose="020F0502020204030204" pitchFamily="34" charset="0"/>
                        </a:rPr>
                        <a:t>508,868</a:t>
                      </a:r>
                    </a:p>
                  </a:txBody>
                  <a:tcPr marL="14288" marR="14288" marT="14288"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173C6A"/>
                    </a:solidFill>
                  </a:tcPr>
                </a:tc>
                <a:tc>
                  <a:txBody>
                    <a:bodyPr/>
                    <a:lstStyle/>
                    <a:p>
                      <a:pPr algn="r" fontAlgn="b"/>
                      <a:r>
                        <a:rPr lang="en-US" sz="1700" b="0" i="0" u="none" strike="noStrike">
                          <a:solidFill>
                            <a:schemeClr val="bg1"/>
                          </a:solidFill>
                          <a:effectLst/>
                          <a:latin typeface="Calibri" panose="020F0502020204030204" pitchFamily="34" charset="0"/>
                        </a:rPr>
                        <a:t>529,989</a:t>
                      </a:r>
                    </a:p>
                  </a:txBody>
                  <a:tcPr marL="14288" marR="14288" marT="14288"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173C6A"/>
                    </a:solidFill>
                  </a:tcPr>
                </a:tc>
                <a:tc>
                  <a:txBody>
                    <a:bodyPr/>
                    <a:lstStyle/>
                    <a:p>
                      <a:pPr algn="r" fontAlgn="b"/>
                      <a:r>
                        <a:rPr lang="en-US" sz="1700" b="0" i="0" u="none" strike="noStrike">
                          <a:solidFill>
                            <a:schemeClr val="bg1"/>
                          </a:solidFill>
                          <a:effectLst/>
                          <a:latin typeface="Calibri" panose="020F0502020204030204" pitchFamily="34" charset="0"/>
                        </a:rPr>
                        <a:t>611,083</a:t>
                      </a:r>
                    </a:p>
                  </a:txBody>
                  <a:tcPr marL="14288" marR="14288" marT="14288"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173C6A"/>
                    </a:solidFill>
                  </a:tcPr>
                </a:tc>
                <a:tc>
                  <a:txBody>
                    <a:bodyPr/>
                    <a:lstStyle/>
                    <a:p>
                      <a:pPr algn="r" fontAlgn="b"/>
                      <a:r>
                        <a:rPr lang="en-US" sz="1700" b="0" i="0" u="none" strike="noStrike">
                          <a:solidFill>
                            <a:schemeClr val="bg1"/>
                          </a:solidFill>
                          <a:effectLst/>
                          <a:latin typeface="Calibri" panose="020F0502020204030204" pitchFamily="34" charset="0"/>
                        </a:rPr>
                        <a:t>2,054,602</a:t>
                      </a:r>
                    </a:p>
                  </a:txBody>
                  <a:tcPr marL="14288" marR="14288" marT="14288"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173C6A"/>
                    </a:solidFill>
                  </a:tcPr>
                </a:tc>
                <a:extLst>
                  <a:ext uri="{0D108BD9-81ED-4DB2-BD59-A6C34878D82A}">
                    <a16:rowId xmlns:a16="http://schemas.microsoft.com/office/drawing/2014/main" val="1146976942"/>
                  </a:ext>
                </a:extLst>
              </a:tr>
              <a:tr h="656160">
                <a:tc>
                  <a:txBody>
                    <a:bodyPr/>
                    <a:lstStyle/>
                    <a:p>
                      <a:pPr algn="l" fontAlgn="b"/>
                      <a:r>
                        <a:rPr lang="en-US" sz="2000" b="1" u="none" strike="noStrike" dirty="0">
                          <a:ln>
                            <a:noFill/>
                          </a:ln>
                          <a:solidFill>
                            <a:schemeClr val="bg1">
                              <a:lumMod val="95000"/>
                            </a:schemeClr>
                          </a:solidFill>
                          <a:effectLst/>
                        </a:rPr>
                        <a:t>  ADMIN</a:t>
                      </a:r>
                      <a:endParaRPr lang="en-US" sz="2000" b="1" i="0" u="none" strike="noStrike" dirty="0">
                        <a:ln>
                          <a:noFill/>
                        </a:ln>
                        <a:solidFill>
                          <a:schemeClr val="bg1">
                            <a:lumMod val="95000"/>
                          </a:schemeClr>
                        </a:solidFill>
                        <a:effectLst/>
                        <a:latin typeface="Arial" panose="020B0604020202020204" pitchFamily="34" charset="0"/>
                      </a:endParaRPr>
                    </a:p>
                  </a:txBody>
                  <a:tcPr marL="10382" marR="10382" marT="10382"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173C6A"/>
                    </a:solidFill>
                  </a:tcPr>
                </a:tc>
                <a:tc>
                  <a:txBody>
                    <a:bodyPr/>
                    <a:lstStyle/>
                    <a:p>
                      <a:pPr algn="r" fontAlgn="b"/>
                      <a:r>
                        <a:rPr lang="en-US" sz="1700" b="0" i="0" u="none" strike="noStrike">
                          <a:solidFill>
                            <a:schemeClr val="bg1"/>
                          </a:solidFill>
                          <a:effectLst/>
                          <a:latin typeface="Calibri" panose="020F0502020204030204" pitchFamily="34" charset="0"/>
                        </a:rPr>
                        <a:t>562,333</a:t>
                      </a:r>
                    </a:p>
                  </a:txBody>
                  <a:tcPr marL="14288" marR="14288" marT="14288"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173C6A"/>
                    </a:solidFill>
                  </a:tcPr>
                </a:tc>
                <a:tc>
                  <a:txBody>
                    <a:bodyPr/>
                    <a:lstStyle/>
                    <a:p>
                      <a:pPr algn="r" fontAlgn="b"/>
                      <a:r>
                        <a:rPr lang="en-US" sz="1700" b="0" i="0" u="none" strike="noStrike">
                          <a:solidFill>
                            <a:schemeClr val="bg1"/>
                          </a:solidFill>
                          <a:effectLst/>
                          <a:latin typeface="Calibri" panose="020F0502020204030204" pitchFamily="34" charset="0"/>
                        </a:rPr>
                        <a:t>4,977,232</a:t>
                      </a:r>
                    </a:p>
                  </a:txBody>
                  <a:tcPr marL="14288" marR="14288" marT="14288"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173C6A"/>
                    </a:solidFill>
                  </a:tcPr>
                </a:tc>
                <a:tc>
                  <a:txBody>
                    <a:bodyPr/>
                    <a:lstStyle/>
                    <a:p>
                      <a:pPr algn="r" fontAlgn="b"/>
                      <a:r>
                        <a:rPr lang="en-US" sz="1700" b="0" i="0" u="none" strike="noStrike">
                          <a:solidFill>
                            <a:schemeClr val="bg1"/>
                          </a:solidFill>
                          <a:effectLst/>
                          <a:latin typeface="Calibri" panose="020F0502020204030204" pitchFamily="34" charset="0"/>
                        </a:rPr>
                        <a:t>3,174,634</a:t>
                      </a:r>
                    </a:p>
                  </a:txBody>
                  <a:tcPr marL="14288" marR="14288" marT="14288"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173C6A"/>
                    </a:solidFill>
                  </a:tcPr>
                </a:tc>
                <a:tc>
                  <a:txBody>
                    <a:bodyPr/>
                    <a:lstStyle/>
                    <a:p>
                      <a:pPr algn="r" fontAlgn="b"/>
                      <a:r>
                        <a:rPr lang="en-US" sz="1700" b="0" i="0" u="none" strike="noStrike">
                          <a:solidFill>
                            <a:schemeClr val="bg1"/>
                          </a:solidFill>
                          <a:effectLst/>
                          <a:latin typeface="Calibri" panose="020F0502020204030204" pitchFamily="34" charset="0"/>
                        </a:rPr>
                        <a:t>3,074,929</a:t>
                      </a:r>
                    </a:p>
                  </a:txBody>
                  <a:tcPr marL="14288" marR="14288" marT="14288"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173C6A"/>
                    </a:solidFill>
                  </a:tcPr>
                </a:tc>
                <a:tc>
                  <a:txBody>
                    <a:bodyPr/>
                    <a:lstStyle/>
                    <a:p>
                      <a:pPr algn="r" fontAlgn="b"/>
                      <a:r>
                        <a:rPr lang="en-US" sz="1700" b="0" i="0" u="none" strike="noStrike">
                          <a:solidFill>
                            <a:schemeClr val="bg1"/>
                          </a:solidFill>
                          <a:effectLst/>
                          <a:latin typeface="Calibri" panose="020F0502020204030204" pitchFamily="34" charset="0"/>
                        </a:rPr>
                        <a:t>0</a:t>
                      </a:r>
                    </a:p>
                  </a:txBody>
                  <a:tcPr marL="14288" marR="14288" marT="14288"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173C6A"/>
                    </a:solidFill>
                  </a:tcPr>
                </a:tc>
                <a:tc>
                  <a:txBody>
                    <a:bodyPr/>
                    <a:lstStyle/>
                    <a:p>
                      <a:pPr algn="r" fontAlgn="b"/>
                      <a:r>
                        <a:rPr lang="en-US" sz="1700" b="0" i="0" u="none" strike="noStrike">
                          <a:solidFill>
                            <a:schemeClr val="bg1"/>
                          </a:solidFill>
                          <a:effectLst/>
                          <a:latin typeface="Calibri" panose="020F0502020204030204" pitchFamily="34" charset="0"/>
                        </a:rPr>
                        <a:t>0</a:t>
                      </a:r>
                    </a:p>
                  </a:txBody>
                  <a:tcPr marL="14288" marR="14288" marT="14288"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173C6A"/>
                    </a:solidFill>
                  </a:tcPr>
                </a:tc>
                <a:tc>
                  <a:txBody>
                    <a:bodyPr/>
                    <a:lstStyle/>
                    <a:p>
                      <a:pPr algn="r" fontAlgn="b"/>
                      <a:r>
                        <a:rPr lang="en-US" sz="1700" b="0" i="0" u="none" strike="noStrike">
                          <a:solidFill>
                            <a:schemeClr val="bg1"/>
                          </a:solidFill>
                          <a:effectLst/>
                          <a:latin typeface="Calibri" panose="020F0502020204030204" pitchFamily="34" charset="0"/>
                        </a:rPr>
                        <a:t>0</a:t>
                      </a:r>
                    </a:p>
                  </a:txBody>
                  <a:tcPr marL="14288" marR="14288" marT="14288"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173C6A"/>
                    </a:solidFill>
                  </a:tcPr>
                </a:tc>
                <a:tc>
                  <a:txBody>
                    <a:bodyPr/>
                    <a:lstStyle/>
                    <a:p>
                      <a:pPr algn="r" fontAlgn="b"/>
                      <a:r>
                        <a:rPr lang="en-US" sz="1700" b="0" i="0" u="none" strike="noStrike">
                          <a:solidFill>
                            <a:schemeClr val="bg1"/>
                          </a:solidFill>
                          <a:effectLst/>
                          <a:latin typeface="Calibri" panose="020F0502020204030204" pitchFamily="34" charset="0"/>
                        </a:rPr>
                        <a:t>0</a:t>
                      </a:r>
                    </a:p>
                  </a:txBody>
                  <a:tcPr marL="14288" marR="14288" marT="14288"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173C6A"/>
                    </a:solidFill>
                  </a:tcPr>
                </a:tc>
                <a:tc>
                  <a:txBody>
                    <a:bodyPr/>
                    <a:lstStyle/>
                    <a:p>
                      <a:pPr algn="r" fontAlgn="b"/>
                      <a:r>
                        <a:rPr lang="en-US" sz="1700" b="0" i="0" u="none" strike="noStrike">
                          <a:solidFill>
                            <a:schemeClr val="bg1"/>
                          </a:solidFill>
                          <a:effectLst/>
                          <a:latin typeface="Calibri" panose="020F0502020204030204" pitchFamily="34" charset="0"/>
                        </a:rPr>
                        <a:t>0</a:t>
                      </a:r>
                    </a:p>
                  </a:txBody>
                  <a:tcPr marL="14288" marR="14288" marT="14288"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173C6A"/>
                    </a:solidFill>
                  </a:tcPr>
                </a:tc>
                <a:tc>
                  <a:txBody>
                    <a:bodyPr/>
                    <a:lstStyle/>
                    <a:p>
                      <a:pPr algn="r" fontAlgn="b"/>
                      <a:r>
                        <a:rPr lang="en-US" sz="1700" b="0" i="0" u="none" strike="noStrike">
                          <a:solidFill>
                            <a:schemeClr val="bg1"/>
                          </a:solidFill>
                          <a:effectLst/>
                          <a:latin typeface="Calibri" panose="020F0502020204030204" pitchFamily="34" charset="0"/>
                        </a:rPr>
                        <a:t>0</a:t>
                      </a:r>
                    </a:p>
                  </a:txBody>
                  <a:tcPr marL="14288" marR="14288" marT="14288"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173C6A"/>
                    </a:solidFill>
                  </a:tcPr>
                </a:tc>
                <a:tc>
                  <a:txBody>
                    <a:bodyPr/>
                    <a:lstStyle/>
                    <a:p>
                      <a:pPr algn="r" fontAlgn="b"/>
                      <a:r>
                        <a:rPr lang="en-US" sz="1700" b="0" i="0" u="none" strike="noStrike">
                          <a:solidFill>
                            <a:schemeClr val="bg1"/>
                          </a:solidFill>
                          <a:effectLst/>
                          <a:latin typeface="Calibri" panose="020F0502020204030204" pitchFamily="34" charset="0"/>
                        </a:rPr>
                        <a:t>11,789,128</a:t>
                      </a:r>
                    </a:p>
                  </a:txBody>
                  <a:tcPr marL="14288" marR="14288" marT="14288"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173C6A"/>
                    </a:solidFill>
                  </a:tcPr>
                </a:tc>
                <a:extLst>
                  <a:ext uri="{0D108BD9-81ED-4DB2-BD59-A6C34878D82A}">
                    <a16:rowId xmlns:a16="http://schemas.microsoft.com/office/drawing/2014/main" val="665900927"/>
                  </a:ext>
                </a:extLst>
              </a:tr>
              <a:tr h="789758">
                <a:tc>
                  <a:txBody>
                    <a:bodyPr/>
                    <a:lstStyle/>
                    <a:p>
                      <a:pPr algn="l" fontAlgn="b"/>
                      <a:r>
                        <a:rPr lang="en-US" sz="2000" b="1" u="none" strike="noStrike" dirty="0">
                          <a:ln>
                            <a:noFill/>
                          </a:ln>
                          <a:solidFill>
                            <a:schemeClr val="bg1">
                              <a:lumMod val="95000"/>
                            </a:schemeClr>
                          </a:solidFill>
                          <a:effectLst/>
                        </a:rPr>
                        <a:t>  TOTAL</a:t>
                      </a:r>
                      <a:endParaRPr lang="en-US" sz="2000" b="1" i="0" u="none" strike="noStrike" dirty="0">
                        <a:ln>
                          <a:noFill/>
                        </a:ln>
                        <a:solidFill>
                          <a:schemeClr val="bg1">
                            <a:lumMod val="95000"/>
                          </a:schemeClr>
                        </a:solidFill>
                        <a:effectLst/>
                        <a:latin typeface="Arial" panose="020B0604020202020204" pitchFamily="34" charset="0"/>
                      </a:endParaRPr>
                    </a:p>
                  </a:txBody>
                  <a:tcPr marL="10382" marR="10382" marT="10382"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173C6A"/>
                    </a:solidFill>
                  </a:tcPr>
                </a:tc>
                <a:tc>
                  <a:txBody>
                    <a:bodyPr/>
                    <a:lstStyle/>
                    <a:p>
                      <a:pPr algn="r" fontAlgn="b"/>
                      <a:r>
                        <a:rPr lang="en-US" sz="1700" b="0" i="0" u="none" strike="noStrike">
                          <a:solidFill>
                            <a:schemeClr val="bg1"/>
                          </a:solidFill>
                          <a:effectLst/>
                          <a:latin typeface="Calibri" panose="020F0502020204030204" pitchFamily="34" charset="0"/>
                        </a:rPr>
                        <a:t>22,160,531</a:t>
                      </a:r>
                    </a:p>
                  </a:txBody>
                  <a:tcPr marL="14288" marR="14288" marT="14288"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173C6A"/>
                    </a:solidFill>
                  </a:tcPr>
                </a:tc>
                <a:tc>
                  <a:txBody>
                    <a:bodyPr/>
                    <a:lstStyle/>
                    <a:p>
                      <a:pPr algn="r" fontAlgn="b"/>
                      <a:r>
                        <a:rPr lang="en-US" sz="1700" b="0" i="0" u="none" strike="noStrike">
                          <a:solidFill>
                            <a:schemeClr val="bg1"/>
                          </a:solidFill>
                          <a:effectLst/>
                          <a:latin typeface="Calibri" panose="020F0502020204030204" pitchFamily="34" charset="0"/>
                        </a:rPr>
                        <a:t>32,099,012</a:t>
                      </a:r>
                    </a:p>
                  </a:txBody>
                  <a:tcPr marL="14288" marR="14288" marT="14288"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173C6A"/>
                    </a:solidFill>
                  </a:tcPr>
                </a:tc>
                <a:tc>
                  <a:txBody>
                    <a:bodyPr/>
                    <a:lstStyle/>
                    <a:p>
                      <a:pPr algn="r" fontAlgn="b"/>
                      <a:r>
                        <a:rPr lang="en-US" sz="1700" b="0" i="0" u="none" strike="noStrike">
                          <a:solidFill>
                            <a:schemeClr val="bg1"/>
                          </a:solidFill>
                          <a:effectLst/>
                          <a:latin typeface="Calibri" panose="020F0502020204030204" pitchFamily="34" charset="0"/>
                        </a:rPr>
                        <a:t>52,282,934</a:t>
                      </a:r>
                    </a:p>
                  </a:txBody>
                  <a:tcPr marL="14288" marR="14288" marT="14288"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173C6A"/>
                    </a:solidFill>
                  </a:tcPr>
                </a:tc>
                <a:tc>
                  <a:txBody>
                    <a:bodyPr/>
                    <a:lstStyle/>
                    <a:p>
                      <a:pPr algn="r" fontAlgn="b"/>
                      <a:r>
                        <a:rPr lang="en-US" sz="1700" b="0" i="0" u="none" strike="noStrike">
                          <a:solidFill>
                            <a:schemeClr val="bg1"/>
                          </a:solidFill>
                          <a:effectLst/>
                          <a:latin typeface="Calibri" panose="020F0502020204030204" pitchFamily="34" charset="0"/>
                        </a:rPr>
                        <a:t>82,653,753</a:t>
                      </a:r>
                    </a:p>
                  </a:txBody>
                  <a:tcPr marL="14288" marR="14288" marT="14288"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173C6A"/>
                    </a:solidFill>
                  </a:tcPr>
                </a:tc>
                <a:tc>
                  <a:txBody>
                    <a:bodyPr/>
                    <a:lstStyle/>
                    <a:p>
                      <a:pPr algn="r" fontAlgn="b"/>
                      <a:r>
                        <a:rPr lang="en-US" sz="1700" b="0" i="0" u="none" strike="noStrike">
                          <a:solidFill>
                            <a:schemeClr val="bg1"/>
                          </a:solidFill>
                          <a:effectLst/>
                          <a:latin typeface="Calibri" panose="020F0502020204030204" pitchFamily="34" charset="0"/>
                        </a:rPr>
                        <a:t>91,741,077</a:t>
                      </a:r>
                    </a:p>
                  </a:txBody>
                  <a:tcPr marL="14288" marR="14288" marT="14288"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173C6A"/>
                    </a:solidFill>
                  </a:tcPr>
                </a:tc>
                <a:tc>
                  <a:txBody>
                    <a:bodyPr/>
                    <a:lstStyle/>
                    <a:p>
                      <a:pPr algn="r" fontAlgn="b"/>
                      <a:r>
                        <a:rPr lang="en-US" sz="1700" b="0" i="0" u="none" strike="noStrike">
                          <a:solidFill>
                            <a:schemeClr val="bg1"/>
                          </a:solidFill>
                          <a:effectLst/>
                          <a:latin typeface="Calibri" panose="020F0502020204030204" pitchFamily="34" charset="0"/>
                        </a:rPr>
                        <a:t>75,543,261</a:t>
                      </a:r>
                    </a:p>
                  </a:txBody>
                  <a:tcPr marL="14288" marR="14288" marT="14288"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173C6A"/>
                    </a:solidFill>
                  </a:tcPr>
                </a:tc>
                <a:tc>
                  <a:txBody>
                    <a:bodyPr/>
                    <a:lstStyle/>
                    <a:p>
                      <a:pPr algn="r" fontAlgn="b"/>
                      <a:r>
                        <a:rPr lang="en-US" sz="1700" b="0" i="0" u="none" strike="noStrike">
                          <a:solidFill>
                            <a:schemeClr val="bg1"/>
                          </a:solidFill>
                          <a:effectLst/>
                          <a:latin typeface="Calibri" panose="020F0502020204030204" pitchFamily="34" charset="0"/>
                        </a:rPr>
                        <a:t>52,695,721</a:t>
                      </a:r>
                    </a:p>
                  </a:txBody>
                  <a:tcPr marL="14288" marR="14288" marT="14288"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173C6A"/>
                    </a:solidFill>
                  </a:tcPr>
                </a:tc>
                <a:tc>
                  <a:txBody>
                    <a:bodyPr/>
                    <a:lstStyle/>
                    <a:p>
                      <a:pPr algn="r" fontAlgn="b"/>
                      <a:r>
                        <a:rPr lang="en-US" sz="1700" b="0" i="0" u="none" strike="noStrike">
                          <a:solidFill>
                            <a:schemeClr val="bg1"/>
                          </a:solidFill>
                          <a:effectLst/>
                          <a:latin typeface="Calibri" panose="020F0502020204030204" pitchFamily="34" charset="0"/>
                        </a:rPr>
                        <a:t>48,924,245</a:t>
                      </a:r>
                    </a:p>
                  </a:txBody>
                  <a:tcPr marL="14288" marR="14288" marT="14288"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173C6A"/>
                    </a:solidFill>
                  </a:tcPr>
                </a:tc>
                <a:tc>
                  <a:txBody>
                    <a:bodyPr/>
                    <a:lstStyle/>
                    <a:p>
                      <a:pPr algn="r" fontAlgn="b"/>
                      <a:r>
                        <a:rPr lang="en-US" sz="1700" b="0" i="0" u="none" strike="noStrike">
                          <a:solidFill>
                            <a:schemeClr val="bg1"/>
                          </a:solidFill>
                          <a:effectLst/>
                          <a:latin typeface="Calibri" panose="020F0502020204030204" pitchFamily="34" charset="0"/>
                        </a:rPr>
                        <a:t>43,802,134</a:t>
                      </a:r>
                    </a:p>
                  </a:txBody>
                  <a:tcPr marL="14288" marR="14288" marT="14288"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173C6A"/>
                    </a:solidFill>
                  </a:tcPr>
                </a:tc>
                <a:tc>
                  <a:txBody>
                    <a:bodyPr/>
                    <a:lstStyle/>
                    <a:p>
                      <a:pPr algn="r" fontAlgn="b"/>
                      <a:r>
                        <a:rPr lang="en-US" sz="1700" b="0" i="0" u="none" strike="noStrike">
                          <a:solidFill>
                            <a:schemeClr val="bg1"/>
                          </a:solidFill>
                          <a:effectLst/>
                          <a:latin typeface="Calibri" panose="020F0502020204030204" pitchFamily="34" charset="0"/>
                        </a:rPr>
                        <a:t>53,181,985</a:t>
                      </a:r>
                    </a:p>
                  </a:txBody>
                  <a:tcPr marL="14288" marR="14288" marT="14288"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173C6A"/>
                    </a:solidFill>
                  </a:tcPr>
                </a:tc>
                <a:tc>
                  <a:txBody>
                    <a:bodyPr/>
                    <a:lstStyle/>
                    <a:p>
                      <a:pPr algn="r" fontAlgn="b"/>
                      <a:r>
                        <a:rPr lang="en-US" sz="1700" b="0" i="0" u="none" strike="noStrike" dirty="0">
                          <a:solidFill>
                            <a:schemeClr val="bg1"/>
                          </a:solidFill>
                          <a:effectLst/>
                          <a:latin typeface="Calibri" panose="020F0502020204030204" pitchFamily="34" charset="0"/>
                        </a:rPr>
                        <a:t>555,084,653</a:t>
                      </a:r>
                    </a:p>
                  </a:txBody>
                  <a:tcPr marL="14288" marR="14288" marT="14288"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173C6A"/>
                    </a:solidFill>
                  </a:tcPr>
                </a:tc>
                <a:extLst>
                  <a:ext uri="{0D108BD9-81ED-4DB2-BD59-A6C34878D82A}">
                    <a16:rowId xmlns:a16="http://schemas.microsoft.com/office/drawing/2014/main" val="2994008314"/>
                  </a:ext>
                </a:extLst>
              </a:tr>
              <a:tr h="525212">
                <a:tc>
                  <a:txBody>
                    <a:bodyPr/>
                    <a:lstStyle/>
                    <a:p>
                      <a:pPr algn="l" fontAlgn="b"/>
                      <a:endParaRPr lang="en-US" sz="1800" b="0" i="0" u="none" strike="noStrike" dirty="0">
                        <a:ln>
                          <a:noFill/>
                        </a:ln>
                        <a:solidFill>
                          <a:schemeClr val="bg1">
                            <a:lumMod val="95000"/>
                          </a:schemeClr>
                        </a:solidFill>
                        <a:effectLst/>
                        <a:latin typeface="+mn-lt"/>
                      </a:endParaRPr>
                    </a:p>
                  </a:txBody>
                  <a:tcPr marL="0" marR="0" marT="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173C6A"/>
                    </a:solidFill>
                  </a:tcPr>
                </a:tc>
                <a:tc>
                  <a:txBody>
                    <a:bodyPr/>
                    <a:lstStyle/>
                    <a:p>
                      <a:pPr algn="l" fontAlgn="b"/>
                      <a:endParaRPr lang="en-US" sz="1800" b="1" i="0" u="none" strike="noStrike" dirty="0">
                        <a:ln>
                          <a:noFill/>
                        </a:ln>
                        <a:solidFill>
                          <a:schemeClr val="bg1">
                            <a:lumMod val="95000"/>
                          </a:schemeClr>
                        </a:solidFill>
                        <a:effectLst/>
                        <a:latin typeface="+mn-lt"/>
                      </a:endParaRPr>
                    </a:p>
                  </a:txBody>
                  <a:tcPr marL="0" marR="0" marT="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173C6A"/>
                    </a:solidFill>
                  </a:tcPr>
                </a:tc>
                <a:tc>
                  <a:txBody>
                    <a:bodyPr/>
                    <a:lstStyle/>
                    <a:p>
                      <a:pPr algn="l" fontAlgn="b"/>
                      <a:endParaRPr lang="en-US" sz="1800" b="1" i="0" u="none" strike="noStrike" dirty="0">
                        <a:ln>
                          <a:noFill/>
                        </a:ln>
                        <a:solidFill>
                          <a:schemeClr val="bg1">
                            <a:lumMod val="95000"/>
                          </a:schemeClr>
                        </a:solidFill>
                        <a:effectLst/>
                        <a:latin typeface="+mn-lt"/>
                      </a:endParaRPr>
                    </a:p>
                  </a:txBody>
                  <a:tcPr marL="0" marR="0" marT="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173C6A"/>
                    </a:solidFill>
                  </a:tcPr>
                </a:tc>
                <a:tc>
                  <a:txBody>
                    <a:bodyPr/>
                    <a:lstStyle/>
                    <a:p>
                      <a:pPr algn="l" fontAlgn="b"/>
                      <a:endParaRPr lang="en-US" sz="1800" b="1" i="0" u="none" strike="noStrike" dirty="0">
                        <a:ln>
                          <a:noFill/>
                        </a:ln>
                        <a:solidFill>
                          <a:schemeClr val="bg1">
                            <a:lumMod val="95000"/>
                          </a:schemeClr>
                        </a:solidFill>
                        <a:effectLst/>
                        <a:latin typeface="+mn-lt"/>
                      </a:endParaRPr>
                    </a:p>
                  </a:txBody>
                  <a:tcPr marL="0" marR="0" marT="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173C6A"/>
                    </a:solidFill>
                  </a:tcPr>
                </a:tc>
                <a:tc>
                  <a:txBody>
                    <a:bodyPr/>
                    <a:lstStyle/>
                    <a:p>
                      <a:pPr algn="l" fontAlgn="b"/>
                      <a:endParaRPr lang="en-US" sz="1800" b="1" i="0" u="none" strike="noStrike" dirty="0">
                        <a:ln>
                          <a:noFill/>
                        </a:ln>
                        <a:solidFill>
                          <a:schemeClr val="bg1">
                            <a:lumMod val="95000"/>
                          </a:schemeClr>
                        </a:solidFill>
                        <a:effectLst/>
                        <a:latin typeface="+mn-lt"/>
                      </a:endParaRPr>
                    </a:p>
                  </a:txBody>
                  <a:tcPr marL="0" marR="0" marT="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173C6A"/>
                    </a:solidFill>
                  </a:tcPr>
                </a:tc>
                <a:tc>
                  <a:txBody>
                    <a:bodyPr/>
                    <a:lstStyle/>
                    <a:p>
                      <a:pPr algn="l" fontAlgn="b"/>
                      <a:endParaRPr lang="en-US" sz="1800" b="1" i="0" u="none" strike="noStrike" dirty="0">
                        <a:ln>
                          <a:noFill/>
                        </a:ln>
                        <a:solidFill>
                          <a:schemeClr val="bg1">
                            <a:lumMod val="95000"/>
                          </a:schemeClr>
                        </a:solidFill>
                        <a:effectLst/>
                        <a:latin typeface="+mn-lt"/>
                      </a:endParaRPr>
                    </a:p>
                  </a:txBody>
                  <a:tcPr marL="0" marR="0" marT="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173C6A"/>
                    </a:solidFill>
                  </a:tcPr>
                </a:tc>
                <a:tc>
                  <a:txBody>
                    <a:bodyPr/>
                    <a:lstStyle/>
                    <a:p>
                      <a:pPr algn="l" fontAlgn="b"/>
                      <a:endParaRPr lang="en-US" sz="1800" b="1" i="0" u="none" strike="noStrike" dirty="0">
                        <a:ln>
                          <a:noFill/>
                        </a:ln>
                        <a:solidFill>
                          <a:schemeClr val="bg1">
                            <a:lumMod val="95000"/>
                          </a:schemeClr>
                        </a:solidFill>
                        <a:effectLst/>
                        <a:latin typeface="+mn-lt"/>
                      </a:endParaRPr>
                    </a:p>
                  </a:txBody>
                  <a:tcPr marL="0" marR="0" marT="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173C6A"/>
                    </a:solidFill>
                  </a:tcPr>
                </a:tc>
                <a:tc>
                  <a:txBody>
                    <a:bodyPr/>
                    <a:lstStyle/>
                    <a:p>
                      <a:pPr algn="l" fontAlgn="b"/>
                      <a:endParaRPr lang="en-US" sz="1800" b="1" i="0" u="none" strike="noStrike" dirty="0">
                        <a:ln>
                          <a:noFill/>
                        </a:ln>
                        <a:solidFill>
                          <a:schemeClr val="bg1">
                            <a:lumMod val="95000"/>
                          </a:schemeClr>
                        </a:solidFill>
                        <a:effectLst/>
                        <a:latin typeface="+mn-lt"/>
                      </a:endParaRPr>
                    </a:p>
                  </a:txBody>
                  <a:tcPr marL="0" marR="0" marT="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173C6A"/>
                    </a:solidFill>
                  </a:tcPr>
                </a:tc>
                <a:tc>
                  <a:txBody>
                    <a:bodyPr/>
                    <a:lstStyle/>
                    <a:p>
                      <a:pPr algn="l" fontAlgn="b"/>
                      <a:endParaRPr lang="en-US" sz="1800" b="1" i="0" u="none" strike="noStrike" dirty="0">
                        <a:ln>
                          <a:noFill/>
                        </a:ln>
                        <a:solidFill>
                          <a:schemeClr val="bg1">
                            <a:lumMod val="95000"/>
                          </a:schemeClr>
                        </a:solidFill>
                        <a:effectLst/>
                        <a:latin typeface="+mn-lt"/>
                      </a:endParaRPr>
                    </a:p>
                  </a:txBody>
                  <a:tcPr marL="0" marR="0" marT="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173C6A"/>
                    </a:solidFill>
                  </a:tcPr>
                </a:tc>
                <a:tc>
                  <a:txBody>
                    <a:bodyPr/>
                    <a:lstStyle/>
                    <a:p>
                      <a:pPr algn="l" fontAlgn="b"/>
                      <a:endParaRPr lang="en-US" sz="1800" b="1" i="0" u="none" strike="noStrike" dirty="0">
                        <a:ln>
                          <a:noFill/>
                        </a:ln>
                        <a:solidFill>
                          <a:schemeClr val="bg1">
                            <a:lumMod val="95000"/>
                          </a:schemeClr>
                        </a:solidFill>
                        <a:effectLst/>
                        <a:latin typeface="+mn-lt"/>
                      </a:endParaRPr>
                    </a:p>
                  </a:txBody>
                  <a:tcPr marL="0" marR="0" marT="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173C6A"/>
                    </a:solidFill>
                  </a:tcPr>
                </a:tc>
                <a:tc>
                  <a:txBody>
                    <a:bodyPr/>
                    <a:lstStyle/>
                    <a:p>
                      <a:pPr algn="ctr" fontAlgn="b"/>
                      <a:endParaRPr lang="en-US" sz="2000" b="1" i="0" u="none" strike="noStrike" dirty="0">
                        <a:ln>
                          <a:noFill/>
                        </a:ln>
                        <a:solidFill>
                          <a:schemeClr val="bg1">
                            <a:lumMod val="95000"/>
                          </a:schemeClr>
                        </a:solidFill>
                        <a:effectLst/>
                        <a:latin typeface="+mn-lt"/>
                      </a:endParaRPr>
                    </a:p>
                  </a:txBody>
                  <a:tcPr marL="0" marR="0" marT="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173C6A"/>
                    </a:solidFill>
                  </a:tcPr>
                </a:tc>
                <a:tc>
                  <a:txBody>
                    <a:bodyPr/>
                    <a:lstStyle/>
                    <a:p>
                      <a:pPr algn="ctr" fontAlgn="b"/>
                      <a:endParaRPr lang="en-US" sz="2000" b="1" i="0" u="none" strike="noStrike" dirty="0">
                        <a:ln>
                          <a:noFill/>
                        </a:ln>
                        <a:solidFill>
                          <a:schemeClr val="bg1">
                            <a:lumMod val="95000"/>
                          </a:schemeClr>
                        </a:solidFill>
                        <a:effectLst/>
                        <a:latin typeface="+mn-lt"/>
                      </a:endParaRPr>
                    </a:p>
                  </a:txBody>
                  <a:tcPr marL="0" marR="0" marT="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173C6A"/>
                    </a:solidFill>
                  </a:tcPr>
                </a:tc>
                <a:extLst>
                  <a:ext uri="{0D108BD9-81ED-4DB2-BD59-A6C34878D82A}">
                    <a16:rowId xmlns:a16="http://schemas.microsoft.com/office/drawing/2014/main" val="4284293929"/>
                  </a:ext>
                </a:extLst>
              </a:tr>
            </a:tbl>
          </a:graphicData>
        </a:graphic>
      </p:graphicFrame>
    </p:spTree>
    <p:extLst>
      <p:ext uri="{BB962C8B-B14F-4D97-AF65-F5344CB8AC3E}">
        <p14:creationId xmlns:p14="http://schemas.microsoft.com/office/powerpoint/2010/main" val="24668174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 y="0"/>
            <a:ext cx="2537423" cy="10287000"/>
            <a:chOff x="0" y="0"/>
            <a:chExt cx="668292" cy="2709333"/>
          </a:xfrm>
        </p:grpSpPr>
        <p:sp>
          <p:nvSpPr>
            <p:cNvPr id="3" name="Freeform 3"/>
            <p:cNvSpPr/>
            <p:nvPr/>
          </p:nvSpPr>
          <p:spPr>
            <a:xfrm>
              <a:off x="0" y="0"/>
              <a:ext cx="668292" cy="2709333"/>
            </a:xfrm>
            <a:custGeom>
              <a:avLst/>
              <a:gdLst/>
              <a:ahLst/>
              <a:cxnLst/>
              <a:rect l="l" t="t" r="r" b="b"/>
              <a:pathLst>
                <a:path w="668292" h="2709333">
                  <a:moveTo>
                    <a:pt x="0" y="0"/>
                  </a:moveTo>
                  <a:lnTo>
                    <a:pt x="668292" y="0"/>
                  </a:lnTo>
                  <a:lnTo>
                    <a:pt x="668292" y="2709333"/>
                  </a:lnTo>
                  <a:lnTo>
                    <a:pt x="0" y="2709333"/>
                  </a:lnTo>
                  <a:close/>
                </a:path>
              </a:pathLst>
            </a:custGeom>
            <a:solidFill>
              <a:srgbClr val="193D6A"/>
            </a:solidFill>
          </p:spPr>
        </p:sp>
        <p:sp>
          <p:nvSpPr>
            <p:cNvPr id="4" name="TextBox 4"/>
            <p:cNvSpPr txBox="1"/>
            <p:nvPr/>
          </p:nvSpPr>
          <p:spPr>
            <a:xfrm>
              <a:off x="0" y="-38100"/>
              <a:ext cx="668292" cy="2747433"/>
            </a:xfrm>
            <a:prstGeom prst="rect">
              <a:avLst/>
            </a:prstGeom>
          </p:spPr>
          <p:txBody>
            <a:bodyPr lIns="50801" tIns="50801" rIns="50801" bIns="50801" rtlCol="0" anchor="ctr"/>
            <a:lstStyle/>
            <a:p>
              <a:pPr algn="ctr" defTabSz="914445">
                <a:lnSpc>
                  <a:spcPts val="2660"/>
                </a:lnSpc>
              </a:pPr>
              <a:endParaRPr>
                <a:solidFill>
                  <a:prstClr val="black"/>
                </a:solidFill>
                <a:latin typeface="Calibri"/>
              </a:endParaRPr>
            </a:p>
          </p:txBody>
        </p:sp>
      </p:grpSp>
      <p:sp>
        <p:nvSpPr>
          <p:cNvPr id="5" name="Freeform 5"/>
          <p:cNvSpPr/>
          <p:nvPr/>
        </p:nvSpPr>
        <p:spPr>
          <a:xfrm>
            <a:off x="12480113" y="1660662"/>
            <a:ext cx="7289526" cy="7289526"/>
          </a:xfrm>
          <a:custGeom>
            <a:avLst/>
            <a:gdLst/>
            <a:ahLst/>
            <a:cxnLst/>
            <a:rect l="l" t="t" r="r" b="b"/>
            <a:pathLst>
              <a:path w="7289526" h="7289526">
                <a:moveTo>
                  <a:pt x="0" y="0"/>
                </a:moveTo>
                <a:lnTo>
                  <a:pt x="7289526" y="0"/>
                </a:lnTo>
                <a:lnTo>
                  <a:pt x="7289526" y="7289526"/>
                </a:lnTo>
                <a:lnTo>
                  <a:pt x="0" y="7289526"/>
                </a:lnTo>
                <a:lnTo>
                  <a:pt x="0" y="0"/>
                </a:lnTo>
                <a:close/>
              </a:path>
            </a:pathLst>
          </a:custGeom>
          <a:blipFill>
            <a:blip r:embed="rId2">
              <a:alphaModFix amt="32999"/>
              <a:extLst>
                <a:ext uri="{96DAC541-7B7A-43D3-8B79-37D633B846F1}">
                  <asvg:svgBlip xmlns:asvg="http://schemas.microsoft.com/office/drawing/2016/SVG/main" r:embed="rId3"/>
                </a:ext>
              </a:extLst>
            </a:blip>
            <a:stretch>
              <a:fillRect/>
            </a:stretch>
          </a:blipFill>
        </p:spPr>
      </p:sp>
      <p:sp>
        <p:nvSpPr>
          <p:cNvPr id="6" name="Freeform 6"/>
          <p:cNvSpPr/>
          <p:nvPr/>
        </p:nvSpPr>
        <p:spPr>
          <a:xfrm>
            <a:off x="-1326795" y="-1289364"/>
            <a:ext cx="7289526" cy="7289526"/>
          </a:xfrm>
          <a:custGeom>
            <a:avLst/>
            <a:gdLst/>
            <a:ahLst/>
            <a:cxnLst/>
            <a:rect l="l" t="t" r="r" b="b"/>
            <a:pathLst>
              <a:path w="7289526" h="7289526">
                <a:moveTo>
                  <a:pt x="0" y="0"/>
                </a:moveTo>
                <a:lnTo>
                  <a:pt x="7289526" y="0"/>
                </a:lnTo>
                <a:lnTo>
                  <a:pt x="7289526" y="7289526"/>
                </a:lnTo>
                <a:lnTo>
                  <a:pt x="0" y="7289526"/>
                </a:lnTo>
                <a:lnTo>
                  <a:pt x="0" y="0"/>
                </a:lnTo>
                <a:close/>
              </a:path>
            </a:pathLst>
          </a:custGeom>
          <a:blipFill>
            <a:blip r:embed="rId2">
              <a:alphaModFix amt="32999"/>
              <a:extLst>
                <a:ext uri="{96DAC541-7B7A-43D3-8B79-37D633B846F1}">
                  <asvg:svgBlip xmlns:asvg="http://schemas.microsoft.com/office/drawing/2016/SVG/main" r:embed="rId3"/>
                </a:ext>
              </a:extLst>
            </a:blip>
            <a:stretch>
              <a:fillRect/>
            </a:stretch>
          </a:blipFill>
        </p:spPr>
      </p:sp>
      <p:sp>
        <p:nvSpPr>
          <p:cNvPr id="7" name="Freeform 7"/>
          <p:cNvSpPr/>
          <p:nvPr/>
        </p:nvSpPr>
        <p:spPr>
          <a:xfrm>
            <a:off x="15741410" y="8075189"/>
            <a:ext cx="2087564" cy="1750001"/>
          </a:xfrm>
          <a:custGeom>
            <a:avLst/>
            <a:gdLst/>
            <a:ahLst/>
            <a:cxnLst/>
            <a:rect l="l" t="t" r="r" b="b"/>
            <a:pathLst>
              <a:path w="2087563" h="1750000">
                <a:moveTo>
                  <a:pt x="0" y="0"/>
                </a:moveTo>
                <a:lnTo>
                  <a:pt x="2087563" y="0"/>
                </a:lnTo>
                <a:lnTo>
                  <a:pt x="2087563" y="1750000"/>
                </a:lnTo>
                <a:lnTo>
                  <a:pt x="0" y="1750000"/>
                </a:lnTo>
                <a:lnTo>
                  <a:pt x="0" y="0"/>
                </a:lnTo>
                <a:close/>
              </a:path>
            </a:pathLst>
          </a:custGeom>
          <a:blipFill>
            <a:blip r:embed="rId4" cstate="screen">
              <a:extLst>
                <a:ext uri="{28A0092B-C50C-407E-A947-70E740481C1C}">
                  <a14:useLocalDpi xmlns:a14="http://schemas.microsoft.com/office/drawing/2010/main"/>
                </a:ext>
              </a:extLst>
            </a:blip>
            <a:stretch>
              <a:fillRect/>
            </a:stretch>
          </a:blipFill>
        </p:spPr>
      </p:sp>
      <p:sp>
        <p:nvSpPr>
          <p:cNvPr id="8" name="TextBox 8"/>
          <p:cNvSpPr txBox="1"/>
          <p:nvPr/>
        </p:nvSpPr>
        <p:spPr>
          <a:xfrm>
            <a:off x="3810194" y="419100"/>
            <a:ext cx="14477807" cy="1124154"/>
          </a:xfrm>
          <a:prstGeom prst="rect">
            <a:avLst/>
          </a:prstGeom>
        </p:spPr>
        <p:txBody>
          <a:bodyPr wrap="square" lIns="0" tIns="0" rIns="0" bIns="0" rtlCol="0" anchor="t">
            <a:spAutoFit/>
          </a:bodyPr>
          <a:lstStyle/>
          <a:p>
            <a:pPr defTabSz="914445">
              <a:lnSpc>
                <a:spcPts val="9450"/>
              </a:lnSpc>
            </a:pPr>
            <a:r>
              <a:rPr lang="en-US" sz="6750" dirty="0">
                <a:solidFill>
                  <a:srgbClr val="193D6A"/>
                </a:solidFill>
                <a:latin typeface="Droid Serif Bold"/>
              </a:rPr>
              <a:t>Project Funding </a:t>
            </a:r>
          </a:p>
        </p:txBody>
      </p:sp>
      <p:graphicFrame>
        <p:nvGraphicFramePr>
          <p:cNvPr id="12" name="Table 11">
            <a:extLst>
              <a:ext uri="{FF2B5EF4-FFF2-40B4-BE49-F238E27FC236}">
                <a16:creationId xmlns:a16="http://schemas.microsoft.com/office/drawing/2014/main" id="{E4D961F0-2810-45E5-BAFD-CA1DFF8BBCC8}"/>
              </a:ext>
            </a:extLst>
          </p:cNvPr>
          <p:cNvGraphicFramePr>
            <a:graphicFrameLocks noGrp="1"/>
          </p:cNvGraphicFramePr>
          <p:nvPr>
            <p:extLst/>
          </p:nvPr>
        </p:nvGraphicFramePr>
        <p:xfrm>
          <a:off x="3810194" y="2161583"/>
          <a:ext cx="13575283" cy="4977445"/>
        </p:xfrm>
        <a:graphic>
          <a:graphicData uri="http://schemas.openxmlformats.org/drawingml/2006/table">
            <a:tbl>
              <a:tblPr>
                <a:effectLst>
                  <a:outerShdw blurRad="215900" dist="342900" dir="2700000" algn="tl" rotWithShape="0">
                    <a:prstClr val="black">
                      <a:alpha val="40000"/>
                    </a:prstClr>
                  </a:outerShdw>
                </a:effectLst>
                <a:tableStyleId>{5C22544A-7EE6-4342-B048-85BDC9FD1C3A}</a:tableStyleId>
              </a:tblPr>
              <a:tblGrid>
                <a:gridCol w="3717330">
                  <a:extLst>
                    <a:ext uri="{9D8B030D-6E8A-4147-A177-3AD203B41FA5}">
                      <a16:colId xmlns:a16="http://schemas.microsoft.com/office/drawing/2014/main" val="3107363061"/>
                    </a:ext>
                  </a:extLst>
                </a:gridCol>
                <a:gridCol w="1936032">
                  <a:extLst>
                    <a:ext uri="{9D8B030D-6E8A-4147-A177-3AD203B41FA5}">
                      <a16:colId xmlns:a16="http://schemas.microsoft.com/office/drawing/2014/main" val="2741830713"/>
                    </a:ext>
                  </a:extLst>
                </a:gridCol>
                <a:gridCol w="1936032">
                  <a:extLst>
                    <a:ext uri="{9D8B030D-6E8A-4147-A177-3AD203B41FA5}">
                      <a16:colId xmlns:a16="http://schemas.microsoft.com/office/drawing/2014/main" val="137121476"/>
                    </a:ext>
                  </a:extLst>
                </a:gridCol>
                <a:gridCol w="1995620">
                  <a:extLst>
                    <a:ext uri="{9D8B030D-6E8A-4147-A177-3AD203B41FA5}">
                      <a16:colId xmlns:a16="http://schemas.microsoft.com/office/drawing/2014/main" val="3576183699"/>
                    </a:ext>
                  </a:extLst>
                </a:gridCol>
                <a:gridCol w="1982577">
                  <a:extLst>
                    <a:ext uri="{9D8B030D-6E8A-4147-A177-3AD203B41FA5}">
                      <a16:colId xmlns:a16="http://schemas.microsoft.com/office/drawing/2014/main" val="3090529873"/>
                    </a:ext>
                  </a:extLst>
                </a:gridCol>
                <a:gridCol w="2007692">
                  <a:extLst>
                    <a:ext uri="{9D8B030D-6E8A-4147-A177-3AD203B41FA5}">
                      <a16:colId xmlns:a16="http://schemas.microsoft.com/office/drawing/2014/main" val="2392499936"/>
                    </a:ext>
                  </a:extLst>
                </a:gridCol>
              </a:tblGrid>
              <a:tr h="653661">
                <a:tc>
                  <a:txBody>
                    <a:bodyPr/>
                    <a:lstStyle/>
                    <a:p>
                      <a:pPr algn="l" fontAlgn="ctr"/>
                      <a:r>
                        <a:rPr lang="en-US" sz="2000" b="1" u="none" strike="noStrike" kern="1200" dirty="0">
                          <a:solidFill>
                            <a:schemeClr val="bg1"/>
                          </a:solidFill>
                          <a:effectLst/>
                          <a:latin typeface="+mn-lt"/>
                          <a:ea typeface="+mn-ea"/>
                          <a:cs typeface="+mn-cs"/>
                        </a:rPr>
                        <a:t>  PROJECT CATEGORY</a:t>
                      </a:r>
                    </a:p>
                  </a:txBody>
                  <a:tcPr marL="13634" marR="13634" marT="13634" marB="0" anchor="ctr">
                    <a:solidFill>
                      <a:srgbClr val="173C6A"/>
                    </a:solidFill>
                  </a:tcPr>
                </a:tc>
                <a:tc>
                  <a:txBody>
                    <a:bodyPr/>
                    <a:lstStyle/>
                    <a:p>
                      <a:pPr algn="ctr" fontAlgn="ctr"/>
                      <a:r>
                        <a:rPr lang="en-US" sz="2000" b="1" u="none" strike="noStrike" kern="1200" dirty="0">
                          <a:solidFill>
                            <a:schemeClr val="bg1"/>
                          </a:solidFill>
                          <a:effectLst/>
                          <a:latin typeface="+mn-lt"/>
                          <a:ea typeface="+mn-ea"/>
                          <a:cs typeface="+mn-cs"/>
                        </a:rPr>
                        <a:t>Original Fund</a:t>
                      </a:r>
                    </a:p>
                  </a:txBody>
                  <a:tcPr marL="13634" marR="13634" marT="13634" marB="0" anchor="ctr">
                    <a:solidFill>
                      <a:srgbClr val="173C6A"/>
                    </a:solidFill>
                  </a:tcPr>
                </a:tc>
                <a:tc>
                  <a:txBody>
                    <a:bodyPr/>
                    <a:lstStyle/>
                    <a:p>
                      <a:pPr algn="ctr" fontAlgn="ctr"/>
                      <a:r>
                        <a:rPr lang="en-US" sz="2000" b="1" u="none" strike="noStrike" kern="1200" dirty="0">
                          <a:solidFill>
                            <a:schemeClr val="bg1"/>
                          </a:solidFill>
                          <a:effectLst/>
                          <a:latin typeface="+mn-lt"/>
                          <a:ea typeface="+mn-ea"/>
                          <a:cs typeface="+mn-cs"/>
                        </a:rPr>
                        <a:t> Current FUND</a:t>
                      </a:r>
                    </a:p>
                  </a:txBody>
                  <a:tcPr marL="13634" marR="13634" marT="13634" marB="0" anchor="ctr">
                    <a:solidFill>
                      <a:srgbClr val="173C6A"/>
                    </a:solidFill>
                  </a:tcPr>
                </a:tc>
                <a:tc>
                  <a:txBody>
                    <a:bodyPr/>
                    <a:lstStyle/>
                    <a:p>
                      <a:pPr algn="ctr" fontAlgn="ctr"/>
                      <a:r>
                        <a:rPr lang="en-US" sz="2000" b="1" u="none" strike="noStrike" kern="1200" dirty="0">
                          <a:solidFill>
                            <a:schemeClr val="bg1"/>
                          </a:solidFill>
                          <a:effectLst/>
                          <a:latin typeface="+mn-lt"/>
                          <a:ea typeface="+mn-ea"/>
                          <a:cs typeface="+mn-cs"/>
                        </a:rPr>
                        <a:t>EXPENDED TO DATE</a:t>
                      </a:r>
                    </a:p>
                  </a:txBody>
                  <a:tcPr marL="13634" marR="13634" marT="13634" marB="0" anchor="ctr">
                    <a:solidFill>
                      <a:srgbClr val="173C6A"/>
                    </a:solidFill>
                  </a:tcPr>
                </a:tc>
                <a:tc>
                  <a:txBody>
                    <a:bodyPr/>
                    <a:lstStyle/>
                    <a:p>
                      <a:pPr algn="ctr" fontAlgn="ctr"/>
                      <a:r>
                        <a:rPr lang="en-US" sz="2000" b="1" u="none" strike="noStrike" kern="1200" dirty="0">
                          <a:solidFill>
                            <a:schemeClr val="bg1"/>
                          </a:solidFill>
                          <a:effectLst/>
                          <a:latin typeface="+mn-lt"/>
                          <a:ea typeface="+mn-ea"/>
                          <a:cs typeface="+mn-cs"/>
                        </a:rPr>
                        <a:t>REMAINING FUND</a:t>
                      </a:r>
                    </a:p>
                  </a:txBody>
                  <a:tcPr marL="13634" marR="13634" marT="13634" marB="0" anchor="ctr">
                    <a:solidFill>
                      <a:srgbClr val="173C6A"/>
                    </a:solidFill>
                  </a:tcPr>
                </a:tc>
                <a:tc>
                  <a:txBody>
                    <a:bodyPr/>
                    <a:lstStyle/>
                    <a:p>
                      <a:pPr algn="ctr" fontAlgn="ctr"/>
                      <a:r>
                        <a:rPr lang="en-US" sz="2000" b="1" u="none" strike="noStrike" kern="1200" dirty="0">
                          <a:solidFill>
                            <a:schemeClr val="bg1"/>
                          </a:solidFill>
                          <a:effectLst/>
                          <a:latin typeface="+mn-lt"/>
                          <a:ea typeface="+mn-ea"/>
                          <a:cs typeface="+mn-cs"/>
                        </a:rPr>
                        <a:t>FORECAST</a:t>
                      </a:r>
                    </a:p>
                  </a:txBody>
                  <a:tcPr marL="13634" marR="13634" marT="13634" marB="0" anchor="ctr">
                    <a:solidFill>
                      <a:srgbClr val="173C6A"/>
                    </a:solidFill>
                  </a:tcPr>
                </a:tc>
                <a:extLst>
                  <a:ext uri="{0D108BD9-81ED-4DB2-BD59-A6C34878D82A}">
                    <a16:rowId xmlns:a16="http://schemas.microsoft.com/office/drawing/2014/main" val="3925762416"/>
                  </a:ext>
                </a:extLst>
              </a:tr>
              <a:tr h="879363">
                <a:tc>
                  <a:txBody>
                    <a:bodyPr/>
                    <a:lstStyle/>
                    <a:p>
                      <a:pPr algn="l" fontAlgn="ctr"/>
                      <a:r>
                        <a:rPr lang="en-US" sz="2300" b="1" u="none" strike="noStrike" dirty="0">
                          <a:solidFill>
                            <a:schemeClr val="bg1"/>
                          </a:solidFill>
                          <a:effectLst/>
                        </a:rPr>
                        <a:t>  ROADWAY PROJECTS</a:t>
                      </a:r>
                      <a:endParaRPr lang="en-US" sz="2300" b="1" i="0" u="none" strike="noStrike" dirty="0">
                        <a:solidFill>
                          <a:schemeClr val="bg1"/>
                        </a:solidFill>
                        <a:effectLst/>
                        <a:latin typeface="Arial" panose="020B0604020202020204" pitchFamily="34" charset="0"/>
                      </a:endParaRPr>
                    </a:p>
                  </a:txBody>
                  <a:tcPr marL="13634" marR="13634" marT="13634" marB="0" anchor="ctr">
                    <a:solidFill>
                      <a:srgbClr val="173C6A"/>
                    </a:solidFill>
                  </a:tcPr>
                </a:tc>
                <a:tc>
                  <a:txBody>
                    <a:bodyPr/>
                    <a:lstStyle/>
                    <a:p>
                      <a:pPr algn="l" fontAlgn="b"/>
                      <a:r>
                        <a:rPr lang="en-US" sz="2000" b="0" u="none" strike="noStrike" kern="1200" dirty="0">
                          <a:solidFill>
                            <a:schemeClr val="bg1"/>
                          </a:solidFill>
                          <a:effectLst/>
                          <a:latin typeface="+mn-lt"/>
                          <a:ea typeface="+mn-ea"/>
                          <a:cs typeface="+mn-cs"/>
                        </a:rPr>
                        <a:t>$  656,020,644</a:t>
                      </a:r>
                    </a:p>
                  </a:txBody>
                  <a:tcPr marL="10907" marR="10907" marT="10907" marB="0" anchor="b">
                    <a:solidFill>
                      <a:srgbClr val="173C6A"/>
                    </a:solidFill>
                  </a:tcPr>
                </a:tc>
                <a:tc>
                  <a:txBody>
                    <a:bodyPr/>
                    <a:lstStyle/>
                    <a:p>
                      <a:pPr algn="l" fontAlgn="b"/>
                      <a:r>
                        <a:rPr lang="en-US" sz="2000" b="0" u="none" strike="noStrike" kern="1200" dirty="0">
                          <a:solidFill>
                            <a:schemeClr val="bg1"/>
                          </a:solidFill>
                          <a:effectLst/>
                          <a:latin typeface="+mn-lt"/>
                          <a:ea typeface="+mn-ea"/>
                          <a:cs typeface="+mn-cs"/>
                        </a:rPr>
                        <a:t> $ </a:t>
                      </a:r>
                      <a:r>
                        <a:rPr lang="en-US" sz="2000" b="0" u="none" strike="noStrike" kern="1200" baseline="0" dirty="0">
                          <a:solidFill>
                            <a:schemeClr val="bg1"/>
                          </a:solidFill>
                          <a:effectLst/>
                          <a:latin typeface="+mn-lt"/>
                          <a:ea typeface="+mn-ea"/>
                          <a:cs typeface="+mn-cs"/>
                        </a:rPr>
                        <a:t> </a:t>
                      </a:r>
                      <a:r>
                        <a:rPr lang="en-US" sz="2000" b="0" u="none" strike="noStrike" kern="1200" dirty="0">
                          <a:solidFill>
                            <a:schemeClr val="bg1"/>
                          </a:solidFill>
                          <a:effectLst/>
                          <a:latin typeface="+mn-lt"/>
                          <a:ea typeface="+mn-ea"/>
                          <a:cs typeface="+mn-cs"/>
                        </a:rPr>
                        <a:t>   640,923,082</a:t>
                      </a:r>
                      <a:r>
                        <a:rPr lang="en-US" sz="2000" b="0" u="none" strike="noStrike" kern="1200" baseline="0" dirty="0">
                          <a:solidFill>
                            <a:schemeClr val="bg1"/>
                          </a:solidFill>
                          <a:effectLst/>
                          <a:latin typeface="+mn-lt"/>
                          <a:ea typeface="+mn-ea"/>
                          <a:cs typeface="+mn-cs"/>
                        </a:rPr>
                        <a:t> </a:t>
                      </a:r>
                      <a:endParaRPr lang="en-US" sz="2000" b="0" u="none" strike="noStrike" kern="1200" dirty="0">
                        <a:solidFill>
                          <a:schemeClr val="bg1"/>
                        </a:solidFill>
                        <a:effectLst/>
                        <a:latin typeface="+mn-lt"/>
                        <a:ea typeface="+mn-ea"/>
                        <a:cs typeface="+mn-cs"/>
                      </a:endParaRPr>
                    </a:p>
                  </a:txBody>
                  <a:tcPr marL="10907" marR="10907" marT="10907" marB="0" anchor="b">
                    <a:solidFill>
                      <a:srgbClr val="173C6A"/>
                    </a:solidFill>
                  </a:tcPr>
                </a:tc>
                <a:tc>
                  <a:txBody>
                    <a:bodyPr/>
                    <a:lstStyle/>
                    <a:p>
                      <a:pPr algn="l" fontAlgn="b"/>
                      <a:r>
                        <a:rPr lang="en-US" sz="2000" b="0" u="none" strike="noStrike" kern="1200" dirty="0">
                          <a:solidFill>
                            <a:schemeClr val="bg1"/>
                          </a:solidFill>
                          <a:effectLst/>
                          <a:latin typeface="+mn-lt"/>
                          <a:ea typeface="+mn-ea"/>
                          <a:cs typeface="+mn-cs"/>
                        </a:rPr>
                        <a:t> $     317,274,529 </a:t>
                      </a:r>
                    </a:p>
                  </a:txBody>
                  <a:tcPr marL="10907" marR="10907" marT="10907" marB="0" anchor="b">
                    <a:solidFill>
                      <a:srgbClr val="173C6A"/>
                    </a:solidFill>
                  </a:tcPr>
                </a:tc>
                <a:tc>
                  <a:txBody>
                    <a:bodyPr/>
                    <a:lstStyle/>
                    <a:p>
                      <a:pPr algn="l" fontAlgn="b"/>
                      <a:r>
                        <a:rPr lang="en-US" sz="2000" b="0" u="none" strike="noStrike" kern="1200" dirty="0">
                          <a:solidFill>
                            <a:schemeClr val="bg1"/>
                          </a:solidFill>
                          <a:effectLst/>
                          <a:latin typeface="+mn-lt"/>
                          <a:ea typeface="+mn-ea"/>
                          <a:cs typeface="+mn-cs"/>
                        </a:rPr>
                        <a:t> $      323,648,553 </a:t>
                      </a:r>
                    </a:p>
                  </a:txBody>
                  <a:tcPr marL="10907" marR="10907" marT="10907" marB="0" anchor="b">
                    <a:solidFill>
                      <a:srgbClr val="173C6A"/>
                    </a:solidFill>
                  </a:tcPr>
                </a:tc>
                <a:tc>
                  <a:txBody>
                    <a:bodyPr/>
                    <a:lstStyle/>
                    <a:p>
                      <a:pPr algn="l" fontAlgn="b"/>
                      <a:r>
                        <a:rPr lang="en-US" sz="2000" b="0" u="none" strike="noStrike" kern="1200" dirty="0">
                          <a:solidFill>
                            <a:schemeClr val="bg1"/>
                          </a:solidFill>
                          <a:effectLst/>
                          <a:latin typeface="+mn-lt"/>
                          <a:ea typeface="+mn-ea"/>
                          <a:cs typeface="+mn-cs"/>
                        </a:rPr>
                        <a:t>$      348,500,000 </a:t>
                      </a:r>
                    </a:p>
                  </a:txBody>
                  <a:tcPr marL="10907" marR="10907" marT="10907" marB="0" anchor="b">
                    <a:solidFill>
                      <a:srgbClr val="173C6A"/>
                    </a:solidFill>
                  </a:tcPr>
                </a:tc>
                <a:extLst>
                  <a:ext uri="{0D108BD9-81ED-4DB2-BD59-A6C34878D82A}">
                    <a16:rowId xmlns:a16="http://schemas.microsoft.com/office/drawing/2014/main" val="4149144126"/>
                  </a:ext>
                </a:extLst>
              </a:tr>
              <a:tr h="575048">
                <a:tc>
                  <a:txBody>
                    <a:bodyPr/>
                    <a:lstStyle/>
                    <a:p>
                      <a:pPr algn="l" fontAlgn="ctr"/>
                      <a:r>
                        <a:rPr lang="en-US" sz="2300" b="1" i="0" u="none" strike="noStrike" baseline="0" dirty="0">
                          <a:solidFill>
                            <a:schemeClr val="bg1"/>
                          </a:solidFill>
                          <a:effectLst/>
                          <a:latin typeface="+mn-lt"/>
                        </a:rPr>
                        <a:t>  PROJECT RESERVE</a:t>
                      </a:r>
                      <a:endParaRPr lang="en-US" sz="2300" b="1" i="0" u="none" strike="noStrike" dirty="0">
                        <a:solidFill>
                          <a:schemeClr val="bg1"/>
                        </a:solidFill>
                        <a:effectLst/>
                        <a:latin typeface="+mn-lt"/>
                      </a:endParaRPr>
                    </a:p>
                  </a:txBody>
                  <a:tcPr marL="10784" marR="10784" marT="10784" marB="0" anchor="ctr">
                    <a:solidFill>
                      <a:schemeClr val="accent1">
                        <a:lumMod val="75000"/>
                      </a:schemeClr>
                    </a:solidFill>
                  </a:tcPr>
                </a:tc>
                <a:tc>
                  <a:txBody>
                    <a:bodyPr/>
                    <a:lstStyle/>
                    <a:p>
                      <a:pPr algn="l" fontAlgn="b"/>
                      <a:endParaRPr lang="en-US" sz="2000" b="0" u="none" strike="noStrike" kern="1200" dirty="0">
                        <a:solidFill>
                          <a:schemeClr val="bg1"/>
                        </a:solidFill>
                        <a:effectLst/>
                        <a:latin typeface="+mn-lt"/>
                        <a:ea typeface="+mn-ea"/>
                        <a:cs typeface="+mn-cs"/>
                      </a:endParaRPr>
                    </a:p>
                  </a:txBody>
                  <a:tcPr marL="10907" marR="10907" marT="10907" marB="0" anchor="b">
                    <a:solidFill>
                      <a:schemeClr val="accent1">
                        <a:lumMod val="75000"/>
                      </a:schemeClr>
                    </a:solidFill>
                  </a:tcPr>
                </a:tc>
                <a:tc>
                  <a:txBody>
                    <a:bodyPr/>
                    <a:lstStyle/>
                    <a:p>
                      <a:pPr algn="l" fontAlgn="b"/>
                      <a:r>
                        <a:rPr lang="en-US" sz="2000" b="0" u="none" strike="noStrike" kern="1200" baseline="0" dirty="0">
                          <a:solidFill>
                            <a:schemeClr val="bg1"/>
                          </a:solidFill>
                          <a:effectLst/>
                          <a:latin typeface="+mn-lt"/>
                          <a:ea typeface="+mn-ea"/>
                          <a:cs typeface="+mn-cs"/>
                        </a:rPr>
                        <a:t> $       47,500,000</a:t>
                      </a:r>
                      <a:endParaRPr lang="en-US" sz="2000" b="0" u="none" strike="noStrike" kern="1200" dirty="0">
                        <a:solidFill>
                          <a:schemeClr val="bg1"/>
                        </a:solidFill>
                        <a:effectLst/>
                        <a:latin typeface="+mn-lt"/>
                        <a:ea typeface="+mn-ea"/>
                        <a:cs typeface="+mn-cs"/>
                      </a:endParaRPr>
                    </a:p>
                  </a:txBody>
                  <a:tcPr marL="10907" marR="10907" marT="10907" marB="0" anchor="b">
                    <a:solidFill>
                      <a:schemeClr val="accent1">
                        <a:lumMod val="75000"/>
                      </a:schemeClr>
                    </a:solidFill>
                  </a:tcPr>
                </a:tc>
                <a:tc>
                  <a:txBody>
                    <a:bodyPr/>
                    <a:lstStyle/>
                    <a:p>
                      <a:pPr algn="l" fontAlgn="b"/>
                      <a:r>
                        <a:rPr lang="en-US" sz="2000" b="0" u="none" strike="noStrike" kern="1200" dirty="0">
                          <a:solidFill>
                            <a:schemeClr val="bg1"/>
                          </a:solidFill>
                          <a:effectLst/>
                          <a:latin typeface="+mn-lt"/>
                          <a:ea typeface="+mn-ea"/>
                          <a:cs typeface="+mn-cs"/>
                        </a:rPr>
                        <a:t> $</a:t>
                      </a:r>
                    </a:p>
                  </a:txBody>
                  <a:tcPr marL="10907" marR="10907" marT="10907" marB="0" anchor="b">
                    <a:solidFill>
                      <a:schemeClr val="accent1">
                        <a:lumMod val="75000"/>
                      </a:schemeClr>
                    </a:solidFill>
                  </a:tcPr>
                </a:tc>
                <a:tc>
                  <a:txBody>
                    <a:bodyPr/>
                    <a:lstStyle/>
                    <a:p>
                      <a:pPr algn="l" fontAlgn="b"/>
                      <a:r>
                        <a:rPr lang="en-US" sz="2000" b="0" u="none" strike="noStrike" kern="1200" dirty="0">
                          <a:solidFill>
                            <a:schemeClr val="bg1"/>
                          </a:solidFill>
                          <a:effectLst/>
                          <a:latin typeface="+mn-lt"/>
                          <a:ea typeface="+mn-ea"/>
                          <a:cs typeface="+mn-cs"/>
                        </a:rPr>
                        <a:t> $        47,500,000</a:t>
                      </a:r>
                    </a:p>
                  </a:txBody>
                  <a:tcPr marL="10907" marR="10907" marT="10907" marB="0" anchor="b">
                    <a:solidFill>
                      <a:schemeClr val="accent1">
                        <a:lumMod val="75000"/>
                      </a:schemeClr>
                    </a:solidFill>
                  </a:tcPr>
                </a:tc>
                <a:tc>
                  <a:txBody>
                    <a:bodyPr/>
                    <a:lstStyle/>
                    <a:p>
                      <a:pPr algn="l" fontAlgn="b"/>
                      <a:r>
                        <a:rPr lang="en-US" sz="2000" b="0" u="none" strike="noStrike" kern="1200" dirty="0">
                          <a:solidFill>
                            <a:schemeClr val="bg1"/>
                          </a:solidFill>
                          <a:effectLst/>
                          <a:latin typeface="+mn-lt"/>
                          <a:ea typeface="+mn-ea"/>
                          <a:cs typeface="+mn-cs"/>
                        </a:rPr>
                        <a:t>$        22,648,553</a:t>
                      </a:r>
                    </a:p>
                  </a:txBody>
                  <a:tcPr marL="10907" marR="10907" marT="10907" marB="0" anchor="b">
                    <a:solidFill>
                      <a:schemeClr val="accent1">
                        <a:lumMod val="75000"/>
                      </a:schemeClr>
                    </a:solidFill>
                  </a:tcPr>
                </a:tc>
                <a:extLst>
                  <a:ext uri="{0D108BD9-81ED-4DB2-BD59-A6C34878D82A}">
                    <a16:rowId xmlns:a16="http://schemas.microsoft.com/office/drawing/2014/main" val="303098043"/>
                  </a:ext>
                </a:extLst>
              </a:tr>
              <a:tr h="748905">
                <a:tc>
                  <a:txBody>
                    <a:bodyPr/>
                    <a:lstStyle/>
                    <a:p>
                      <a:pPr algn="l" fontAlgn="ctr"/>
                      <a:r>
                        <a:rPr lang="en-US" sz="2300" b="1" u="none" strike="noStrike" dirty="0">
                          <a:solidFill>
                            <a:schemeClr val="bg1"/>
                          </a:solidFill>
                          <a:effectLst/>
                          <a:latin typeface="+mn-lt"/>
                        </a:rPr>
                        <a:t>  TOTAL BIKE/PED/GREENWAY</a:t>
                      </a:r>
                      <a:endParaRPr lang="en-US" sz="2300" b="1" i="0" u="none" strike="noStrike" dirty="0">
                        <a:solidFill>
                          <a:schemeClr val="bg1"/>
                        </a:solidFill>
                        <a:effectLst/>
                        <a:latin typeface="+mn-lt"/>
                      </a:endParaRPr>
                    </a:p>
                  </a:txBody>
                  <a:tcPr marL="10784" marR="10784" marT="10784" marB="0" anchor="ctr">
                    <a:solidFill>
                      <a:srgbClr val="173C6A"/>
                    </a:solidFill>
                  </a:tcPr>
                </a:tc>
                <a:tc>
                  <a:txBody>
                    <a:bodyPr/>
                    <a:lstStyle/>
                    <a:p>
                      <a:pPr algn="l" fontAlgn="b"/>
                      <a:r>
                        <a:rPr lang="en-US" sz="2000" b="0" u="none" strike="noStrike" kern="1200" dirty="0">
                          <a:solidFill>
                            <a:schemeClr val="bg1"/>
                          </a:solidFill>
                          <a:effectLst/>
                          <a:latin typeface="+mn-lt"/>
                          <a:ea typeface="+mn-ea"/>
                          <a:cs typeface="+mn-cs"/>
                        </a:rPr>
                        <a:t>$    80,888,356</a:t>
                      </a:r>
                    </a:p>
                  </a:txBody>
                  <a:tcPr marL="10907" marR="10907" marT="10907" marB="0" anchor="b">
                    <a:solidFill>
                      <a:srgbClr val="173C6A"/>
                    </a:solidFill>
                  </a:tcPr>
                </a:tc>
                <a:tc>
                  <a:txBody>
                    <a:bodyPr/>
                    <a:lstStyle/>
                    <a:p>
                      <a:pPr algn="l" fontAlgn="b"/>
                      <a:r>
                        <a:rPr lang="en-US" sz="2000" b="0" u="none" strike="noStrike" kern="1200" dirty="0">
                          <a:solidFill>
                            <a:schemeClr val="bg1"/>
                          </a:solidFill>
                          <a:effectLst/>
                          <a:latin typeface="+mn-lt"/>
                          <a:ea typeface="+mn-ea"/>
                          <a:cs typeface="+mn-cs"/>
                        </a:rPr>
                        <a:t> $       84,006,038 </a:t>
                      </a:r>
                    </a:p>
                  </a:txBody>
                  <a:tcPr marL="10907" marR="10907" marT="10907" marB="0" anchor="b">
                    <a:solidFill>
                      <a:srgbClr val="173C6A"/>
                    </a:solidFill>
                  </a:tcPr>
                </a:tc>
                <a:tc>
                  <a:txBody>
                    <a:bodyPr/>
                    <a:lstStyle/>
                    <a:p>
                      <a:pPr algn="l" fontAlgn="b"/>
                      <a:r>
                        <a:rPr lang="en-US" sz="2000" b="0" u="none" strike="noStrike" kern="1200" dirty="0">
                          <a:solidFill>
                            <a:schemeClr val="bg1"/>
                          </a:solidFill>
                          <a:effectLst/>
                          <a:latin typeface="+mn-lt"/>
                          <a:ea typeface="+mn-ea"/>
                          <a:cs typeface="+mn-cs"/>
                        </a:rPr>
                        <a:t> $     </a:t>
                      </a:r>
                      <a:r>
                        <a:rPr lang="en-US" sz="2000" b="0" u="none" strike="noStrike" kern="1200" baseline="0" dirty="0">
                          <a:solidFill>
                            <a:schemeClr val="bg1"/>
                          </a:solidFill>
                          <a:effectLst/>
                          <a:latin typeface="+mn-lt"/>
                          <a:ea typeface="+mn-ea"/>
                          <a:cs typeface="+mn-cs"/>
                        </a:rPr>
                        <a:t> </a:t>
                      </a:r>
                      <a:r>
                        <a:rPr lang="en-US" sz="2000" b="0" u="none" strike="noStrike" kern="1200" dirty="0">
                          <a:solidFill>
                            <a:schemeClr val="bg1"/>
                          </a:solidFill>
                          <a:effectLst/>
                          <a:latin typeface="+mn-lt"/>
                          <a:ea typeface="+mn-ea"/>
                          <a:cs typeface="+mn-cs"/>
                        </a:rPr>
                        <a:t> </a:t>
                      </a:r>
                      <a:r>
                        <a:rPr lang="en-US" sz="2000" b="0" u="none" strike="noStrike" kern="1200" baseline="0" dirty="0">
                          <a:solidFill>
                            <a:schemeClr val="bg1"/>
                          </a:solidFill>
                          <a:effectLst/>
                          <a:latin typeface="+mn-lt"/>
                          <a:ea typeface="+mn-ea"/>
                          <a:cs typeface="+mn-cs"/>
                        </a:rPr>
                        <a:t> 26,226,781</a:t>
                      </a:r>
                      <a:endParaRPr lang="en-US" sz="2000" b="0" u="none" strike="noStrike" kern="1200" dirty="0">
                        <a:solidFill>
                          <a:schemeClr val="bg1"/>
                        </a:solidFill>
                        <a:effectLst/>
                        <a:latin typeface="+mn-lt"/>
                        <a:ea typeface="+mn-ea"/>
                        <a:cs typeface="+mn-cs"/>
                      </a:endParaRPr>
                    </a:p>
                  </a:txBody>
                  <a:tcPr marL="10907" marR="10907" marT="10907" marB="0" anchor="b">
                    <a:solidFill>
                      <a:srgbClr val="173C6A"/>
                    </a:solidFill>
                  </a:tcPr>
                </a:tc>
                <a:tc>
                  <a:txBody>
                    <a:bodyPr/>
                    <a:lstStyle/>
                    <a:p>
                      <a:pPr algn="l" fontAlgn="b"/>
                      <a:r>
                        <a:rPr lang="en-US" sz="2000" b="0" u="none" strike="noStrike" kern="1200" dirty="0">
                          <a:solidFill>
                            <a:schemeClr val="bg1"/>
                          </a:solidFill>
                          <a:effectLst/>
                          <a:latin typeface="+mn-lt"/>
                          <a:ea typeface="+mn-ea"/>
                          <a:cs typeface="+mn-cs"/>
                        </a:rPr>
                        <a:t> $        57,779,257 </a:t>
                      </a:r>
                    </a:p>
                  </a:txBody>
                  <a:tcPr marL="10907" marR="10907" marT="10907" marB="0" anchor="b">
                    <a:solidFill>
                      <a:srgbClr val="173C6A"/>
                    </a:solidFill>
                  </a:tcPr>
                </a:tc>
                <a:tc>
                  <a:txBody>
                    <a:bodyPr/>
                    <a:lstStyle/>
                    <a:p>
                      <a:pPr algn="l" fontAlgn="b"/>
                      <a:r>
                        <a:rPr lang="en-US" sz="2000" b="0" u="none" strike="noStrike" kern="1200" dirty="0">
                          <a:solidFill>
                            <a:schemeClr val="bg1"/>
                          </a:solidFill>
                          <a:effectLst/>
                          <a:latin typeface="+mn-lt"/>
                          <a:ea typeface="+mn-ea"/>
                          <a:cs typeface="+mn-cs"/>
                        </a:rPr>
                        <a:t>$         36,000,000</a:t>
                      </a:r>
                    </a:p>
                  </a:txBody>
                  <a:tcPr marL="10907" marR="10907" marT="10907" marB="0" anchor="b">
                    <a:solidFill>
                      <a:srgbClr val="173C6A"/>
                    </a:solidFill>
                  </a:tcPr>
                </a:tc>
                <a:extLst>
                  <a:ext uri="{0D108BD9-81ED-4DB2-BD59-A6C34878D82A}">
                    <a16:rowId xmlns:a16="http://schemas.microsoft.com/office/drawing/2014/main" val="592516992"/>
                  </a:ext>
                </a:extLst>
              </a:tr>
              <a:tr h="727209">
                <a:tc>
                  <a:txBody>
                    <a:bodyPr/>
                    <a:lstStyle/>
                    <a:p>
                      <a:pPr algn="l" fontAlgn="ctr"/>
                      <a:r>
                        <a:rPr lang="en-US" sz="2300" b="1" u="none" strike="noStrike" dirty="0">
                          <a:solidFill>
                            <a:schemeClr val="bg1"/>
                          </a:solidFill>
                          <a:effectLst/>
                          <a:latin typeface="+mn-lt"/>
                        </a:rPr>
                        <a:t>  COMET EXPENDITURES</a:t>
                      </a:r>
                      <a:endParaRPr lang="en-US" sz="2300" b="1" i="0" u="none" strike="noStrike" dirty="0">
                        <a:solidFill>
                          <a:schemeClr val="bg1"/>
                        </a:solidFill>
                        <a:effectLst/>
                        <a:latin typeface="+mn-lt"/>
                      </a:endParaRPr>
                    </a:p>
                  </a:txBody>
                  <a:tcPr marL="10521" marR="10521" marT="10521" marB="0" anchor="ctr">
                    <a:solidFill>
                      <a:srgbClr val="173C6A"/>
                    </a:solidFill>
                  </a:tcPr>
                </a:tc>
                <a:tc>
                  <a:txBody>
                    <a:bodyPr/>
                    <a:lstStyle/>
                    <a:p>
                      <a:pPr algn="l" fontAlgn="b"/>
                      <a:r>
                        <a:rPr lang="en-US" sz="2000" b="0" u="none" strike="noStrike" kern="1200" dirty="0">
                          <a:solidFill>
                            <a:schemeClr val="bg1"/>
                          </a:solidFill>
                          <a:effectLst/>
                          <a:latin typeface="+mn-lt"/>
                          <a:ea typeface="+mn-ea"/>
                          <a:cs typeface="+mn-cs"/>
                        </a:rPr>
                        <a:t>$  300,991,000 </a:t>
                      </a:r>
                    </a:p>
                  </a:txBody>
                  <a:tcPr marL="10907" marR="10907" marT="10907" marB="0" anchor="b">
                    <a:solidFill>
                      <a:srgbClr val="173C6A"/>
                    </a:solidFill>
                  </a:tcPr>
                </a:tc>
                <a:tc>
                  <a:txBody>
                    <a:bodyPr/>
                    <a:lstStyle/>
                    <a:p>
                      <a:pPr algn="l" fontAlgn="b"/>
                      <a:r>
                        <a:rPr lang="en-US" sz="2000" b="0" u="none" strike="noStrike" kern="1200" dirty="0">
                          <a:solidFill>
                            <a:schemeClr val="bg1"/>
                          </a:solidFill>
                          <a:effectLst/>
                          <a:latin typeface="+mn-lt"/>
                          <a:ea typeface="+mn-ea"/>
                          <a:cs typeface="+mn-cs"/>
                        </a:rPr>
                        <a:t> $     300,991,000 </a:t>
                      </a:r>
                    </a:p>
                  </a:txBody>
                  <a:tcPr marL="10907" marR="10907" marT="10907" marB="0" anchor="b">
                    <a:solidFill>
                      <a:srgbClr val="173C6A"/>
                    </a:solidFill>
                  </a:tcPr>
                </a:tc>
                <a:tc>
                  <a:txBody>
                    <a:bodyPr/>
                    <a:lstStyle/>
                    <a:p>
                      <a:pPr algn="l" fontAlgn="b"/>
                      <a:r>
                        <a:rPr lang="en-US" sz="2000" b="0" u="none" strike="noStrike" kern="1200" dirty="0">
                          <a:solidFill>
                            <a:schemeClr val="bg1"/>
                          </a:solidFill>
                          <a:effectLst/>
                          <a:latin typeface="+mn-lt"/>
                          <a:ea typeface="+mn-ea"/>
                          <a:cs typeface="+mn-cs"/>
                        </a:rPr>
                        <a:t> $     199,794,215</a:t>
                      </a:r>
                    </a:p>
                  </a:txBody>
                  <a:tcPr marL="10907" marR="10907" marT="10907" marB="0" anchor="b">
                    <a:solidFill>
                      <a:srgbClr val="173C6A"/>
                    </a:solidFill>
                  </a:tcPr>
                </a:tc>
                <a:tc>
                  <a:txBody>
                    <a:bodyPr/>
                    <a:lstStyle/>
                    <a:p>
                      <a:pPr algn="l" fontAlgn="b"/>
                      <a:r>
                        <a:rPr lang="en-US" sz="2000" b="0" u="none" strike="noStrike" kern="1200" dirty="0">
                          <a:solidFill>
                            <a:schemeClr val="bg1"/>
                          </a:solidFill>
                          <a:effectLst/>
                          <a:latin typeface="+mn-lt"/>
                          <a:ea typeface="+mn-ea"/>
                          <a:cs typeface="+mn-cs"/>
                        </a:rPr>
                        <a:t> $      101,196,785 </a:t>
                      </a:r>
                    </a:p>
                  </a:txBody>
                  <a:tcPr marL="10907" marR="10907" marT="10907" marB="0" anchor="b">
                    <a:solidFill>
                      <a:srgbClr val="173C6A"/>
                    </a:solidFill>
                  </a:tcPr>
                </a:tc>
                <a:tc>
                  <a:txBody>
                    <a:bodyPr/>
                    <a:lstStyle/>
                    <a:p>
                      <a:pPr algn="l" fontAlgn="b"/>
                      <a:r>
                        <a:rPr lang="en-US" sz="2000" b="0" u="none" strike="noStrike" kern="1200" dirty="0">
                          <a:solidFill>
                            <a:schemeClr val="bg1"/>
                          </a:solidFill>
                          <a:effectLst/>
                          <a:latin typeface="+mn-lt"/>
                          <a:ea typeface="+mn-ea"/>
                          <a:cs typeface="+mn-cs"/>
                        </a:rPr>
                        <a:t>$       101,196,785</a:t>
                      </a:r>
                    </a:p>
                  </a:txBody>
                  <a:tcPr marL="10907" marR="10907" marT="10907" marB="0" anchor="b">
                    <a:solidFill>
                      <a:srgbClr val="173C6A"/>
                    </a:solidFill>
                  </a:tcPr>
                </a:tc>
                <a:extLst>
                  <a:ext uri="{0D108BD9-81ED-4DB2-BD59-A6C34878D82A}">
                    <a16:rowId xmlns:a16="http://schemas.microsoft.com/office/drawing/2014/main" val="1739246117"/>
                  </a:ext>
                </a:extLst>
              </a:tr>
              <a:tr h="666050">
                <a:tc>
                  <a:txBody>
                    <a:bodyPr/>
                    <a:lstStyle/>
                    <a:p>
                      <a:pPr algn="l" fontAlgn="ctr"/>
                      <a:r>
                        <a:rPr lang="en-US" sz="2300" b="1" u="none" strike="noStrike" dirty="0">
                          <a:solidFill>
                            <a:schemeClr val="bg1"/>
                          </a:solidFill>
                          <a:effectLst/>
                          <a:latin typeface="+mn-lt"/>
                        </a:rPr>
                        <a:t>  PROGRAM RESERVE</a:t>
                      </a:r>
                      <a:endParaRPr lang="en-US" sz="2300" b="1" i="0" u="none" strike="noStrike" dirty="0">
                        <a:solidFill>
                          <a:schemeClr val="bg1"/>
                        </a:solidFill>
                        <a:effectLst/>
                        <a:latin typeface="+mn-lt"/>
                      </a:endParaRPr>
                    </a:p>
                  </a:txBody>
                  <a:tcPr marL="10521" marR="10521" marT="10521" marB="0" anchor="ctr">
                    <a:solidFill>
                      <a:schemeClr val="accent1">
                        <a:lumMod val="75000"/>
                      </a:schemeClr>
                    </a:solidFill>
                  </a:tcPr>
                </a:tc>
                <a:tc>
                  <a:txBody>
                    <a:bodyPr/>
                    <a:lstStyle/>
                    <a:p>
                      <a:pPr algn="l" fontAlgn="b"/>
                      <a:r>
                        <a:rPr lang="en-US" sz="2000" b="0" u="none" strike="noStrike" kern="1200" dirty="0">
                          <a:solidFill>
                            <a:schemeClr val="bg1"/>
                          </a:solidFill>
                          <a:effectLst/>
                          <a:latin typeface="+mn-lt"/>
                          <a:ea typeface="+mn-ea"/>
                          <a:cs typeface="+mn-cs"/>
                        </a:rPr>
                        <a:t>$     32,100,000</a:t>
                      </a:r>
                    </a:p>
                  </a:txBody>
                  <a:tcPr marL="10907" marR="10907" marT="10907" marB="0" anchor="b">
                    <a:solidFill>
                      <a:schemeClr val="accent1">
                        <a:lumMod val="75000"/>
                      </a:schemeClr>
                    </a:solidFill>
                  </a:tcPr>
                </a:tc>
                <a:tc>
                  <a:txBody>
                    <a:bodyPr/>
                    <a:lstStyle/>
                    <a:p>
                      <a:pPr algn="l" fontAlgn="b"/>
                      <a:r>
                        <a:rPr lang="en-US" sz="2000" b="0" u="none" strike="noStrike" kern="1200" dirty="0">
                          <a:solidFill>
                            <a:schemeClr val="bg1"/>
                          </a:solidFill>
                          <a:effectLst/>
                          <a:latin typeface="+mn-lt"/>
                          <a:ea typeface="+mn-ea"/>
                          <a:cs typeface="+mn-cs"/>
                        </a:rPr>
                        <a:t> $        62,809,139 </a:t>
                      </a:r>
                    </a:p>
                  </a:txBody>
                  <a:tcPr marL="10907" marR="10907" marT="10907" marB="0" anchor="b">
                    <a:solidFill>
                      <a:schemeClr val="accent1">
                        <a:lumMod val="75000"/>
                      </a:schemeClr>
                    </a:solidFill>
                  </a:tcPr>
                </a:tc>
                <a:tc>
                  <a:txBody>
                    <a:bodyPr/>
                    <a:lstStyle/>
                    <a:p>
                      <a:pPr algn="l" fontAlgn="b"/>
                      <a:r>
                        <a:rPr lang="en-US" sz="2000" b="0" u="none" strike="noStrike" kern="1200" dirty="0">
                          <a:solidFill>
                            <a:schemeClr val="bg1"/>
                          </a:solidFill>
                          <a:effectLst/>
                          <a:latin typeface="+mn-lt"/>
                          <a:ea typeface="+mn-ea"/>
                          <a:cs typeface="+mn-cs"/>
                        </a:rPr>
                        <a:t> $</a:t>
                      </a:r>
                      <a:r>
                        <a:rPr lang="en-US" sz="2000" b="0" u="none" strike="noStrike" kern="1200" baseline="0" dirty="0">
                          <a:solidFill>
                            <a:schemeClr val="bg1"/>
                          </a:solidFill>
                          <a:effectLst/>
                          <a:latin typeface="+mn-lt"/>
                          <a:ea typeface="+mn-ea"/>
                          <a:cs typeface="+mn-cs"/>
                        </a:rPr>
                        <a:t>       11,789,128</a:t>
                      </a:r>
                      <a:endParaRPr lang="en-US" sz="2000" b="0" u="none" strike="noStrike" kern="1200" dirty="0">
                        <a:solidFill>
                          <a:schemeClr val="bg1"/>
                        </a:solidFill>
                        <a:effectLst/>
                        <a:latin typeface="+mn-lt"/>
                        <a:ea typeface="+mn-ea"/>
                        <a:cs typeface="+mn-cs"/>
                      </a:endParaRPr>
                    </a:p>
                  </a:txBody>
                  <a:tcPr marL="10907" marR="10907" marT="10907" marB="0" anchor="b">
                    <a:solidFill>
                      <a:schemeClr val="accent1">
                        <a:lumMod val="75000"/>
                      </a:schemeClr>
                    </a:solidFill>
                  </a:tcPr>
                </a:tc>
                <a:tc>
                  <a:txBody>
                    <a:bodyPr/>
                    <a:lstStyle/>
                    <a:p>
                      <a:pPr algn="l" fontAlgn="b"/>
                      <a:r>
                        <a:rPr lang="en-US" sz="2000" b="0" u="none" strike="noStrike" kern="1200" dirty="0">
                          <a:solidFill>
                            <a:schemeClr val="bg1"/>
                          </a:solidFill>
                          <a:effectLst/>
                          <a:latin typeface="+mn-lt"/>
                          <a:ea typeface="+mn-ea"/>
                          <a:cs typeface="+mn-cs"/>
                        </a:rPr>
                        <a:t> $      </a:t>
                      </a:r>
                      <a:r>
                        <a:rPr lang="en-US" sz="2000" b="0" u="none" strike="noStrike" kern="1200" baseline="0" dirty="0">
                          <a:solidFill>
                            <a:schemeClr val="bg1"/>
                          </a:solidFill>
                          <a:effectLst/>
                          <a:latin typeface="+mn-lt"/>
                          <a:ea typeface="+mn-ea"/>
                          <a:cs typeface="+mn-cs"/>
                        </a:rPr>
                        <a:t> </a:t>
                      </a:r>
                      <a:r>
                        <a:rPr lang="en-US" sz="2000" b="0" u="none" strike="noStrike" kern="1200" dirty="0">
                          <a:solidFill>
                            <a:schemeClr val="bg1"/>
                          </a:solidFill>
                          <a:effectLst/>
                          <a:latin typeface="+mn-lt"/>
                          <a:ea typeface="+mn-ea"/>
                          <a:cs typeface="+mn-cs"/>
                        </a:rPr>
                        <a:t> 51,020,011 </a:t>
                      </a:r>
                    </a:p>
                  </a:txBody>
                  <a:tcPr marL="10907" marR="10907" marT="10907" marB="0" anchor="b">
                    <a:solidFill>
                      <a:schemeClr val="accent1">
                        <a:lumMod val="75000"/>
                      </a:schemeClr>
                    </a:solidFill>
                  </a:tcPr>
                </a:tc>
                <a:tc>
                  <a:txBody>
                    <a:bodyPr/>
                    <a:lstStyle/>
                    <a:p>
                      <a:pPr algn="l" fontAlgn="b"/>
                      <a:r>
                        <a:rPr lang="en-US" sz="2000" b="0" u="none" strike="noStrike" kern="1200" dirty="0">
                          <a:solidFill>
                            <a:schemeClr val="bg1"/>
                          </a:solidFill>
                          <a:effectLst/>
                          <a:latin typeface="+mn-lt"/>
                          <a:ea typeface="+mn-ea"/>
                          <a:cs typeface="+mn-cs"/>
                        </a:rPr>
                        <a:t>$</a:t>
                      </a:r>
                    </a:p>
                  </a:txBody>
                  <a:tcPr marL="10907" marR="10907" marT="10907" marB="0" anchor="b">
                    <a:solidFill>
                      <a:schemeClr val="accent1">
                        <a:lumMod val="75000"/>
                      </a:schemeClr>
                    </a:solidFill>
                  </a:tcPr>
                </a:tc>
                <a:extLst>
                  <a:ext uri="{0D108BD9-81ED-4DB2-BD59-A6C34878D82A}">
                    <a16:rowId xmlns:a16="http://schemas.microsoft.com/office/drawing/2014/main" val="506680662"/>
                  </a:ext>
                </a:extLst>
              </a:tr>
              <a:tr h="727209">
                <a:tc>
                  <a:txBody>
                    <a:bodyPr/>
                    <a:lstStyle/>
                    <a:p>
                      <a:pPr algn="l" fontAlgn="ctr"/>
                      <a:r>
                        <a:rPr lang="en-US" sz="2300" b="1" u="none" strike="noStrike" dirty="0">
                          <a:solidFill>
                            <a:schemeClr val="bg1"/>
                          </a:solidFill>
                          <a:effectLst/>
                          <a:latin typeface="+mn-lt"/>
                        </a:rPr>
                        <a:t>  TOTAL</a:t>
                      </a:r>
                      <a:r>
                        <a:rPr lang="en-US" sz="2300" b="1" u="none" strike="noStrike" baseline="0" dirty="0">
                          <a:solidFill>
                            <a:schemeClr val="bg1"/>
                          </a:solidFill>
                          <a:effectLst/>
                          <a:latin typeface="+mn-lt"/>
                        </a:rPr>
                        <a:t> PROGRAM</a:t>
                      </a:r>
                      <a:endParaRPr lang="en-US" sz="2300" b="1" i="0" u="none" strike="noStrike" dirty="0">
                        <a:solidFill>
                          <a:schemeClr val="bg1"/>
                        </a:solidFill>
                        <a:effectLst/>
                        <a:latin typeface="+mn-lt"/>
                      </a:endParaRPr>
                    </a:p>
                  </a:txBody>
                  <a:tcPr marL="10521" marR="10521" marT="10521" marB="0" anchor="ctr">
                    <a:solidFill>
                      <a:srgbClr val="173C6A"/>
                    </a:solidFill>
                  </a:tcPr>
                </a:tc>
                <a:tc>
                  <a:txBody>
                    <a:bodyPr/>
                    <a:lstStyle/>
                    <a:p>
                      <a:pPr algn="l" fontAlgn="b"/>
                      <a:r>
                        <a:rPr lang="en-US" sz="2000" b="1" u="none" strike="noStrike" kern="1200" dirty="0">
                          <a:solidFill>
                            <a:schemeClr val="bg1"/>
                          </a:solidFill>
                          <a:effectLst/>
                          <a:latin typeface="+mn-lt"/>
                          <a:ea typeface="+mn-ea"/>
                          <a:cs typeface="+mn-cs"/>
                        </a:rPr>
                        <a:t>$ 1,070,000,000</a:t>
                      </a:r>
                    </a:p>
                  </a:txBody>
                  <a:tcPr marL="10907" marR="10907" marT="10907" marB="0" anchor="b">
                    <a:solidFill>
                      <a:srgbClr val="173C6A"/>
                    </a:solidFill>
                  </a:tcPr>
                </a:tc>
                <a:tc>
                  <a:txBody>
                    <a:bodyPr/>
                    <a:lstStyle/>
                    <a:p>
                      <a:pPr algn="l" fontAlgn="b"/>
                      <a:r>
                        <a:rPr lang="en-US" sz="2000" b="1" u="none" strike="noStrike" kern="1200" baseline="0" dirty="0">
                          <a:solidFill>
                            <a:schemeClr val="bg1"/>
                          </a:solidFill>
                          <a:effectLst/>
                          <a:latin typeface="+mn-lt"/>
                          <a:ea typeface="+mn-ea"/>
                          <a:cs typeface="+mn-cs"/>
                        </a:rPr>
                        <a:t> </a:t>
                      </a:r>
                      <a:r>
                        <a:rPr lang="en-US" sz="2000" b="1" u="none" strike="noStrike" kern="1200" dirty="0">
                          <a:solidFill>
                            <a:schemeClr val="bg1"/>
                          </a:solidFill>
                          <a:effectLst/>
                          <a:latin typeface="+mn-lt"/>
                          <a:ea typeface="+mn-ea"/>
                          <a:cs typeface="+mn-cs"/>
                        </a:rPr>
                        <a:t>$   1,136,229,259 </a:t>
                      </a:r>
                    </a:p>
                  </a:txBody>
                  <a:tcPr marL="10907" marR="10907" marT="10907" marB="0" anchor="b">
                    <a:solidFill>
                      <a:srgbClr val="173C6A"/>
                    </a:solidFill>
                  </a:tcPr>
                </a:tc>
                <a:tc>
                  <a:txBody>
                    <a:bodyPr/>
                    <a:lstStyle/>
                    <a:p>
                      <a:pPr algn="l" fontAlgn="b"/>
                      <a:r>
                        <a:rPr lang="en-US" sz="2000" b="1" u="none" strike="noStrike" kern="1200" dirty="0">
                          <a:solidFill>
                            <a:schemeClr val="bg1"/>
                          </a:solidFill>
                          <a:effectLst/>
                          <a:latin typeface="+mn-lt"/>
                          <a:ea typeface="+mn-ea"/>
                          <a:cs typeface="+mn-cs"/>
                        </a:rPr>
                        <a:t> $      555,084,653 </a:t>
                      </a:r>
                    </a:p>
                  </a:txBody>
                  <a:tcPr marL="10907" marR="10907" marT="10907" marB="0" anchor="b">
                    <a:solidFill>
                      <a:srgbClr val="173C6A"/>
                    </a:solidFill>
                  </a:tcPr>
                </a:tc>
                <a:tc>
                  <a:txBody>
                    <a:bodyPr/>
                    <a:lstStyle/>
                    <a:p>
                      <a:pPr algn="l" fontAlgn="b"/>
                      <a:r>
                        <a:rPr lang="en-US" sz="2000" b="1" u="none" strike="noStrike" kern="1200" dirty="0">
                          <a:solidFill>
                            <a:schemeClr val="bg1"/>
                          </a:solidFill>
                          <a:effectLst/>
                          <a:latin typeface="+mn-lt"/>
                          <a:ea typeface="+mn-ea"/>
                          <a:cs typeface="+mn-cs"/>
                        </a:rPr>
                        <a:t> $      581,144,606</a:t>
                      </a:r>
                    </a:p>
                  </a:txBody>
                  <a:tcPr marL="10907" marR="10907" marT="10907" marB="0" anchor="b">
                    <a:solidFill>
                      <a:srgbClr val="173C6A"/>
                    </a:solidFill>
                  </a:tcPr>
                </a:tc>
                <a:tc>
                  <a:txBody>
                    <a:bodyPr/>
                    <a:lstStyle/>
                    <a:p>
                      <a:pPr algn="l" fontAlgn="b"/>
                      <a:r>
                        <a:rPr lang="en-US" sz="2000" b="1" u="none" strike="noStrike" kern="1200" dirty="0">
                          <a:solidFill>
                            <a:schemeClr val="bg1"/>
                          </a:solidFill>
                          <a:effectLst/>
                          <a:latin typeface="+mn-lt"/>
                          <a:ea typeface="+mn-ea"/>
                          <a:cs typeface="+mn-cs"/>
                        </a:rPr>
                        <a:t>$      508,345,338</a:t>
                      </a:r>
                    </a:p>
                  </a:txBody>
                  <a:tcPr marL="10907" marR="10907" marT="10907" marB="0" anchor="b">
                    <a:solidFill>
                      <a:srgbClr val="173C6A"/>
                    </a:solidFill>
                  </a:tcPr>
                </a:tc>
                <a:extLst>
                  <a:ext uri="{0D108BD9-81ED-4DB2-BD59-A6C34878D82A}">
                    <a16:rowId xmlns:a16="http://schemas.microsoft.com/office/drawing/2014/main" val="285962608"/>
                  </a:ext>
                </a:extLst>
              </a:tr>
            </a:tbl>
          </a:graphicData>
        </a:graphic>
      </p:graphicFrame>
    </p:spTree>
    <p:extLst>
      <p:ext uri="{BB962C8B-B14F-4D97-AF65-F5344CB8AC3E}">
        <p14:creationId xmlns:p14="http://schemas.microsoft.com/office/powerpoint/2010/main" val="5463444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 y="0"/>
            <a:ext cx="2537423" cy="10287000"/>
            <a:chOff x="0" y="0"/>
            <a:chExt cx="668292" cy="2709333"/>
          </a:xfrm>
        </p:grpSpPr>
        <p:sp>
          <p:nvSpPr>
            <p:cNvPr id="3" name="Freeform 3"/>
            <p:cNvSpPr/>
            <p:nvPr/>
          </p:nvSpPr>
          <p:spPr>
            <a:xfrm>
              <a:off x="0" y="0"/>
              <a:ext cx="668292" cy="2709333"/>
            </a:xfrm>
            <a:custGeom>
              <a:avLst/>
              <a:gdLst/>
              <a:ahLst/>
              <a:cxnLst/>
              <a:rect l="l" t="t" r="r" b="b"/>
              <a:pathLst>
                <a:path w="668292" h="2709333">
                  <a:moveTo>
                    <a:pt x="0" y="0"/>
                  </a:moveTo>
                  <a:lnTo>
                    <a:pt x="668292" y="0"/>
                  </a:lnTo>
                  <a:lnTo>
                    <a:pt x="668292" y="2709333"/>
                  </a:lnTo>
                  <a:lnTo>
                    <a:pt x="0" y="2709333"/>
                  </a:lnTo>
                  <a:close/>
                </a:path>
              </a:pathLst>
            </a:custGeom>
            <a:solidFill>
              <a:srgbClr val="193D6A"/>
            </a:solidFill>
          </p:spPr>
        </p:sp>
        <p:sp>
          <p:nvSpPr>
            <p:cNvPr id="4" name="TextBox 4"/>
            <p:cNvSpPr txBox="1"/>
            <p:nvPr/>
          </p:nvSpPr>
          <p:spPr>
            <a:xfrm>
              <a:off x="0" y="-38100"/>
              <a:ext cx="668292" cy="2747433"/>
            </a:xfrm>
            <a:prstGeom prst="rect">
              <a:avLst/>
            </a:prstGeom>
          </p:spPr>
          <p:txBody>
            <a:bodyPr lIns="50801" tIns="50801" rIns="50801" bIns="50801" rtlCol="0" anchor="ctr"/>
            <a:lstStyle/>
            <a:p>
              <a:pPr algn="ctr" defTabSz="914445">
                <a:lnSpc>
                  <a:spcPts val="2660"/>
                </a:lnSpc>
              </a:pPr>
              <a:endParaRPr>
                <a:solidFill>
                  <a:prstClr val="black"/>
                </a:solidFill>
                <a:latin typeface="Calibri"/>
              </a:endParaRPr>
            </a:p>
          </p:txBody>
        </p:sp>
      </p:grpSp>
      <p:sp>
        <p:nvSpPr>
          <p:cNvPr id="5" name="Freeform 5"/>
          <p:cNvSpPr/>
          <p:nvPr/>
        </p:nvSpPr>
        <p:spPr>
          <a:xfrm>
            <a:off x="12480113" y="1660662"/>
            <a:ext cx="7289526" cy="7289526"/>
          </a:xfrm>
          <a:custGeom>
            <a:avLst/>
            <a:gdLst/>
            <a:ahLst/>
            <a:cxnLst/>
            <a:rect l="l" t="t" r="r" b="b"/>
            <a:pathLst>
              <a:path w="7289526" h="7289526">
                <a:moveTo>
                  <a:pt x="0" y="0"/>
                </a:moveTo>
                <a:lnTo>
                  <a:pt x="7289526" y="0"/>
                </a:lnTo>
                <a:lnTo>
                  <a:pt x="7289526" y="7289526"/>
                </a:lnTo>
                <a:lnTo>
                  <a:pt x="0" y="7289526"/>
                </a:lnTo>
                <a:lnTo>
                  <a:pt x="0" y="0"/>
                </a:lnTo>
                <a:close/>
              </a:path>
            </a:pathLst>
          </a:custGeom>
          <a:blipFill>
            <a:blip r:embed="rId2">
              <a:alphaModFix amt="32999"/>
              <a:extLst>
                <a:ext uri="{96DAC541-7B7A-43D3-8B79-37D633B846F1}">
                  <asvg:svgBlip xmlns:asvg="http://schemas.microsoft.com/office/drawing/2016/SVG/main" r:embed="rId3"/>
                </a:ext>
              </a:extLst>
            </a:blip>
            <a:stretch>
              <a:fillRect/>
            </a:stretch>
          </a:blipFill>
        </p:spPr>
      </p:sp>
      <p:sp>
        <p:nvSpPr>
          <p:cNvPr id="6" name="Freeform 6"/>
          <p:cNvSpPr/>
          <p:nvPr/>
        </p:nvSpPr>
        <p:spPr>
          <a:xfrm>
            <a:off x="-1326795" y="-1289364"/>
            <a:ext cx="7289526" cy="7289526"/>
          </a:xfrm>
          <a:custGeom>
            <a:avLst/>
            <a:gdLst/>
            <a:ahLst/>
            <a:cxnLst/>
            <a:rect l="l" t="t" r="r" b="b"/>
            <a:pathLst>
              <a:path w="7289526" h="7289526">
                <a:moveTo>
                  <a:pt x="0" y="0"/>
                </a:moveTo>
                <a:lnTo>
                  <a:pt x="7289526" y="0"/>
                </a:lnTo>
                <a:lnTo>
                  <a:pt x="7289526" y="7289526"/>
                </a:lnTo>
                <a:lnTo>
                  <a:pt x="0" y="7289526"/>
                </a:lnTo>
                <a:lnTo>
                  <a:pt x="0" y="0"/>
                </a:lnTo>
                <a:close/>
              </a:path>
            </a:pathLst>
          </a:custGeom>
          <a:blipFill>
            <a:blip r:embed="rId2">
              <a:alphaModFix amt="32999"/>
              <a:extLst>
                <a:ext uri="{96DAC541-7B7A-43D3-8B79-37D633B846F1}">
                  <asvg:svgBlip xmlns:asvg="http://schemas.microsoft.com/office/drawing/2016/SVG/main" r:embed="rId3"/>
                </a:ext>
              </a:extLst>
            </a:blip>
            <a:stretch>
              <a:fillRect/>
            </a:stretch>
          </a:blipFill>
        </p:spPr>
      </p:sp>
      <p:sp>
        <p:nvSpPr>
          <p:cNvPr id="7" name="Freeform 7"/>
          <p:cNvSpPr/>
          <p:nvPr/>
        </p:nvSpPr>
        <p:spPr>
          <a:xfrm>
            <a:off x="15741410" y="8075189"/>
            <a:ext cx="2087564" cy="1750001"/>
          </a:xfrm>
          <a:custGeom>
            <a:avLst/>
            <a:gdLst/>
            <a:ahLst/>
            <a:cxnLst/>
            <a:rect l="l" t="t" r="r" b="b"/>
            <a:pathLst>
              <a:path w="2087563" h="1750000">
                <a:moveTo>
                  <a:pt x="0" y="0"/>
                </a:moveTo>
                <a:lnTo>
                  <a:pt x="2087563" y="0"/>
                </a:lnTo>
                <a:lnTo>
                  <a:pt x="2087563" y="1750000"/>
                </a:lnTo>
                <a:lnTo>
                  <a:pt x="0" y="1750000"/>
                </a:lnTo>
                <a:lnTo>
                  <a:pt x="0" y="0"/>
                </a:lnTo>
                <a:close/>
              </a:path>
            </a:pathLst>
          </a:custGeom>
          <a:blipFill>
            <a:blip r:embed="rId4" cstate="screen">
              <a:extLst>
                <a:ext uri="{28A0092B-C50C-407E-A947-70E740481C1C}">
                  <a14:useLocalDpi xmlns:a14="http://schemas.microsoft.com/office/drawing/2010/main"/>
                </a:ext>
              </a:extLst>
            </a:blip>
            <a:stretch>
              <a:fillRect/>
            </a:stretch>
          </a:blipFill>
        </p:spPr>
      </p:sp>
      <p:sp>
        <p:nvSpPr>
          <p:cNvPr id="8" name="TextBox 8"/>
          <p:cNvSpPr txBox="1"/>
          <p:nvPr/>
        </p:nvSpPr>
        <p:spPr>
          <a:xfrm>
            <a:off x="3810194" y="419100"/>
            <a:ext cx="14477807" cy="1124154"/>
          </a:xfrm>
          <a:prstGeom prst="rect">
            <a:avLst/>
          </a:prstGeom>
        </p:spPr>
        <p:txBody>
          <a:bodyPr lIns="0" tIns="0" rIns="0" bIns="0" rtlCol="0" anchor="t">
            <a:spAutoFit/>
          </a:bodyPr>
          <a:lstStyle/>
          <a:p>
            <a:pPr defTabSz="914445">
              <a:lnSpc>
                <a:spcPts val="9450"/>
              </a:lnSpc>
            </a:pPr>
            <a:r>
              <a:rPr lang="en-US" sz="6750" dirty="0">
                <a:solidFill>
                  <a:srgbClr val="193D6A"/>
                </a:solidFill>
                <a:latin typeface="Droid Serif Bold"/>
              </a:rPr>
              <a:t>Current Funding </a:t>
            </a:r>
          </a:p>
        </p:txBody>
      </p:sp>
      <p:sp>
        <p:nvSpPr>
          <p:cNvPr id="11" name="TextBox 10">
            <a:extLst>
              <a:ext uri="{FF2B5EF4-FFF2-40B4-BE49-F238E27FC236}">
                <a16:creationId xmlns:a16="http://schemas.microsoft.com/office/drawing/2014/main" id="{3D134B85-8E55-4FFD-92F3-EF23FB13341A}"/>
              </a:ext>
            </a:extLst>
          </p:cNvPr>
          <p:cNvSpPr txBox="1"/>
          <p:nvPr/>
        </p:nvSpPr>
        <p:spPr>
          <a:xfrm>
            <a:off x="3864218" y="1496370"/>
            <a:ext cx="11081937" cy="1184940"/>
          </a:xfrm>
          <a:prstGeom prst="rect">
            <a:avLst/>
          </a:prstGeom>
          <a:noFill/>
        </p:spPr>
        <p:txBody>
          <a:bodyPr wrap="square" rtlCol="0">
            <a:spAutoFit/>
          </a:bodyPr>
          <a:lstStyle/>
          <a:p>
            <a:pPr defTabSz="914445"/>
            <a:r>
              <a:rPr lang="en-US" sz="4001" b="1" dirty="0">
                <a:solidFill>
                  <a:srgbClr val="C00000"/>
                </a:solidFill>
                <a:latin typeface="Droid Serif Bold" panose="020B0604020202020204" charset="0"/>
                <a:ea typeface="Droid Serif Bold" panose="020B0604020202020204" charset="0"/>
                <a:cs typeface="Droid Serif Bold" panose="020B0604020202020204" charset="0"/>
              </a:rPr>
              <a:t>2024</a:t>
            </a:r>
            <a:r>
              <a:rPr lang="en-US" sz="4400" b="1" dirty="0">
                <a:solidFill>
                  <a:srgbClr val="C00000"/>
                </a:solidFill>
                <a:latin typeface="Droid Serif Bold" panose="020B0604020202020204" charset="0"/>
                <a:ea typeface="Droid Serif Bold" panose="020B0604020202020204" charset="0"/>
                <a:cs typeface="Droid Serif Bold" panose="020B0604020202020204" charset="0"/>
              </a:rPr>
              <a:t> </a:t>
            </a:r>
            <a:br>
              <a:rPr lang="en-US" sz="4400" b="1" dirty="0">
                <a:solidFill>
                  <a:srgbClr val="4F81BD">
                    <a:lumMod val="50000"/>
                  </a:srgbClr>
                </a:solidFill>
                <a:latin typeface="Droid Serif Bold" panose="020B0604020202020204" charset="0"/>
                <a:ea typeface="Droid Serif Bold" panose="020B0604020202020204" charset="0"/>
                <a:cs typeface="Droid Serif Bold" panose="020B0604020202020204" charset="0"/>
              </a:rPr>
            </a:br>
            <a:endParaRPr lang="en-US" sz="2700" dirty="0">
              <a:solidFill>
                <a:prstClr val="black"/>
              </a:solidFill>
              <a:latin typeface="Calibri"/>
            </a:endParaRPr>
          </a:p>
        </p:txBody>
      </p:sp>
      <p:graphicFrame>
        <p:nvGraphicFramePr>
          <p:cNvPr id="13" name="Table 12">
            <a:extLst>
              <a:ext uri="{FF2B5EF4-FFF2-40B4-BE49-F238E27FC236}">
                <a16:creationId xmlns:a16="http://schemas.microsoft.com/office/drawing/2014/main" id="{355C33C0-79D2-4256-A77F-E303A2150CC3}"/>
              </a:ext>
            </a:extLst>
          </p:cNvPr>
          <p:cNvGraphicFramePr>
            <a:graphicFrameLocks noGrp="1"/>
          </p:cNvGraphicFramePr>
          <p:nvPr>
            <p:extLst/>
          </p:nvPr>
        </p:nvGraphicFramePr>
        <p:xfrm>
          <a:off x="3879458" y="2785621"/>
          <a:ext cx="11647301" cy="3747681"/>
        </p:xfrm>
        <a:graphic>
          <a:graphicData uri="http://schemas.openxmlformats.org/drawingml/2006/table">
            <a:tbl>
              <a:tblPr>
                <a:effectLst>
                  <a:outerShdw blurRad="215900" dist="342900" dir="2700000" algn="tl" rotWithShape="0">
                    <a:prstClr val="black">
                      <a:alpha val="40000"/>
                    </a:prstClr>
                  </a:outerShdw>
                </a:effectLst>
                <a:tableStyleId>{5C22544A-7EE6-4342-B048-85BDC9FD1C3A}</a:tableStyleId>
              </a:tblPr>
              <a:tblGrid>
                <a:gridCol w="7653944">
                  <a:extLst>
                    <a:ext uri="{9D8B030D-6E8A-4147-A177-3AD203B41FA5}">
                      <a16:colId xmlns:a16="http://schemas.microsoft.com/office/drawing/2014/main" val="3750168949"/>
                    </a:ext>
                  </a:extLst>
                </a:gridCol>
                <a:gridCol w="3993357">
                  <a:extLst>
                    <a:ext uri="{9D8B030D-6E8A-4147-A177-3AD203B41FA5}">
                      <a16:colId xmlns:a16="http://schemas.microsoft.com/office/drawing/2014/main" val="2266794229"/>
                    </a:ext>
                  </a:extLst>
                </a:gridCol>
              </a:tblGrid>
              <a:tr h="1442267">
                <a:tc>
                  <a:txBody>
                    <a:bodyPr/>
                    <a:lstStyle/>
                    <a:p>
                      <a:pPr algn="l" fontAlgn="b"/>
                      <a:r>
                        <a:rPr lang="en-US" sz="5300" b="0" u="none" strike="noStrike" dirty="0">
                          <a:solidFill>
                            <a:schemeClr val="bg1"/>
                          </a:solidFill>
                          <a:effectLst/>
                        </a:rPr>
                        <a:t> Roadway</a:t>
                      </a:r>
                      <a:endParaRPr lang="en-US" sz="5300" b="0" i="0" u="none" strike="noStrike" dirty="0">
                        <a:solidFill>
                          <a:schemeClr val="bg1"/>
                        </a:solidFill>
                        <a:effectLst/>
                        <a:latin typeface="Calibri" panose="020F0502020204030204" pitchFamily="34" charset="0"/>
                      </a:endParaRPr>
                    </a:p>
                  </a:txBody>
                  <a:tcPr marL="24947" marR="24947" marT="24947" marB="0" anchor="b">
                    <a:solidFill>
                      <a:srgbClr val="173C6A"/>
                    </a:solidFill>
                  </a:tcPr>
                </a:tc>
                <a:tc>
                  <a:txBody>
                    <a:bodyPr/>
                    <a:lstStyle/>
                    <a:p>
                      <a:pPr algn="r" fontAlgn="b"/>
                      <a:r>
                        <a:rPr lang="en-US" sz="4700" u="none" strike="noStrike" dirty="0">
                          <a:solidFill>
                            <a:schemeClr val="bg1"/>
                          </a:solidFill>
                          <a:effectLst/>
                        </a:rPr>
                        <a:t>                     178,617,074</a:t>
                      </a:r>
                      <a:r>
                        <a:rPr lang="en-US" sz="4700" u="none" strike="noStrike" dirty="0">
                          <a:solidFill>
                            <a:srgbClr val="193D6A"/>
                          </a:solidFill>
                          <a:effectLst/>
                        </a:rPr>
                        <a:t>0</a:t>
                      </a:r>
                      <a:r>
                        <a:rPr lang="en-US" sz="4700" u="none" strike="noStrike" dirty="0">
                          <a:solidFill>
                            <a:schemeClr val="bg1"/>
                          </a:solidFill>
                          <a:effectLst/>
                        </a:rPr>
                        <a:t> </a:t>
                      </a:r>
                      <a:endParaRPr lang="en-US" sz="4700" b="1" i="0" u="none" strike="noStrike" dirty="0">
                        <a:solidFill>
                          <a:schemeClr val="bg1"/>
                        </a:solidFill>
                        <a:effectLst/>
                        <a:latin typeface="Calibri" panose="020F0502020204030204" pitchFamily="34" charset="0"/>
                      </a:endParaRPr>
                    </a:p>
                  </a:txBody>
                  <a:tcPr marL="24947" marR="24947" marT="24947" marB="0" anchor="b">
                    <a:solidFill>
                      <a:srgbClr val="173C6A"/>
                    </a:solidFill>
                  </a:tcPr>
                </a:tc>
                <a:extLst>
                  <a:ext uri="{0D108BD9-81ED-4DB2-BD59-A6C34878D82A}">
                    <a16:rowId xmlns:a16="http://schemas.microsoft.com/office/drawing/2014/main" val="293511239"/>
                  </a:ext>
                </a:extLst>
              </a:tr>
              <a:tr h="1442267">
                <a:tc>
                  <a:txBody>
                    <a:bodyPr/>
                    <a:lstStyle/>
                    <a:p>
                      <a:pPr algn="l" fontAlgn="b"/>
                      <a:r>
                        <a:rPr lang="en-US" sz="5300" b="0" u="none" strike="noStrike" dirty="0">
                          <a:solidFill>
                            <a:schemeClr val="bg1"/>
                          </a:solidFill>
                          <a:effectLst/>
                        </a:rPr>
                        <a:t> Bike/</a:t>
                      </a:r>
                      <a:r>
                        <a:rPr lang="en-US" sz="5300" b="0" u="none" strike="noStrike" dirty="0" err="1">
                          <a:solidFill>
                            <a:schemeClr val="bg1"/>
                          </a:solidFill>
                          <a:effectLst/>
                        </a:rPr>
                        <a:t>Ped</a:t>
                      </a:r>
                      <a:r>
                        <a:rPr lang="en-US" sz="5300" b="0" u="none" strike="noStrike" dirty="0">
                          <a:solidFill>
                            <a:schemeClr val="bg1"/>
                          </a:solidFill>
                          <a:effectLst/>
                        </a:rPr>
                        <a:t>/Greenway</a:t>
                      </a:r>
                      <a:endParaRPr lang="en-US" sz="5300" b="0" i="0" u="none" strike="noStrike" dirty="0">
                        <a:solidFill>
                          <a:schemeClr val="bg1"/>
                        </a:solidFill>
                        <a:effectLst/>
                        <a:latin typeface="Calibri" panose="020F0502020204030204" pitchFamily="34" charset="0"/>
                      </a:endParaRPr>
                    </a:p>
                  </a:txBody>
                  <a:tcPr marL="24947" marR="24947" marT="24947" marB="0" anchor="b">
                    <a:solidFill>
                      <a:srgbClr val="173C6A"/>
                    </a:solidFill>
                  </a:tcPr>
                </a:tc>
                <a:tc>
                  <a:txBody>
                    <a:bodyPr/>
                    <a:lstStyle/>
                    <a:p>
                      <a:pPr algn="r" fontAlgn="b"/>
                      <a:r>
                        <a:rPr lang="en-US" sz="4700" u="none" strike="noStrike" dirty="0">
                          <a:solidFill>
                            <a:schemeClr val="bg1"/>
                          </a:solidFill>
                          <a:effectLst/>
                        </a:rPr>
                        <a:t>                  37,844,362</a:t>
                      </a:r>
                      <a:r>
                        <a:rPr lang="en-US" sz="4700" u="none" strike="noStrike" dirty="0">
                          <a:solidFill>
                            <a:srgbClr val="193D6A"/>
                          </a:solidFill>
                          <a:effectLst/>
                        </a:rPr>
                        <a:t>0</a:t>
                      </a:r>
                      <a:r>
                        <a:rPr lang="en-US" sz="4700" u="none" strike="noStrike" dirty="0">
                          <a:solidFill>
                            <a:schemeClr val="bg1"/>
                          </a:solidFill>
                          <a:effectLst/>
                        </a:rPr>
                        <a:t> </a:t>
                      </a:r>
                      <a:endParaRPr lang="en-US" sz="4700" b="1" i="0" u="none" strike="noStrike" dirty="0">
                        <a:solidFill>
                          <a:schemeClr val="bg1"/>
                        </a:solidFill>
                        <a:effectLst/>
                        <a:latin typeface="Calibri" panose="020F0502020204030204" pitchFamily="34" charset="0"/>
                      </a:endParaRPr>
                    </a:p>
                  </a:txBody>
                  <a:tcPr marL="24947" marR="24947" marT="24947" marB="0" anchor="b">
                    <a:solidFill>
                      <a:srgbClr val="173C6A"/>
                    </a:solidFill>
                  </a:tcPr>
                </a:tc>
                <a:extLst>
                  <a:ext uri="{0D108BD9-81ED-4DB2-BD59-A6C34878D82A}">
                    <a16:rowId xmlns:a16="http://schemas.microsoft.com/office/drawing/2014/main" val="4061591934"/>
                  </a:ext>
                </a:extLst>
              </a:tr>
              <a:tr h="825047">
                <a:tc>
                  <a:txBody>
                    <a:bodyPr/>
                    <a:lstStyle/>
                    <a:p>
                      <a:pPr algn="l" fontAlgn="b"/>
                      <a:endParaRPr lang="en-US" sz="5300" b="1" i="0" u="none" strike="noStrike" dirty="0">
                        <a:solidFill>
                          <a:schemeClr val="bg1"/>
                        </a:solidFill>
                        <a:effectLst/>
                        <a:latin typeface="Calibri" panose="020F0502020204030204" pitchFamily="34" charset="0"/>
                      </a:endParaRPr>
                    </a:p>
                  </a:txBody>
                  <a:tcPr marL="24947" marR="24947" marT="24947" marB="0" anchor="b">
                    <a:solidFill>
                      <a:srgbClr val="173C6A"/>
                    </a:solidFill>
                  </a:tcPr>
                </a:tc>
                <a:tc>
                  <a:txBody>
                    <a:bodyPr/>
                    <a:lstStyle/>
                    <a:p>
                      <a:pPr algn="r" fontAlgn="b"/>
                      <a:r>
                        <a:rPr lang="en-US" sz="4700" b="1" i="0" u="none" strike="noStrike" dirty="0">
                          <a:solidFill>
                            <a:schemeClr val="bg1"/>
                          </a:solidFill>
                          <a:effectLst/>
                          <a:latin typeface="Calibri" panose="020F0502020204030204" pitchFamily="34" charset="0"/>
                        </a:rPr>
                        <a:t>216,461,436</a:t>
                      </a:r>
                      <a:r>
                        <a:rPr lang="en-US" sz="4700" b="1" i="0" u="none" strike="noStrike" dirty="0">
                          <a:solidFill>
                            <a:srgbClr val="193D6A"/>
                          </a:solidFill>
                          <a:effectLst/>
                          <a:latin typeface="Calibri" panose="020F0502020204030204" pitchFamily="34" charset="0"/>
                        </a:rPr>
                        <a:t>0</a:t>
                      </a:r>
                    </a:p>
                  </a:txBody>
                  <a:tcPr marL="24947" marR="24947" marT="24947" marB="0" anchor="b">
                    <a:solidFill>
                      <a:srgbClr val="173C6A"/>
                    </a:solidFill>
                  </a:tcPr>
                </a:tc>
                <a:extLst>
                  <a:ext uri="{0D108BD9-81ED-4DB2-BD59-A6C34878D82A}">
                    <a16:rowId xmlns:a16="http://schemas.microsoft.com/office/drawing/2014/main" val="2044967898"/>
                  </a:ext>
                </a:extLst>
              </a:tr>
            </a:tbl>
          </a:graphicData>
        </a:graphic>
      </p:graphicFrame>
    </p:spTree>
    <p:extLst>
      <p:ext uri="{BB962C8B-B14F-4D97-AF65-F5344CB8AC3E}">
        <p14:creationId xmlns:p14="http://schemas.microsoft.com/office/powerpoint/2010/main" val="31641219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a:off x="12480113" y="1660662"/>
            <a:ext cx="7289526" cy="7289526"/>
          </a:xfrm>
          <a:custGeom>
            <a:avLst/>
            <a:gdLst/>
            <a:ahLst/>
            <a:cxnLst/>
            <a:rect l="l" t="t" r="r" b="b"/>
            <a:pathLst>
              <a:path w="7289526" h="7289526">
                <a:moveTo>
                  <a:pt x="0" y="0"/>
                </a:moveTo>
                <a:lnTo>
                  <a:pt x="7289526" y="0"/>
                </a:lnTo>
                <a:lnTo>
                  <a:pt x="7289526" y="7289526"/>
                </a:lnTo>
                <a:lnTo>
                  <a:pt x="0" y="7289526"/>
                </a:lnTo>
                <a:lnTo>
                  <a:pt x="0" y="0"/>
                </a:lnTo>
                <a:close/>
              </a:path>
            </a:pathLst>
          </a:custGeom>
          <a:blipFill>
            <a:blip r:embed="rId2">
              <a:alphaModFix amt="32999"/>
              <a:extLst>
                <a:ext uri="{96DAC541-7B7A-43D3-8B79-37D633B846F1}">
                  <asvg:svgBlip xmlns:asvg="http://schemas.microsoft.com/office/drawing/2016/SVG/main" r:embed="rId3"/>
                </a:ext>
              </a:extLst>
            </a:blip>
            <a:stretch>
              <a:fillRect/>
            </a:stretch>
          </a:blipFill>
        </p:spPr>
      </p:sp>
      <p:grpSp>
        <p:nvGrpSpPr>
          <p:cNvPr id="2" name="Group 2"/>
          <p:cNvGrpSpPr/>
          <p:nvPr/>
        </p:nvGrpSpPr>
        <p:grpSpPr>
          <a:xfrm>
            <a:off x="1" y="0"/>
            <a:ext cx="2537423" cy="10287000"/>
            <a:chOff x="0" y="0"/>
            <a:chExt cx="668292" cy="2709333"/>
          </a:xfrm>
        </p:grpSpPr>
        <p:sp>
          <p:nvSpPr>
            <p:cNvPr id="3" name="Freeform 3"/>
            <p:cNvSpPr/>
            <p:nvPr/>
          </p:nvSpPr>
          <p:spPr>
            <a:xfrm>
              <a:off x="0" y="0"/>
              <a:ext cx="668292" cy="2709333"/>
            </a:xfrm>
            <a:custGeom>
              <a:avLst/>
              <a:gdLst/>
              <a:ahLst/>
              <a:cxnLst/>
              <a:rect l="l" t="t" r="r" b="b"/>
              <a:pathLst>
                <a:path w="668292" h="2709333">
                  <a:moveTo>
                    <a:pt x="0" y="0"/>
                  </a:moveTo>
                  <a:lnTo>
                    <a:pt x="668292" y="0"/>
                  </a:lnTo>
                  <a:lnTo>
                    <a:pt x="668292" y="2709333"/>
                  </a:lnTo>
                  <a:lnTo>
                    <a:pt x="0" y="2709333"/>
                  </a:lnTo>
                  <a:close/>
                </a:path>
              </a:pathLst>
            </a:custGeom>
            <a:solidFill>
              <a:srgbClr val="193D6A"/>
            </a:solidFill>
          </p:spPr>
        </p:sp>
        <p:sp>
          <p:nvSpPr>
            <p:cNvPr id="4" name="TextBox 4"/>
            <p:cNvSpPr txBox="1"/>
            <p:nvPr/>
          </p:nvSpPr>
          <p:spPr>
            <a:xfrm>
              <a:off x="0" y="-38100"/>
              <a:ext cx="668292" cy="2747433"/>
            </a:xfrm>
            <a:prstGeom prst="rect">
              <a:avLst/>
            </a:prstGeom>
          </p:spPr>
          <p:txBody>
            <a:bodyPr lIns="50801" tIns="50801" rIns="50801" bIns="50801" rtlCol="0" anchor="ctr"/>
            <a:lstStyle/>
            <a:p>
              <a:pPr algn="ctr" defTabSz="914445">
                <a:lnSpc>
                  <a:spcPts val="2660"/>
                </a:lnSpc>
              </a:pPr>
              <a:endParaRPr>
                <a:solidFill>
                  <a:prstClr val="black"/>
                </a:solidFill>
                <a:latin typeface="Calibri"/>
              </a:endParaRPr>
            </a:p>
          </p:txBody>
        </p:sp>
      </p:grpSp>
      <p:sp>
        <p:nvSpPr>
          <p:cNvPr id="6" name="Freeform 6"/>
          <p:cNvSpPr/>
          <p:nvPr/>
        </p:nvSpPr>
        <p:spPr>
          <a:xfrm>
            <a:off x="-1262186" y="-1261991"/>
            <a:ext cx="7289526" cy="7289526"/>
          </a:xfrm>
          <a:custGeom>
            <a:avLst/>
            <a:gdLst/>
            <a:ahLst/>
            <a:cxnLst/>
            <a:rect l="l" t="t" r="r" b="b"/>
            <a:pathLst>
              <a:path w="7289526" h="7289526">
                <a:moveTo>
                  <a:pt x="0" y="0"/>
                </a:moveTo>
                <a:lnTo>
                  <a:pt x="7289526" y="0"/>
                </a:lnTo>
                <a:lnTo>
                  <a:pt x="7289526" y="7289526"/>
                </a:lnTo>
                <a:lnTo>
                  <a:pt x="0" y="7289526"/>
                </a:lnTo>
                <a:lnTo>
                  <a:pt x="0" y="0"/>
                </a:lnTo>
                <a:close/>
              </a:path>
            </a:pathLst>
          </a:custGeom>
          <a:blipFill>
            <a:blip r:embed="rId2">
              <a:alphaModFix amt="32999"/>
              <a:extLst>
                <a:ext uri="{96DAC541-7B7A-43D3-8B79-37D633B846F1}">
                  <asvg:svgBlip xmlns:asvg="http://schemas.microsoft.com/office/drawing/2016/SVG/main" r:embed="rId3"/>
                </a:ext>
              </a:extLst>
            </a:blip>
            <a:stretch>
              <a:fillRect/>
            </a:stretch>
          </a:blipFill>
        </p:spPr>
      </p:sp>
      <p:sp>
        <p:nvSpPr>
          <p:cNvPr id="7" name="Freeform 7"/>
          <p:cNvSpPr/>
          <p:nvPr/>
        </p:nvSpPr>
        <p:spPr>
          <a:xfrm>
            <a:off x="15741410" y="8075189"/>
            <a:ext cx="2087564" cy="1750001"/>
          </a:xfrm>
          <a:custGeom>
            <a:avLst/>
            <a:gdLst/>
            <a:ahLst/>
            <a:cxnLst/>
            <a:rect l="l" t="t" r="r" b="b"/>
            <a:pathLst>
              <a:path w="2087563" h="1750000">
                <a:moveTo>
                  <a:pt x="0" y="0"/>
                </a:moveTo>
                <a:lnTo>
                  <a:pt x="2087563" y="0"/>
                </a:lnTo>
                <a:lnTo>
                  <a:pt x="2087563" y="1750000"/>
                </a:lnTo>
                <a:lnTo>
                  <a:pt x="0" y="1750000"/>
                </a:lnTo>
                <a:lnTo>
                  <a:pt x="0" y="0"/>
                </a:lnTo>
                <a:close/>
              </a:path>
            </a:pathLst>
          </a:custGeom>
          <a:blipFill>
            <a:blip r:embed="rId4" cstate="screen">
              <a:extLst>
                <a:ext uri="{28A0092B-C50C-407E-A947-70E740481C1C}">
                  <a14:useLocalDpi xmlns:a14="http://schemas.microsoft.com/office/drawing/2010/main"/>
                </a:ext>
              </a:extLst>
            </a:blip>
            <a:stretch>
              <a:fillRect/>
            </a:stretch>
          </a:blipFill>
        </p:spPr>
      </p:sp>
      <p:sp>
        <p:nvSpPr>
          <p:cNvPr id="8" name="TextBox 8"/>
          <p:cNvSpPr txBox="1"/>
          <p:nvPr/>
        </p:nvSpPr>
        <p:spPr>
          <a:xfrm>
            <a:off x="3810194" y="419100"/>
            <a:ext cx="14477807" cy="1124154"/>
          </a:xfrm>
          <a:prstGeom prst="rect">
            <a:avLst/>
          </a:prstGeom>
        </p:spPr>
        <p:txBody>
          <a:bodyPr lIns="0" tIns="0" rIns="0" bIns="0" rtlCol="0" anchor="t">
            <a:spAutoFit/>
          </a:bodyPr>
          <a:lstStyle/>
          <a:p>
            <a:pPr defTabSz="914445">
              <a:lnSpc>
                <a:spcPts val="9450"/>
              </a:lnSpc>
            </a:pPr>
            <a:r>
              <a:rPr lang="en-US" sz="6750" dirty="0">
                <a:solidFill>
                  <a:srgbClr val="193D6A"/>
                </a:solidFill>
                <a:latin typeface="Droid Serif Bold"/>
              </a:rPr>
              <a:t>Project Development Status </a:t>
            </a:r>
          </a:p>
        </p:txBody>
      </p:sp>
      <p:sp>
        <p:nvSpPr>
          <p:cNvPr id="10" name="TextBox 9">
            <a:extLst>
              <a:ext uri="{FF2B5EF4-FFF2-40B4-BE49-F238E27FC236}">
                <a16:creationId xmlns:a16="http://schemas.microsoft.com/office/drawing/2014/main" id="{742D86ED-A513-4865-8592-AF654D333DD0}"/>
              </a:ext>
            </a:extLst>
          </p:cNvPr>
          <p:cNvSpPr txBox="1"/>
          <p:nvPr/>
        </p:nvSpPr>
        <p:spPr>
          <a:xfrm>
            <a:off x="3864218" y="1496372"/>
            <a:ext cx="11081937" cy="1123513"/>
          </a:xfrm>
          <a:prstGeom prst="rect">
            <a:avLst/>
          </a:prstGeom>
          <a:noFill/>
        </p:spPr>
        <p:txBody>
          <a:bodyPr wrap="square" rtlCol="0">
            <a:spAutoFit/>
          </a:bodyPr>
          <a:lstStyle/>
          <a:p>
            <a:pPr defTabSz="914445"/>
            <a:r>
              <a:rPr lang="en-US" sz="4001" b="1" dirty="0">
                <a:solidFill>
                  <a:srgbClr val="C00000"/>
                </a:solidFill>
                <a:latin typeface="Droid Serif Bold" panose="020B0604020202020204" charset="0"/>
                <a:ea typeface="Droid Serif Bold" panose="020B0604020202020204" charset="0"/>
                <a:cs typeface="Droid Serif Bold" panose="020B0604020202020204" charset="0"/>
              </a:rPr>
              <a:t>Percent completed by category </a:t>
            </a:r>
            <a:br>
              <a:rPr lang="en-US" sz="4400" b="1" dirty="0">
                <a:solidFill>
                  <a:srgbClr val="4F81BD">
                    <a:lumMod val="50000"/>
                  </a:srgbClr>
                </a:solidFill>
                <a:latin typeface="Droid Serif Bold" panose="020B0604020202020204" charset="0"/>
                <a:ea typeface="Droid Serif Bold" panose="020B0604020202020204" charset="0"/>
                <a:cs typeface="Droid Serif Bold" panose="020B0604020202020204" charset="0"/>
              </a:rPr>
            </a:br>
            <a:endParaRPr lang="en-US" sz="2700" dirty="0">
              <a:solidFill>
                <a:prstClr val="black"/>
              </a:solidFill>
              <a:latin typeface="Calibri"/>
            </a:endParaRPr>
          </a:p>
        </p:txBody>
      </p:sp>
      <p:grpSp>
        <p:nvGrpSpPr>
          <p:cNvPr id="25" name="Group 24">
            <a:extLst>
              <a:ext uri="{FF2B5EF4-FFF2-40B4-BE49-F238E27FC236}">
                <a16:creationId xmlns:a16="http://schemas.microsoft.com/office/drawing/2014/main" id="{5F5514B3-51A8-4E3D-BF9B-61E11AA125B1}"/>
              </a:ext>
            </a:extLst>
          </p:cNvPr>
          <p:cNvGrpSpPr/>
          <p:nvPr/>
        </p:nvGrpSpPr>
        <p:grpSpPr>
          <a:xfrm>
            <a:off x="3962400" y="2439242"/>
            <a:ext cx="10269480" cy="6736019"/>
            <a:chOff x="3979920" y="2865478"/>
            <a:chExt cx="9583680" cy="6736018"/>
          </a:xfrm>
        </p:grpSpPr>
        <p:sp>
          <p:nvSpPr>
            <p:cNvPr id="15" name="Rectangle 14">
              <a:extLst>
                <a:ext uri="{FF2B5EF4-FFF2-40B4-BE49-F238E27FC236}">
                  <a16:creationId xmlns:a16="http://schemas.microsoft.com/office/drawing/2014/main" id="{6571EB80-6622-4805-9550-31BCA3E901EA}"/>
                </a:ext>
              </a:extLst>
            </p:cNvPr>
            <p:cNvSpPr/>
            <p:nvPr/>
          </p:nvSpPr>
          <p:spPr>
            <a:xfrm>
              <a:off x="4038600" y="2865478"/>
              <a:ext cx="9525000" cy="582983"/>
            </a:xfrm>
            <a:prstGeom prst="rect">
              <a:avLst/>
            </a:prstGeom>
            <a:solidFill>
              <a:srgbClr val="173C6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5"/>
              <a:endParaRPr lang="en-US">
                <a:solidFill>
                  <a:prstClr val="white"/>
                </a:solidFill>
                <a:latin typeface="Calibri"/>
              </a:endParaRPr>
            </a:p>
          </p:txBody>
        </p:sp>
        <p:sp>
          <p:nvSpPr>
            <p:cNvPr id="16" name="Rectangle 15">
              <a:extLst>
                <a:ext uri="{FF2B5EF4-FFF2-40B4-BE49-F238E27FC236}">
                  <a16:creationId xmlns:a16="http://schemas.microsoft.com/office/drawing/2014/main" id="{B0293809-A741-46AD-BA49-034D469C54FA}"/>
                </a:ext>
              </a:extLst>
            </p:cNvPr>
            <p:cNvSpPr/>
            <p:nvPr/>
          </p:nvSpPr>
          <p:spPr>
            <a:xfrm>
              <a:off x="4038600" y="3549149"/>
              <a:ext cx="9525000" cy="5829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5"/>
              <a:endParaRPr lang="en-US">
                <a:solidFill>
                  <a:prstClr val="white"/>
                </a:solidFill>
                <a:latin typeface="Calibri"/>
              </a:endParaRPr>
            </a:p>
          </p:txBody>
        </p:sp>
        <p:sp>
          <p:nvSpPr>
            <p:cNvPr id="17" name="Rectangle 16">
              <a:extLst>
                <a:ext uri="{FF2B5EF4-FFF2-40B4-BE49-F238E27FC236}">
                  <a16:creationId xmlns:a16="http://schemas.microsoft.com/office/drawing/2014/main" id="{AE02EC2F-2E79-4D06-B765-B54EE9728423}"/>
                </a:ext>
              </a:extLst>
            </p:cNvPr>
            <p:cNvSpPr/>
            <p:nvPr/>
          </p:nvSpPr>
          <p:spPr>
            <a:xfrm>
              <a:off x="4029635" y="4232820"/>
              <a:ext cx="9525000" cy="582983"/>
            </a:xfrm>
            <a:prstGeom prst="rect">
              <a:avLst/>
            </a:prstGeom>
            <a:solidFill>
              <a:srgbClr val="173C6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5"/>
              <a:endParaRPr lang="en-US">
                <a:solidFill>
                  <a:prstClr val="white"/>
                </a:solidFill>
                <a:latin typeface="Calibri"/>
              </a:endParaRPr>
            </a:p>
          </p:txBody>
        </p:sp>
        <p:sp>
          <p:nvSpPr>
            <p:cNvPr id="18" name="Rectangle 17">
              <a:extLst>
                <a:ext uri="{FF2B5EF4-FFF2-40B4-BE49-F238E27FC236}">
                  <a16:creationId xmlns:a16="http://schemas.microsoft.com/office/drawing/2014/main" id="{367EB89B-96D8-4369-BEC7-968CF638CC0B}"/>
                </a:ext>
              </a:extLst>
            </p:cNvPr>
            <p:cNvSpPr/>
            <p:nvPr/>
          </p:nvSpPr>
          <p:spPr>
            <a:xfrm>
              <a:off x="4038600" y="4916491"/>
              <a:ext cx="9525000" cy="5829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5"/>
              <a:endParaRPr lang="en-US">
                <a:solidFill>
                  <a:prstClr val="white"/>
                </a:solidFill>
                <a:latin typeface="Calibri"/>
              </a:endParaRPr>
            </a:p>
          </p:txBody>
        </p:sp>
        <p:sp>
          <p:nvSpPr>
            <p:cNvPr id="19" name="Rectangle 18">
              <a:extLst>
                <a:ext uri="{FF2B5EF4-FFF2-40B4-BE49-F238E27FC236}">
                  <a16:creationId xmlns:a16="http://schemas.microsoft.com/office/drawing/2014/main" id="{E112B632-B9D2-4D14-8B83-DE86B3AA7FFE}"/>
                </a:ext>
              </a:extLst>
            </p:cNvPr>
            <p:cNvSpPr/>
            <p:nvPr/>
          </p:nvSpPr>
          <p:spPr>
            <a:xfrm>
              <a:off x="4002741" y="5600162"/>
              <a:ext cx="9525000" cy="582983"/>
            </a:xfrm>
            <a:prstGeom prst="rect">
              <a:avLst/>
            </a:prstGeom>
            <a:solidFill>
              <a:srgbClr val="173C6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5"/>
              <a:endParaRPr lang="en-US">
                <a:solidFill>
                  <a:prstClr val="white"/>
                </a:solidFill>
                <a:latin typeface="Calibri"/>
              </a:endParaRPr>
            </a:p>
          </p:txBody>
        </p:sp>
        <p:sp>
          <p:nvSpPr>
            <p:cNvPr id="20" name="Rectangle 19">
              <a:extLst>
                <a:ext uri="{FF2B5EF4-FFF2-40B4-BE49-F238E27FC236}">
                  <a16:creationId xmlns:a16="http://schemas.microsoft.com/office/drawing/2014/main" id="{E5FA7BD9-F5EA-4BE9-94E5-D20BB053CA4C}"/>
                </a:ext>
              </a:extLst>
            </p:cNvPr>
            <p:cNvSpPr/>
            <p:nvPr/>
          </p:nvSpPr>
          <p:spPr>
            <a:xfrm>
              <a:off x="4002741" y="6283833"/>
              <a:ext cx="9525000" cy="5829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5"/>
              <a:endParaRPr lang="en-US">
                <a:solidFill>
                  <a:prstClr val="white"/>
                </a:solidFill>
                <a:latin typeface="Calibri"/>
              </a:endParaRPr>
            </a:p>
          </p:txBody>
        </p:sp>
        <p:sp>
          <p:nvSpPr>
            <p:cNvPr id="21" name="Rectangle 20">
              <a:extLst>
                <a:ext uri="{FF2B5EF4-FFF2-40B4-BE49-F238E27FC236}">
                  <a16:creationId xmlns:a16="http://schemas.microsoft.com/office/drawing/2014/main" id="{1A710938-AE22-4360-B619-6A1A9F1F3137}"/>
                </a:ext>
              </a:extLst>
            </p:cNvPr>
            <p:cNvSpPr/>
            <p:nvPr/>
          </p:nvSpPr>
          <p:spPr>
            <a:xfrm>
              <a:off x="3979920" y="6967504"/>
              <a:ext cx="9525000" cy="582983"/>
            </a:xfrm>
            <a:prstGeom prst="rect">
              <a:avLst/>
            </a:prstGeom>
            <a:solidFill>
              <a:srgbClr val="173C6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5"/>
              <a:endParaRPr lang="en-US">
                <a:solidFill>
                  <a:prstClr val="white"/>
                </a:solidFill>
                <a:latin typeface="Calibri"/>
              </a:endParaRPr>
            </a:p>
          </p:txBody>
        </p:sp>
        <p:sp>
          <p:nvSpPr>
            <p:cNvPr id="22" name="Rectangle 21">
              <a:extLst>
                <a:ext uri="{FF2B5EF4-FFF2-40B4-BE49-F238E27FC236}">
                  <a16:creationId xmlns:a16="http://schemas.microsoft.com/office/drawing/2014/main" id="{D147B734-F95A-4D53-B59D-E2E4A5E7A47B}"/>
                </a:ext>
              </a:extLst>
            </p:cNvPr>
            <p:cNvSpPr/>
            <p:nvPr/>
          </p:nvSpPr>
          <p:spPr>
            <a:xfrm>
              <a:off x="3979920" y="7651175"/>
              <a:ext cx="9525000" cy="5829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5"/>
              <a:endParaRPr lang="en-US">
                <a:solidFill>
                  <a:prstClr val="white"/>
                </a:solidFill>
                <a:latin typeface="Calibri"/>
              </a:endParaRPr>
            </a:p>
          </p:txBody>
        </p:sp>
        <p:sp>
          <p:nvSpPr>
            <p:cNvPr id="23" name="Rectangle 22">
              <a:extLst>
                <a:ext uri="{FF2B5EF4-FFF2-40B4-BE49-F238E27FC236}">
                  <a16:creationId xmlns:a16="http://schemas.microsoft.com/office/drawing/2014/main" id="{C5B54672-A121-4770-A097-4F791BC71316}"/>
                </a:ext>
              </a:extLst>
            </p:cNvPr>
            <p:cNvSpPr/>
            <p:nvPr/>
          </p:nvSpPr>
          <p:spPr>
            <a:xfrm>
              <a:off x="3979920" y="8334846"/>
              <a:ext cx="9525000" cy="582983"/>
            </a:xfrm>
            <a:prstGeom prst="rect">
              <a:avLst/>
            </a:prstGeom>
            <a:solidFill>
              <a:srgbClr val="173C6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5"/>
              <a:endParaRPr lang="en-US">
                <a:solidFill>
                  <a:prstClr val="white"/>
                </a:solidFill>
                <a:latin typeface="Calibri"/>
              </a:endParaRPr>
            </a:p>
          </p:txBody>
        </p:sp>
        <p:sp>
          <p:nvSpPr>
            <p:cNvPr id="24" name="Rectangle 23">
              <a:extLst>
                <a:ext uri="{FF2B5EF4-FFF2-40B4-BE49-F238E27FC236}">
                  <a16:creationId xmlns:a16="http://schemas.microsoft.com/office/drawing/2014/main" id="{79D0B0BA-6888-49DF-AD35-53D6CFF31D88}"/>
                </a:ext>
              </a:extLst>
            </p:cNvPr>
            <p:cNvSpPr/>
            <p:nvPr/>
          </p:nvSpPr>
          <p:spPr>
            <a:xfrm>
              <a:off x="3979920" y="9018513"/>
              <a:ext cx="9525000" cy="5829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5"/>
              <a:endParaRPr lang="en-US">
                <a:solidFill>
                  <a:prstClr val="white"/>
                </a:solidFill>
                <a:latin typeface="Calibri"/>
              </a:endParaRPr>
            </a:p>
          </p:txBody>
        </p:sp>
      </p:grpSp>
      <p:sp>
        <p:nvSpPr>
          <p:cNvPr id="9" name="TextBox 9"/>
          <p:cNvSpPr txBox="1"/>
          <p:nvPr/>
        </p:nvSpPr>
        <p:spPr>
          <a:xfrm>
            <a:off x="4569958" y="2410770"/>
            <a:ext cx="14970950" cy="6746590"/>
          </a:xfrm>
          <a:prstGeom prst="rect">
            <a:avLst/>
          </a:prstGeom>
        </p:spPr>
        <p:txBody>
          <a:bodyPr lIns="0" tIns="0" rIns="0" bIns="0" rtlCol="0" anchor="t">
            <a:spAutoFit/>
          </a:bodyPr>
          <a:lstStyle/>
          <a:p>
            <a:pPr defTabSz="914445">
              <a:lnSpc>
                <a:spcPts val="5301"/>
              </a:lnSpc>
            </a:pPr>
            <a:r>
              <a:rPr lang="en-US" sz="3600" dirty="0">
                <a:solidFill>
                  <a:srgbClr val="1F497D">
                    <a:lumMod val="40000"/>
                    <a:lumOff val="60000"/>
                  </a:srgbClr>
                </a:solidFill>
                <a:latin typeface="Calibri"/>
                <a:cs typeface="Calibri"/>
              </a:rPr>
              <a:t>Road Widening</a:t>
            </a:r>
            <a:r>
              <a:rPr lang="en-US" sz="3600" dirty="0">
                <a:solidFill>
                  <a:prstClr val="white"/>
                </a:solidFill>
                <a:latin typeface="Calibri"/>
                <a:cs typeface="Calibri"/>
              </a:rPr>
              <a:t>   </a:t>
            </a:r>
          </a:p>
          <a:p>
            <a:pPr defTabSz="914445">
              <a:lnSpc>
                <a:spcPts val="5301"/>
              </a:lnSpc>
            </a:pPr>
            <a:r>
              <a:rPr lang="en-US" sz="3600" dirty="0">
                <a:solidFill>
                  <a:prstClr val="white"/>
                </a:solidFill>
                <a:latin typeface="Calibri"/>
                <a:cs typeface="Calibri"/>
              </a:rPr>
              <a:t>Intersections       				 </a:t>
            </a:r>
          </a:p>
          <a:p>
            <a:pPr defTabSz="914445">
              <a:lnSpc>
                <a:spcPts val="5301"/>
              </a:lnSpc>
            </a:pPr>
            <a:r>
              <a:rPr lang="en-US" sz="3600" dirty="0">
                <a:solidFill>
                  <a:srgbClr val="1F497D">
                    <a:lumMod val="40000"/>
                    <a:lumOff val="60000"/>
                  </a:srgbClr>
                </a:solidFill>
                <a:latin typeface="Calibri"/>
                <a:cs typeface="Calibri"/>
              </a:rPr>
              <a:t>Special Projects</a:t>
            </a:r>
            <a:r>
              <a:rPr lang="en-US" sz="3600" dirty="0">
                <a:solidFill>
                  <a:prstClr val="white"/>
                </a:solidFill>
                <a:latin typeface="Calibri"/>
                <a:cs typeface="Calibri"/>
              </a:rPr>
              <a:t>    					 </a:t>
            </a:r>
          </a:p>
          <a:p>
            <a:pPr defTabSz="914445">
              <a:lnSpc>
                <a:spcPts val="5301"/>
              </a:lnSpc>
            </a:pPr>
            <a:r>
              <a:rPr lang="en-US" sz="3600" dirty="0">
                <a:solidFill>
                  <a:prstClr val="white"/>
                </a:solidFill>
                <a:latin typeface="Calibri"/>
                <a:cs typeface="Calibri"/>
              </a:rPr>
              <a:t>Dirt Road Paving  					</a:t>
            </a:r>
          </a:p>
          <a:p>
            <a:pPr defTabSz="914445">
              <a:lnSpc>
                <a:spcPts val="5301"/>
              </a:lnSpc>
            </a:pPr>
            <a:r>
              <a:rPr lang="en-US" sz="3600" dirty="0">
                <a:solidFill>
                  <a:srgbClr val="1F497D">
                    <a:lumMod val="40000"/>
                    <a:lumOff val="60000"/>
                  </a:srgbClr>
                </a:solidFill>
                <a:latin typeface="Calibri"/>
                <a:cs typeface="Calibri"/>
              </a:rPr>
              <a:t>Resurfacing</a:t>
            </a:r>
            <a:r>
              <a:rPr lang="en-US" sz="3600" dirty="0">
                <a:solidFill>
                  <a:prstClr val="white"/>
                </a:solidFill>
                <a:latin typeface="Calibri"/>
                <a:cs typeface="Calibri"/>
              </a:rPr>
              <a:t>           </a:t>
            </a:r>
          </a:p>
          <a:p>
            <a:pPr defTabSz="914445">
              <a:lnSpc>
                <a:spcPts val="5301"/>
              </a:lnSpc>
            </a:pPr>
            <a:r>
              <a:rPr lang="en-US" sz="3600" dirty="0">
                <a:solidFill>
                  <a:prstClr val="white"/>
                </a:solidFill>
                <a:latin typeface="Calibri"/>
                <a:cs typeface="Calibri"/>
              </a:rPr>
              <a:t>Greenways	</a:t>
            </a:r>
          </a:p>
          <a:p>
            <a:pPr defTabSz="914445">
              <a:lnSpc>
                <a:spcPts val="5301"/>
              </a:lnSpc>
            </a:pPr>
            <a:r>
              <a:rPr lang="en-US" sz="3600" dirty="0">
                <a:solidFill>
                  <a:srgbClr val="1F497D">
                    <a:lumMod val="40000"/>
                    <a:lumOff val="60000"/>
                  </a:srgbClr>
                </a:solidFill>
                <a:latin typeface="Calibri"/>
                <a:cs typeface="Calibri"/>
              </a:rPr>
              <a:t>Bikeways</a:t>
            </a:r>
            <a:r>
              <a:rPr lang="en-US" sz="3600" dirty="0">
                <a:solidFill>
                  <a:prstClr val="white"/>
                </a:solidFill>
                <a:latin typeface="Calibri"/>
                <a:cs typeface="Calibri"/>
              </a:rPr>
              <a:t>		         </a:t>
            </a:r>
          </a:p>
          <a:p>
            <a:pPr defTabSz="914445">
              <a:lnSpc>
                <a:spcPts val="5301"/>
              </a:lnSpc>
            </a:pPr>
            <a:r>
              <a:rPr lang="en-US" sz="3600" dirty="0">
                <a:solidFill>
                  <a:prstClr val="white"/>
                </a:solidFill>
                <a:latin typeface="Calibri"/>
                <a:cs typeface="Calibri"/>
              </a:rPr>
              <a:t>Sidewalks	</a:t>
            </a:r>
          </a:p>
          <a:p>
            <a:pPr defTabSz="914445">
              <a:lnSpc>
                <a:spcPts val="5301"/>
              </a:lnSpc>
            </a:pPr>
            <a:r>
              <a:rPr lang="en-US" sz="3600" dirty="0">
                <a:solidFill>
                  <a:srgbClr val="1F497D">
                    <a:lumMod val="40000"/>
                    <a:lumOff val="60000"/>
                  </a:srgbClr>
                </a:solidFill>
                <a:latin typeface="Calibri"/>
                <a:cs typeface="Calibri"/>
              </a:rPr>
              <a:t>Ped Improvements</a:t>
            </a:r>
          </a:p>
          <a:p>
            <a:pPr defTabSz="914445">
              <a:lnSpc>
                <a:spcPts val="5301"/>
              </a:lnSpc>
            </a:pPr>
            <a:r>
              <a:rPr lang="en-US" sz="3600" dirty="0">
                <a:solidFill>
                  <a:prstClr val="white"/>
                </a:solidFill>
                <a:latin typeface="Calibri"/>
                <a:cs typeface="Calibri"/>
              </a:rPr>
              <a:t>The Comet</a:t>
            </a:r>
            <a:endParaRPr lang="en-US" sz="3600" dirty="0">
              <a:solidFill>
                <a:prstClr val="white"/>
              </a:solidFill>
              <a:latin typeface="Droid Serif"/>
            </a:endParaRPr>
          </a:p>
        </p:txBody>
      </p:sp>
      <p:sp>
        <p:nvSpPr>
          <p:cNvPr id="26" name="TextBox 9">
            <a:extLst>
              <a:ext uri="{FF2B5EF4-FFF2-40B4-BE49-F238E27FC236}">
                <a16:creationId xmlns:a16="http://schemas.microsoft.com/office/drawing/2014/main" id="{A2281C71-F48A-4105-8935-349AF75B2C86}"/>
              </a:ext>
            </a:extLst>
          </p:cNvPr>
          <p:cNvSpPr txBox="1"/>
          <p:nvPr/>
        </p:nvSpPr>
        <p:spPr>
          <a:xfrm>
            <a:off x="11723987" y="2410770"/>
            <a:ext cx="1611014" cy="6898235"/>
          </a:xfrm>
          <a:prstGeom prst="rect">
            <a:avLst/>
          </a:prstGeom>
        </p:spPr>
        <p:txBody>
          <a:bodyPr wrap="square" lIns="0" tIns="0" rIns="0" bIns="0" rtlCol="0" anchor="t">
            <a:spAutoFit/>
          </a:bodyPr>
          <a:lstStyle/>
          <a:p>
            <a:pPr defTabSz="914445">
              <a:lnSpc>
                <a:spcPts val="5400"/>
              </a:lnSpc>
            </a:pPr>
            <a:r>
              <a:rPr lang="en-US" sz="4400" dirty="0">
                <a:solidFill>
                  <a:srgbClr val="1F497D">
                    <a:lumMod val="40000"/>
                    <a:lumOff val="60000"/>
                  </a:srgbClr>
                </a:solidFill>
                <a:latin typeface="Calibri"/>
                <a:cs typeface="Calibri"/>
              </a:rPr>
              <a:t>44%</a:t>
            </a:r>
          </a:p>
          <a:p>
            <a:pPr defTabSz="914445">
              <a:lnSpc>
                <a:spcPts val="5400"/>
              </a:lnSpc>
            </a:pPr>
            <a:r>
              <a:rPr lang="en-US" sz="4400" dirty="0">
                <a:solidFill>
                  <a:prstClr val="white"/>
                </a:solidFill>
                <a:latin typeface="Calibri"/>
                <a:cs typeface="Calibri"/>
              </a:rPr>
              <a:t>70% </a:t>
            </a:r>
          </a:p>
          <a:p>
            <a:pPr defTabSz="914445">
              <a:lnSpc>
                <a:spcPts val="5400"/>
              </a:lnSpc>
            </a:pPr>
            <a:r>
              <a:rPr lang="en-US" sz="4400" dirty="0">
                <a:solidFill>
                  <a:srgbClr val="1F497D">
                    <a:lumMod val="40000"/>
                    <a:lumOff val="60000"/>
                  </a:srgbClr>
                </a:solidFill>
                <a:latin typeface="Calibri"/>
                <a:cs typeface="Calibri"/>
              </a:rPr>
              <a:t>52%</a:t>
            </a:r>
            <a:r>
              <a:rPr lang="en-US" sz="4400" dirty="0">
                <a:solidFill>
                  <a:prstClr val="white"/>
                </a:solidFill>
                <a:latin typeface="Calibri"/>
                <a:cs typeface="Calibri"/>
              </a:rPr>
              <a:t> </a:t>
            </a:r>
          </a:p>
          <a:p>
            <a:pPr defTabSz="914445">
              <a:lnSpc>
                <a:spcPts val="5400"/>
              </a:lnSpc>
            </a:pPr>
            <a:r>
              <a:rPr lang="en-US" sz="4400" dirty="0">
                <a:solidFill>
                  <a:prstClr val="white"/>
                </a:solidFill>
                <a:latin typeface="Calibri"/>
                <a:cs typeface="Calibri"/>
              </a:rPr>
              <a:t>47%</a:t>
            </a:r>
          </a:p>
          <a:p>
            <a:pPr defTabSz="914445">
              <a:lnSpc>
                <a:spcPts val="5400"/>
              </a:lnSpc>
            </a:pPr>
            <a:r>
              <a:rPr lang="en-US" sz="4400" dirty="0">
                <a:solidFill>
                  <a:srgbClr val="1F497D">
                    <a:lumMod val="40000"/>
                    <a:lumOff val="60000"/>
                  </a:srgbClr>
                </a:solidFill>
                <a:latin typeface="Calibri"/>
                <a:cs typeface="Calibri"/>
              </a:rPr>
              <a:t>80%</a:t>
            </a:r>
          </a:p>
          <a:p>
            <a:pPr defTabSz="914445">
              <a:lnSpc>
                <a:spcPts val="5400"/>
              </a:lnSpc>
            </a:pPr>
            <a:r>
              <a:rPr lang="en-US" sz="4400" dirty="0">
                <a:solidFill>
                  <a:prstClr val="white"/>
                </a:solidFill>
                <a:latin typeface="Calibri"/>
                <a:cs typeface="Calibri"/>
              </a:rPr>
              <a:t>55%</a:t>
            </a:r>
          </a:p>
          <a:p>
            <a:pPr defTabSz="914445">
              <a:lnSpc>
                <a:spcPts val="5400"/>
              </a:lnSpc>
            </a:pPr>
            <a:r>
              <a:rPr lang="en-US" sz="4400" dirty="0">
                <a:solidFill>
                  <a:srgbClr val="1F497D">
                    <a:lumMod val="40000"/>
                    <a:lumOff val="60000"/>
                  </a:srgbClr>
                </a:solidFill>
                <a:latin typeface="Calibri"/>
                <a:cs typeface="Calibri"/>
              </a:rPr>
              <a:t>90%</a:t>
            </a:r>
            <a:r>
              <a:rPr lang="en-US" sz="4400" dirty="0">
                <a:solidFill>
                  <a:prstClr val="white"/>
                </a:solidFill>
                <a:latin typeface="Calibri"/>
                <a:cs typeface="Calibri"/>
              </a:rPr>
              <a:t> </a:t>
            </a:r>
          </a:p>
          <a:p>
            <a:pPr defTabSz="914445">
              <a:lnSpc>
                <a:spcPts val="5400"/>
              </a:lnSpc>
            </a:pPr>
            <a:r>
              <a:rPr lang="en-US" sz="4400" dirty="0">
                <a:solidFill>
                  <a:prstClr val="white"/>
                </a:solidFill>
                <a:latin typeface="Calibri"/>
                <a:cs typeface="Calibri"/>
              </a:rPr>
              <a:t>50% </a:t>
            </a:r>
          </a:p>
          <a:p>
            <a:pPr defTabSz="914445">
              <a:lnSpc>
                <a:spcPts val="5400"/>
              </a:lnSpc>
            </a:pPr>
            <a:r>
              <a:rPr lang="en-US" sz="4400" dirty="0">
                <a:solidFill>
                  <a:srgbClr val="1F497D">
                    <a:lumMod val="40000"/>
                    <a:lumOff val="60000"/>
                  </a:srgbClr>
                </a:solidFill>
                <a:latin typeface="Calibri"/>
                <a:cs typeface="Calibri"/>
              </a:rPr>
              <a:t>100%</a:t>
            </a:r>
          </a:p>
          <a:p>
            <a:pPr defTabSz="914445">
              <a:lnSpc>
                <a:spcPts val="5400"/>
              </a:lnSpc>
            </a:pPr>
            <a:r>
              <a:rPr lang="en-US" sz="4400" dirty="0">
                <a:solidFill>
                  <a:prstClr val="white"/>
                </a:solidFill>
                <a:latin typeface="Calibri"/>
                <a:cs typeface="Calibri"/>
              </a:rPr>
              <a:t>66%</a:t>
            </a:r>
            <a:endParaRPr lang="en-US" sz="4400" dirty="0">
              <a:solidFill>
                <a:prstClr val="white"/>
              </a:solidFill>
              <a:latin typeface="Droid Serif"/>
            </a:endParaRPr>
          </a:p>
        </p:txBody>
      </p:sp>
    </p:spTree>
    <p:extLst>
      <p:ext uri="{BB962C8B-B14F-4D97-AF65-F5344CB8AC3E}">
        <p14:creationId xmlns:p14="http://schemas.microsoft.com/office/powerpoint/2010/main" val="36976107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a:off x="12480113" y="1660662"/>
            <a:ext cx="7289526" cy="7289526"/>
          </a:xfrm>
          <a:custGeom>
            <a:avLst/>
            <a:gdLst/>
            <a:ahLst/>
            <a:cxnLst/>
            <a:rect l="l" t="t" r="r" b="b"/>
            <a:pathLst>
              <a:path w="7289526" h="7289526">
                <a:moveTo>
                  <a:pt x="0" y="0"/>
                </a:moveTo>
                <a:lnTo>
                  <a:pt x="7289526" y="0"/>
                </a:lnTo>
                <a:lnTo>
                  <a:pt x="7289526" y="7289526"/>
                </a:lnTo>
                <a:lnTo>
                  <a:pt x="0" y="7289526"/>
                </a:lnTo>
                <a:lnTo>
                  <a:pt x="0" y="0"/>
                </a:lnTo>
                <a:close/>
              </a:path>
            </a:pathLst>
          </a:custGeom>
          <a:blipFill>
            <a:blip r:embed="rId2">
              <a:alphaModFix amt="32999"/>
              <a:extLst>
                <a:ext uri="{96DAC541-7B7A-43D3-8B79-37D633B846F1}">
                  <asvg:svgBlip xmlns:asvg="http://schemas.microsoft.com/office/drawing/2016/SVG/main" r:embed="rId3"/>
                </a:ext>
              </a:extLst>
            </a:blip>
            <a:stretch>
              <a:fillRect/>
            </a:stretch>
          </a:blipFill>
        </p:spPr>
      </p:sp>
      <p:grpSp>
        <p:nvGrpSpPr>
          <p:cNvPr id="2" name="Group 2"/>
          <p:cNvGrpSpPr/>
          <p:nvPr/>
        </p:nvGrpSpPr>
        <p:grpSpPr>
          <a:xfrm>
            <a:off x="5294" y="0"/>
            <a:ext cx="2537423" cy="10287000"/>
            <a:chOff x="0" y="0"/>
            <a:chExt cx="668292" cy="2709333"/>
          </a:xfrm>
        </p:grpSpPr>
        <p:sp>
          <p:nvSpPr>
            <p:cNvPr id="3" name="Freeform 3"/>
            <p:cNvSpPr/>
            <p:nvPr/>
          </p:nvSpPr>
          <p:spPr>
            <a:xfrm>
              <a:off x="0" y="0"/>
              <a:ext cx="668292" cy="2709333"/>
            </a:xfrm>
            <a:custGeom>
              <a:avLst/>
              <a:gdLst/>
              <a:ahLst/>
              <a:cxnLst/>
              <a:rect l="l" t="t" r="r" b="b"/>
              <a:pathLst>
                <a:path w="668292" h="2709333">
                  <a:moveTo>
                    <a:pt x="0" y="0"/>
                  </a:moveTo>
                  <a:lnTo>
                    <a:pt x="668292" y="0"/>
                  </a:lnTo>
                  <a:lnTo>
                    <a:pt x="668292" y="2709333"/>
                  </a:lnTo>
                  <a:lnTo>
                    <a:pt x="0" y="2709333"/>
                  </a:lnTo>
                  <a:close/>
                </a:path>
              </a:pathLst>
            </a:custGeom>
            <a:solidFill>
              <a:srgbClr val="193D6A"/>
            </a:solidFill>
          </p:spPr>
        </p:sp>
        <p:sp>
          <p:nvSpPr>
            <p:cNvPr id="4" name="TextBox 4"/>
            <p:cNvSpPr txBox="1"/>
            <p:nvPr/>
          </p:nvSpPr>
          <p:spPr>
            <a:xfrm>
              <a:off x="0" y="-38100"/>
              <a:ext cx="668292" cy="2747433"/>
            </a:xfrm>
            <a:prstGeom prst="rect">
              <a:avLst/>
            </a:prstGeom>
          </p:spPr>
          <p:txBody>
            <a:bodyPr lIns="50801" tIns="50801" rIns="50801" bIns="50801" rtlCol="0" anchor="ctr"/>
            <a:lstStyle/>
            <a:p>
              <a:pPr algn="ctr" defTabSz="914445">
                <a:lnSpc>
                  <a:spcPts val="2660"/>
                </a:lnSpc>
              </a:pPr>
              <a:endParaRPr>
                <a:solidFill>
                  <a:prstClr val="black"/>
                </a:solidFill>
                <a:latin typeface="Calibri"/>
              </a:endParaRPr>
            </a:p>
          </p:txBody>
        </p:sp>
      </p:grpSp>
      <p:sp>
        <p:nvSpPr>
          <p:cNvPr id="6" name="Freeform 6"/>
          <p:cNvSpPr/>
          <p:nvPr/>
        </p:nvSpPr>
        <p:spPr>
          <a:xfrm>
            <a:off x="-1262186" y="-1261991"/>
            <a:ext cx="7289526" cy="7289526"/>
          </a:xfrm>
          <a:custGeom>
            <a:avLst/>
            <a:gdLst/>
            <a:ahLst/>
            <a:cxnLst/>
            <a:rect l="l" t="t" r="r" b="b"/>
            <a:pathLst>
              <a:path w="7289526" h="7289526">
                <a:moveTo>
                  <a:pt x="0" y="0"/>
                </a:moveTo>
                <a:lnTo>
                  <a:pt x="7289526" y="0"/>
                </a:lnTo>
                <a:lnTo>
                  <a:pt x="7289526" y="7289526"/>
                </a:lnTo>
                <a:lnTo>
                  <a:pt x="0" y="7289526"/>
                </a:lnTo>
                <a:lnTo>
                  <a:pt x="0" y="0"/>
                </a:lnTo>
                <a:close/>
              </a:path>
            </a:pathLst>
          </a:custGeom>
          <a:blipFill>
            <a:blip r:embed="rId2">
              <a:alphaModFix amt="32999"/>
              <a:extLst>
                <a:ext uri="{96DAC541-7B7A-43D3-8B79-37D633B846F1}">
                  <asvg:svgBlip xmlns:asvg="http://schemas.microsoft.com/office/drawing/2016/SVG/main" r:embed="rId3"/>
                </a:ext>
              </a:extLst>
            </a:blip>
            <a:stretch>
              <a:fillRect/>
            </a:stretch>
          </a:blipFill>
        </p:spPr>
      </p:sp>
      <p:sp>
        <p:nvSpPr>
          <p:cNvPr id="7" name="Freeform 7"/>
          <p:cNvSpPr/>
          <p:nvPr/>
        </p:nvSpPr>
        <p:spPr>
          <a:xfrm>
            <a:off x="15741410" y="8075189"/>
            <a:ext cx="2087564" cy="1750001"/>
          </a:xfrm>
          <a:custGeom>
            <a:avLst/>
            <a:gdLst/>
            <a:ahLst/>
            <a:cxnLst/>
            <a:rect l="l" t="t" r="r" b="b"/>
            <a:pathLst>
              <a:path w="2087563" h="1750000">
                <a:moveTo>
                  <a:pt x="0" y="0"/>
                </a:moveTo>
                <a:lnTo>
                  <a:pt x="2087563" y="0"/>
                </a:lnTo>
                <a:lnTo>
                  <a:pt x="2087563" y="1750000"/>
                </a:lnTo>
                <a:lnTo>
                  <a:pt x="0" y="1750000"/>
                </a:lnTo>
                <a:lnTo>
                  <a:pt x="0" y="0"/>
                </a:lnTo>
                <a:close/>
              </a:path>
            </a:pathLst>
          </a:custGeom>
          <a:blipFill>
            <a:blip r:embed="rId4" cstate="screen">
              <a:extLst>
                <a:ext uri="{28A0092B-C50C-407E-A947-70E740481C1C}">
                  <a14:useLocalDpi xmlns:a14="http://schemas.microsoft.com/office/drawing/2010/main"/>
                </a:ext>
              </a:extLst>
            </a:blip>
            <a:stretch>
              <a:fillRect/>
            </a:stretch>
          </a:blipFill>
        </p:spPr>
      </p:sp>
      <p:sp>
        <p:nvSpPr>
          <p:cNvPr id="8" name="TextBox 8"/>
          <p:cNvSpPr txBox="1"/>
          <p:nvPr/>
        </p:nvSpPr>
        <p:spPr>
          <a:xfrm>
            <a:off x="3810194" y="419100"/>
            <a:ext cx="14477807" cy="1124154"/>
          </a:xfrm>
          <a:prstGeom prst="rect">
            <a:avLst/>
          </a:prstGeom>
        </p:spPr>
        <p:txBody>
          <a:bodyPr lIns="0" tIns="0" rIns="0" bIns="0" rtlCol="0" anchor="t">
            <a:spAutoFit/>
          </a:bodyPr>
          <a:lstStyle/>
          <a:p>
            <a:pPr defTabSz="914445">
              <a:lnSpc>
                <a:spcPts val="9450"/>
              </a:lnSpc>
            </a:pPr>
            <a:r>
              <a:rPr lang="en-US" sz="6750" dirty="0">
                <a:solidFill>
                  <a:srgbClr val="193D6A"/>
                </a:solidFill>
                <a:latin typeface="Droid Serif Bold"/>
              </a:rPr>
              <a:t>Completed Projects </a:t>
            </a:r>
          </a:p>
        </p:txBody>
      </p:sp>
      <p:sp>
        <p:nvSpPr>
          <p:cNvPr id="10" name="TextBox 9">
            <a:extLst>
              <a:ext uri="{FF2B5EF4-FFF2-40B4-BE49-F238E27FC236}">
                <a16:creationId xmlns:a16="http://schemas.microsoft.com/office/drawing/2014/main" id="{742D86ED-A513-4865-8592-AF654D333DD0}"/>
              </a:ext>
            </a:extLst>
          </p:cNvPr>
          <p:cNvSpPr txBox="1"/>
          <p:nvPr/>
        </p:nvSpPr>
        <p:spPr>
          <a:xfrm>
            <a:off x="3864218" y="1496372"/>
            <a:ext cx="11081937" cy="1123513"/>
          </a:xfrm>
          <a:prstGeom prst="rect">
            <a:avLst/>
          </a:prstGeom>
          <a:noFill/>
        </p:spPr>
        <p:txBody>
          <a:bodyPr wrap="square" rtlCol="0">
            <a:spAutoFit/>
          </a:bodyPr>
          <a:lstStyle/>
          <a:p>
            <a:pPr defTabSz="914445"/>
            <a:r>
              <a:rPr lang="en-US" sz="4001" b="1" dirty="0">
                <a:solidFill>
                  <a:srgbClr val="C00000"/>
                </a:solidFill>
                <a:latin typeface="Droid Serif Bold" panose="020B0604020202020204" charset="0"/>
                <a:ea typeface="Droid Serif Bold" panose="020B0604020202020204" charset="0"/>
                <a:cs typeface="Droid Serif Bold" panose="020B0604020202020204" charset="0"/>
              </a:rPr>
              <a:t>Road Widening</a:t>
            </a:r>
            <a:br>
              <a:rPr lang="en-US" sz="4400" b="1" dirty="0">
                <a:solidFill>
                  <a:srgbClr val="4F81BD">
                    <a:lumMod val="50000"/>
                  </a:srgbClr>
                </a:solidFill>
                <a:latin typeface="Droid Serif Bold" panose="020B0604020202020204" charset="0"/>
                <a:ea typeface="Droid Serif Bold" panose="020B0604020202020204" charset="0"/>
                <a:cs typeface="Droid Serif Bold" panose="020B0604020202020204" charset="0"/>
              </a:rPr>
            </a:br>
            <a:endParaRPr lang="en-US" sz="2700" dirty="0">
              <a:solidFill>
                <a:prstClr val="black"/>
              </a:solidFill>
              <a:latin typeface="Calibri"/>
            </a:endParaRPr>
          </a:p>
        </p:txBody>
      </p:sp>
      <p:pic>
        <p:nvPicPr>
          <p:cNvPr id="11" name="Picture 10">
            <a:extLst>
              <a:ext uri="{FF2B5EF4-FFF2-40B4-BE49-F238E27FC236}">
                <a16:creationId xmlns:a16="http://schemas.microsoft.com/office/drawing/2014/main" id="{65714E06-FD69-4A1B-A85D-CB90E82FE3B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b="23436"/>
          <a:stretch/>
        </p:blipFill>
        <p:spPr>
          <a:xfrm>
            <a:off x="3864218" y="2593612"/>
            <a:ext cx="11676101" cy="2179442"/>
          </a:xfrm>
          <a:prstGeom prst="rect">
            <a:avLst/>
          </a:prstGeom>
        </p:spPr>
      </p:pic>
      <p:sp>
        <p:nvSpPr>
          <p:cNvPr id="12" name="TextBox 11"/>
          <p:cNvSpPr txBox="1"/>
          <p:nvPr/>
        </p:nvSpPr>
        <p:spPr>
          <a:xfrm>
            <a:off x="6924174" y="2739263"/>
            <a:ext cx="172203" cy="507831"/>
          </a:xfrm>
          <a:prstGeom prst="rect">
            <a:avLst/>
          </a:prstGeom>
          <a:solidFill>
            <a:schemeClr val="tx2">
              <a:lumMod val="75000"/>
            </a:schemeClr>
          </a:solidFill>
        </p:spPr>
        <p:txBody>
          <a:bodyPr wrap="square" lIns="0" rtlCol="0">
            <a:spAutoFit/>
          </a:bodyPr>
          <a:lstStyle/>
          <a:p>
            <a:r>
              <a:rPr lang="en-US" sz="2700" dirty="0">
                <a:solidFill>
                  <a:schemeClr val="bg1"/>
                </a:solidFill>
              </a:rPr>
              <a:t>3</a:t>
            </a:r>
          </a:p>
        </p:txBody>
      </p:sp>
    </p:spTree>
    <p:extLst>
      <p:ext uri="{BB962C8B-B14F-4D97-AF65-F5344CB8AC3E}">
        <p14:creationId xmlns:p14="http://schemas.microsoft.com/office/powerpoint/2010/main" val="16895883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a:off x="12480113" y="1660662"/>
            <a:ext cx="7289526" cy="7289526"/>
          </a:xfrm>
          <a:custGeom>
            <a:avLst/>
            <a:gdLst/>
            <a:ahLst/>
            <a:cxnLst/>
            <a:rect l="l" t="t" r="r" b="b"/>
            <a:pathLst>
              <a:path w="7289526" h="7289526">
                <a:moveTo>
                  <a:pt x="0" y="0"/>
                </a:moveTo>
                <a:lnTo>
                  <a:pt x="7289526" y="0"/>
                </a:lnTo>
                <a:lnTo>
                  <a:pt x="7289526" y="7289526"/>
                </a:lnTo>
                <a:lnTo>
                  <a:pt x="0" y="7289526"/>
                </a:lnTo>
                <a:lnTo>
                  <a:pt x="0" y="0"/>
                </a:lnTo>
                <a:close/>
              </a:path>
            </a:pathLst>
          </a:custGeom>
          <a:blipFill>
            <a:blip r:embed="rId2">
              <a:alphaModFix amt="32999"/>
              <a:extLst>
                <a:ext uri="{96DAC541-7B7A-43D3-8B79-37D633B846F1}">
                  <asvg:svgBlip xmlns:asvg="http://schemas.microsoft.com/office/drawing/2016/SVG/main" r:embed="rId3"/>
                </a:ext>
              </a:extLst>
            </a:blip>
            <a:stretch>
              <a:fillRect/>
            </a:stretch>
          </a:blipFill>
        </p:spPr>
      </p:sp>
      <p:grpSp>
        <p:nvGrpSpPr>
          <p:cNvPr id="2" name="Group 2"/>
          <p:cNvGrpSpPr/>
          <p:nvPr/>
        </p:nvGrpSpPr>
        <p:grpSpPr>
          <a:xfrm>
            <a:off x="5294" y="0"/>
            <a:ext cx="2537423" cy="10287000"/>
            <a:chOff x="0" y="0"/>
            <a:chExt cx="668292" cy="2709333"/>
          </a:xfrm>
        </p:grpSpPr>
        <p:sp>
          <p:nvSpPr>
            <p:cNvPr id="3" name="Freeform 3"/>
            <p:cNvSpPr/>
            <p:nvPr/>
          </p:nvSpPr>
          <p:spPr>
            <a:xfrm>
              <a:off x="0" y="0"/>
              <a:ext cx="668292" cy="2709333"/>
            </a:xfrm>
            <a:custGeom>
              <a:avLst/>
              <a:gdLst/>
              <a:ahLst/>
              <a:cxnLst/>
              <a:rect l="l" t="t" r="r" b="b"/>
              <a:pathLst>
                <a:path w="668292" h="2709333">
                  <a:moveTo>
                    <a:pt x="0" y="0"/>
                  </a:moveTo>
                  <a:lnTo>
                    <a:pt x="668292" y="0"/>
                  </a:lnTo>
                  <a:lnTo>
                    <a:pt x="668292" y="2709333"/>
                  </a:lnTo>
                  <a:lnTo>
                    <a:pt x="0" y="2709333"/>
                  </a:lnTo>
                  <a:close/>
                </a:path>
              </a:pathLst>
            </a:custGeom>
            <a:solidFill>
              <a:srgbClr val="193D6A"/>
            </a:solidFill>
          </p:spPr>
        </p:sp>
        <p:sp>
          <p:nvSpPr>
            <p:cNvPr id="4" name="TextBox 4"/>
            <p:cNvSpPr txBox="1"/>
            <p:nvPr/>
          </p:nvSpPr>
          <p:spPr>
            <a:xfrm>
              <a:off x="0" y="-38100"/>
              <a:ext cx="668292" cy="2747433"/>
            </a:xfrm>
            <a:prstGeom prst="rect">
              <a:avLst/>
            </a:prstGeom>
          </p:spPr>
          <p:txBody>
            <a:bodyPr lIns="50801" tIns="50801" rIns="50801" bIns="50801" rtlCol="0" anchor="ctr"/>
            <a:lstStyle/>
            <a:p>
              <a:pPr algn="ctr" defTabSz="914445">
                <a:lnSpc>
                  <a:spcPts val="2660"/>
                </a:lnSpc>
              </a:pPr>
              <a:endParaRPr>
                <a:solidFill>
                  <a:prstClr val="black"/>
                </a:solidFill>
                <a:latin typeface="Calibri"/>
              </a:endParaRPr>
            </a:p>
          </p:txBody>
        </p:sp>
      </p:grpSp>
      <p:sp>
        <p:nvSpPr>
          <p:cNvPr id="6" name="Freeform 6"/>
          <p:cNvSpPr/>
          <p:nvPr/>
        </p:nvSpPr>
        <p:spPr>
          <a:xfrm>
            <a:off x="-1262186" y="-1261991"/>
            <a:ext cx="7289526" cy="7289526"/>
          </a:xfrm>
          <a:custGeom>
            <a:avLst/>
            <a:gdLst/>
            <a:ahLst/>
            <a:cxnLst/>
            <a:rect l="l" t="t" r="r" b="b"/>
            <a:pathLst>
              <a:path w="7289526" h="7289526">
                <a:moveTo>
                  <a:pt x="0" y="0"/>
                </a:moveTo>
                <a:lnTo>
                  <a:pt x="7289526" y="0"/>
                </a:lnTo>
                <a:lnTo>
                  <a:pt x="7289526" y="7289526"/>
                </a:lnTo>
                <a:lnTo>
                  <a:pt x="0" y="7289526"/>
                </a:lnTo>
                <a:lnTo>
                  <a:pt x="0" y="0"/>
                </a:lnTo>
                <a:close/>
              </a:path>
            </a:pathLst>
          </a:custGeom>
          <a:blipFill>
            <a:blip r:embed="rId2">
              <a:alphaModFix amt="32999"/>
              <a:extLst>
                <a:ext uri="{96DAC541-7B7A-43D3-8B79-37D633B846F1}">
                  <asvg:svgBlip xmlns:asvg="http://schemas.microsoft.com/office/drawing/2016/SVG/main" r:embed="rId3"/>
                </a:ext>
              </a:extLst>
            </a:blip>
            <a:stretch>
              <a:fillRect/>
            </a:stretch>
          </a:blipFill>
        </p:spPr>
      </p:sp>
      <p:sp>
        <p:nvSpPr>
          <p:cNvPr id="7" name="Freeform 7"/>
          <p:cNvSpPr/>
          <p:nvPr/>
        </p:nvSpPr>
        <p:spPr>
          <a:xfrm>
            <a:off x="15741410" y="8075189"/>
            <a:ext cx="2087564" cy="1750001"/>
          </a:xfrm>
          <a:custGeom>
            <a:avLst/>
            <a:gdLst/>
            <a:ahLst/>
            <a:cxnLst/>
            <a:rect l="l" t="t" r="r" b="b"/>
            <a:pathLst>
              <a:path w="2087563" h="1750000">
                <a:moveTo>
                  <a:pt x="0" y="0"/>
                </a:moveTo>
                <a:lnTo>
                  <a:pt x="2087563" y="0"/>
                </a:lnTo>
                <a:lnTo>
                  <a:pt x="2087563" y="1750000"/>
                </a:lnTo>
                <a:lnTo>
                  <a:pt x="0" y="1750000"/>
                </a:lnTo>
                <a:lnTo>
                  <a:pt x="0" y="0"/>
                </a:lnTo>
                <a:close/>
              </a:path>
            </a:pathLst>
          </a:custGeom>
          <a:blipFill>
            <a:blip r:embed="rId4" cstate="screen">
              <a:extLst>
                <a:ext uri="{28A0092B-C50C-407E-A947-70E740481C1C}">
                  <a14:useLocalDpi xmlns:a14="http://schemas.microsoft.com/office/drawing/2010/main"/>
                </a:ext>
              </a:extLst>
            </a:blip>
            <a:stretch>
              <a:fillRect/>
            </a:stretch>
          </a:blipFill>
        </p:spPr>
      </p:sp>
      <p:sp>
        <p:nvSpPr>
          <p:cNvPr id="8" name="TextBox 8"/>
          <p:cNvSpPr txBox="1"/>
          <p:nvPr/>
        </p:nvSpPr>
        <p:spPr>
          <a:xfrm>
            <a:off x="3810194" y="419100"/>
            <a:ext cx="14477807" cy="1124154"/>
          </a:xfrm>
          <a:prstGeom prst="rect">
            <a:avLst/>
          </a:prstGeom>
        </p:spPr>
        <p:txBody>
          <a:bodyPr lIns="0" tIns="0" rIns="0" bIns="0" rtlCol="0" anchor="t">
            <a:spAutoFit/>
          </a:bodyPr>
          <a:lstStyle/>
          <a:p>
            <a:pPr defTabSz="914445">
              <a:lnSpc>
                <a:spcPts val="9450"/>
              </a:lnSpc>
            </a:pPr>
            <a:r>
              <a:rPr lang="en-US" sz="6750" dirty="0">
                <a:solidFill>
                  <a:srgbClr val="193D6A"/>
                </a:solidFill>
                <a:latin typeface="Droid Serif Bold"/>
              </a:rPr>
              <a:t>Completed Projects </a:t>
            </a:r>
          </a:p>
        </p:txBody>
      </p:sp>
      <p:sp>
        <p:nvSpPr>
          <p:cNvPr id="10" name="TextBox 9">
            <a:extLst>
              <a:ext uri="{FF2B5EF4-FFF2-40B4-BE49-F238E27FC236}">
                <a16:creationId xmlns:a16="http://schemas.microsoft.com/office/drawing/2014/main" id="{742D86ED-A513-4865-8592-AF654D333DD0}"/>
              </a:ext>
            </a:extLst>
          </p:cNvPr>
          <p:cNvSpPr txBox="1"/>
          <p:nvPr/>
        </p:nvSpPr>
        <p:spPr>
          <a:xfrm>
            <a:off x="3864218" y="1496372"/>
            <a:ext cx="11081937" cy="1123513"/>
          </a:xfrm>
          <a:prstGeom prst="rect">
            <a:avLst/>
          </a:prstGeom>
          <a:noFill/>
        </p:spPr>
        <p:txBody>
          <a:bodyPr wrap="square" rtlCol="0">
            <a:spAutoFit/>
          </a:bodyPr>
          <a:lstStyle/>
          <a:p>
            <a:pPr defTabSz="914445"/>
            <a:r>
              <a:rPr lang="en-US" sz="4001" b="1" dirty="0">
                <a:solidFill>
                  <a:srgbClr val="C00000"/>
                </a:solidFill>
                <a:latin typeface="Droid Serif Bold" panose="020B0604020202020204" charset="0"/>
                <a:ea typeface="Droid Serif Bold" panose="020B0604020202020204" charset="0"/>
                <a:cs typeface="Droid Serif Bold" panose="020B0604020202020204" charset="0"/>
              </a:rPr>
              <a:t>Intersections </a:t>
            </a:r>
            <a:br>
              <a:rPr lang="en-US" sz="4400" b="1" dirty="0">
                <a:solidFill>
                  <a:srgbClr val="4F81BD">
                    <a:lumMod val="50000"/>
                  </a:srgbClr>
                </a:solidFill>
                <a:latin typeface="Droid Serif Bold" panose="020B0604020202020204" charset="0"/>
                <a:ea typeface="Droid Serif Bold" panose="020B0604020202020204" charset="0"/>
                <a:cs typeface="Droid Serif Bold" panose="020B0604020202020204" charset="0"/>
              </a:rPr>
            </a:br>
            <a:endParaRPr lang="en-US" sz="2700" dirty="0">
              <a:solidFill>
                <a:prstClr val="black"/>
              </a:solidFill>
              <a:latin typeface="Calibri"/>
            </a:endParaRPr>
          </a:p>
        </p:txBody>
      </p:sp>
      <p:graphicFrame>
        <p:nvGraphicFramePr>
          <p:cNvPr id="9" name="Table 8"/>
          <p:cNvGraphicFramePr>
            <a:graphicFrameLocks noGrp="1"/>
          </p:cNvGraphicFramePr>
          <p:nvPr>
            <p:extLst/>
          </p:nvPr>
        </p:nvGraphicFramePr>
        <p:xfrm>
          <a:off x="3864218" y="2408828"/>
          <a:ext cx="11676101" cy="6377984"/>
        </p:xfrm>
        <a:graphic>
          <a:graphicData uri="http://schemas.openxmlformats.org/drawingml/2006/table">
            <a:tbl>
              <a:tblPr>
                <a:tableStyleId>{5C22544A-7EE6-4342-B048-85BDC9FD1C3A}</a:tableStyleId>
              </a:tblPr>
              <a:tblGrid>
                <a:gridCol w="8899191">
                  <a:extLst>
                    <a:ext uri="{9D8B030D-6E8A-4147-A177-3AD203B41FA5}">
                      <a16:colId xmlns:a16="http://schemas.microsoft.com/office/drawing/2014/main" val="560474581"/>
                    </a:ext>
                  </a:extLst>
                </a:gridCol>
                <a:gridCol w="2776910">
                  <a:extLst>
                    <a:ext uri="{9D8B030D-6E8A-4147-A177-3AD203B41FA5}">
                      <a16:colId xmlns:a16="http://schemas.microsoft.com/office/drawing/2014/main" val="428071485"/>
                    </a:ext>
                  </a:extLst>
                </a:gridCol>
              </a:tblGrid>
              <a:tr h="715296">
                <a:tc>
                  <a:txBody>
                    <a:bodyPr/>
                    <a:lstStyle/>
                    <a:p>
                      <a:pPr algn="l" fontAlgn="ctr"/>
                      <a:r>
                        <a:rPr lang="en-US" sz="2900" b="1" u="none" strike="noStrike" kern="1200" dirty="0">
                          <a:solidFill>
                            <a:schemeClr val="bg1"/>
                          </a:solidFill>
                          <a:effectLst/>
                          <a:latin typeface="+mn-lt"/>
                          <a:ea typeface="+mn-ea"/>
                          <a:cs typeface="+mn-cs"/>
                        </a:rPr>
                        <a:t> </a:t>
                      </a:r>
                      <a:r>
                        <a:rPr lang="en-US" sz="2400" b="1" u="none" strike="noStrike" kern="1200" dirty="0">
                          <a:solidFill>
                            <a:schemeClr val="bg1"/>
                          </a:solidFill>
                          <a:effectLst/>
                          <a:latin typeface="Arial" panose="020B0604020202020204" pitchFamily="34" charset="0"/>
                          <a:ea typeface="+mn-ea"/>
                          <a:cs typeface="Arial" panose="020B0604020202020204" pitchFamily="34" charset="0"/>
                        </a:rPr>
                        <a:t>INTERSECTIONS </a:t>
                      </a:r>
                      <a:r>
                        <a:rPr lang="en-US" sz="2400" b="1" u="none" strike="noStrike" kern="1200" baseline="0" dirty="0">
                          <a:solidFill>
                            <a:schemeClr val="bg1"/>
                          </a:solidFill>
                          <a:effectLst/>
                          <a:latin typeface="Arial" panose="020B0604020202020204" pitchFamily="34" charset="0"/>
                          <a:ea typeface="+mn-ea"/>
                          <a:cs typeface="Arial" panose="020B0604020202020204" pitchFamily="34" charset="0"/>
                        </a:rPr>
                        <a:t> (11</a:t>
                      </a:r>
                      <a:r>
                        <a:rPr lang="en-US" sz="2400" b="1" u="none" strike="noStrike" kern="1200" dirty="0">
                          <a:solidFill>
                            <a:schemeClr val="bg1"/>
                          </a:solidFill>
                          <a:effectLst/>
                          <a:latin typeface="Arial" panose="020B0604020202020204" pitchFamily="34" charset="0"/>
                          <a:ea typeface="+mn-ea"/>
                          <a:cs typeface="Arial" panose="020B0604020202020204" pitchFamily="34" charset="0"/>
                        </a:rPr>
                        <a:t>)</a:t>
                      </a:r>
                    </a:p>
                  </a:txBody>
                  <a:tcPr marL="5672" marR="5672" marT="5672" marB="0" anchor="ctr">
                    <a:solidFill>
                      <a:srgbClr val="173C6A"/>
                    </a:solidFill>
                  </a:tcPr>
                </a:tc>
                <a:tc>
                  <a:txBody>
                    <a:bodyPr/>
                    <a:lstStyle/>
                    <a:p>
                      <a:pPr algn="l" fontAlgn="b"/>
                      <a:endParaRPr lang="en-US" sz="1100" b="0" i="0" u="none" strike="noStrike" dirty="0">
                        <a:solidFill>
                          <a:schemeClr val="bg1"/>
                        </a:solidFill>
                        <a:effectLst/>
                        <a:latin typeface="Calibri" panose="020F0502020204030204" pitchFamily="34" charset="0"/>
                      </a:endParaRPr>
                    </a:p>
                  </a:txBody>
                  <a:tcPr marL="5672" marR="5672" marT="5672" marB="0" anchor="b">
                    <a:solidFill>
                      <a:srgbClr val="173C6A"/>
                    </a:solidFill>
                  </a:tcPr>
                </a:tc>
                <a:extLst>
                  <a:ext uri="{0D108BD9-81ED-4DB2-BD59-A6C34878D82A}">
                    <a16:rowId xmlns:a16="http://schemas.microsoft.com/office/drawing/2014/main" val="399972356"/>
                  </a:ext>
                </a:extLst>
              </a:tr>
              <a:tr h="582153">
                <a:tc>
                  <a:txBody>
                    <a:bodyPr/>
                    <a:lstStyle/>
                    <a:p>
                      <a:pPr algn="l" fontAlgn="ctr"/>
                      <a:r>
                        <a:rPr lang="en-US" sz="2000" u="none" strike="noStrike" dirty="0">
                          <a:solidFill>
                            <a:schemeClr val="bg1"/>
                          </a:solidFill>
                          <a:effectLst/>
                        </a:rPr>
                        <a:t>Clemson Rd. &amp; Rhame Rd./North Springs Rd. </a:t>
                      </a:r>
                      <a:endParaRPr lang="en-US" sz="2000" b="0" i="0" u="none" strike="noStrike" dirty="0">
                        <a:solidFill>
                          <a:schemeClr val="bg1"/>
                        </a:solidFill>
                        <a:effectLst/>
                        <a:latin typeface="Arial" panose="020B0604020202020204" pitchFamily="34" charset="0"/>
                      </a:endParaRPr>
                    </a:p>
                  </a:txBody>
                  <a:tcPr marL="51045" marR="5672" marT="5672" marB="0" anchor="ctr">
                    <a:solidFill>
                      <a:srgbClr val="173C6A"/>
                    </a:solidFill>
                  </a:tcPr>
                </a:tc>
                <a:tc>
                  <a:txBody>
                    <a:bodyPr/>
                    <a:lstStyle/>
                    <a:p>
                      <a:pPr algn="ctr" fontAlgn="ctr"/>
                      <a:r>
                        <a:rPr lang="en-US" sz="2000" u="none" strike="noStrike" dirty="0">
                          <a:solidFill>
                            <a:schemeClr val="bg1"/>
                          </a:solidFill>
                          <a:effectLst/>
                        </a:rPr>
                        <a:t>8, 9</a:t>
                      </a:r>
                      <a:endParaRPr lang="en-US" sz="2000" b="0" i="0" u="none" strike="noStrike" dirty="0">
                        <a:solidFill>
                          <a:schemeClr val="bg1"/>
                        </a:solidFill>
                        <a:effectLst/>
                        <a:latin typeface="Arial" panose="020B0604020202020204" pitchFamily="34" charset="0"/>
                      </a:endParaRPr>
                    </a:p>
                  </a:txBody>
                  <a:tcPr marL="5672" marR="5672" marT="5672" marB="0" anchor="ctr">
                    <a:solidFill>
                      <a:srgbClr val="173C6A"/>
                    </a:solidFill>
                  </a:tcPr>
                </a:tc>
                <a:extLst>
                  <a:ext uri="{0D108BD9-81ED-4DB2-BD59-A6C34878D82A}">
                    <a16:rowId xmlns:a16="http://schemas.microsoft.com/office/drawing/2014/main" val="2523346768"/>
                  </a:ext>
                </a:extLst>
              </a:tr>
              <a:tr h="504626">
                <a:tc>
                  <a:txBody>
                    <a:bodyPr/>
                    <a:lstStyle/>
                    <a:p>
                      <a:pPr algn="l" fontAlgn="ctr"/>
                      <a:r>
                        <a:rPr lang="en-US" sz="2000" u="none" strike="noStrike" dirty="0">
                          <a:solidFill>
                            <a:schemeClr val="bg1"/>
                          </a:solidFill>
                          <a:effectLst/>
                        </a:rPr>
                        <a:t>Broad River Rd. and Rushmore Rd. </a:t>
                      </a:r>
                      <a:endParaRPr lang="en-US" sz="2000" b="0" i="0" u="none" strike="noStrike" dirty="0">
                        <a:solidFill>
                          <a:schemeClr val="bg1"/>
                        </a:solidFill>
                        <a:effectLst/>
                        <a:latin typeface="Arial" panose="020B0604020202020204" pitchFamily="34" charset="0"/>
                      </a:endParaRPr>
                    </a:p>
                  </a:txBody>
                  <a:tcPr marL="51045" marR="5672" marT="5672" marB="0" anchor="ctr">
                    <a:solidFill>
                      <a:srgbClr val="173C6A"/>
                    </a:solidFill>
                  </a:tcPr>
                </a:tc>
                <a:tc>
                  <a:txBody>
                    <a:bodyPr/>
                    <a:lstStyle/>
                    <a:p>
                      <a:pPr algn="ctr" fontAlgn="ctr"/>
                      <a:r>
                        <a:rPr lang="en-US" sz="2000" u="none" strike="noStrike" dirty="0">
                          <a:solidFill>
                            <a:schemeClr val="bg1"/>
                          </a:solidFill>
                          <a:effectLst/>
                        </a:rPr>
                        <a:t>4</a:t>
                      </a:r>
                      <a:endParaRPr lang="en-US" sz="2000" b="0" i="0" u="none" strike="noStrike" dirty="0">
                        <a:solidFill>
                          <a:schemeClr val="bg1"/>
                        </a:solidFill>
                        <a:effectLst/>
                        <a:latin typeface="Arial" panose="020B0604020202020204" pitchFamily="34" charset="0"/>
                      </a:endParaRPr>
                    </a:p>
                  </a:txBody>
                  <a:tcPr marL="5672" marR="5672" marT="5672" marB="0" anchor="ctr">
                    <a:solidFill>
                      <a:srgbClr val="173C6A"/>
                    </a:solidFill>
                  </a:tcPr>
                </a:tc>
                <a:extLst>
                  <a:ext uri="{0D108BD9-81ED-4DB2-BD59-A6C34878D82A}">
                    <a16:rowId xmlns:a16="http://schemas.microsoft.com/office/drawing/2014/main" val="1212393813"/>
                  </a:ext>
                </a:extLst>
              </a:tr>
              <a:tr h="504626">
                <a:tc>
                  <a:txBody>
                    <a:bodyPr/>
                    <a:lstStyle/>
                    <a:p>
                      <a:pPr algn="l" fontAlgn="ctr"/>
                      <a:r>
                        <a:rPr lang="en-US" sz="2000" u="none" strike="noStrike" dirty="0">
                          <a:solidFill>
                            <a:schemeClr val="bg1"/>
                          </a:solidFill>
                          <a:effectLst/>
                        </a:rPr>
                        <a:t>Farrow Rd. and Pisgah Church Rd. </a:t>
                      </a:r>
                      <a:endParaRPr lang="en-US" sz="2000" b="0" i="0" u="none" strike="noStrike" dirty="0">
                        <a:solidFill>
                          <a:schemeClr val="bg1"/>
                        </a:solidFill>
                        <a:effectLst/>
                        <a:latin typeface="Arial" panose="020B0604020202020204" pitchFamily="34" charset="0"/>
                      </a:endParaRPr>
                    </a:p>
                  </a:txBody>
                  <a:tcPr marL="51045" marR="5672" marT="5672" marB="0" anchor="ctr">
                    <a:solidFill>
                      <a:srgbClr val="173C6A"/>
                    </a:solidFill>
                  </a:tcPr>
                </a:tc>
                <a:tc>
                  <a:txBody>
                    <a:bodyPr/>
                    <a:lstStyle/>
                    <a:p>
                      <a:pPr algn="ctr" fontAlgn="ctr"/>
                      <a:r>
                        <a:rPr lang="en-US" sz="2000" u="none" strike="noStrike" dirty="0">
                          <a:solidFill>
                            <a:schemeClr val="bg1"/>
                          </a:solidFill>
                          <a:effectLst/>
                        </a:rPr>
                        <a:t>7</a:t>
                      </a:r>
                      <a:endParaRPr lang="en-US" sz="2000" b="0" i="0" u="none" strike="noStrike" dirty="0">
                        <a:solidFill>
                          <a:schemeClr val="bg1"/>
                        </a:solidFill>
                        <a:effectLst/>
                        <a:latin typeface="Arial" panose="020B0604020202020204" pitchFamily="34" charset="0"/>
                      </a:endParaRPr>
                    </a:p>
                  </a:txBody>
                  <a:tcPr marL="5672" marR="5672" marT="5672" marB="0" anchor="ctr">
                    <a:solidFill>
                      <a:srgbClr val="173C6A"/>
                    </a:solidFill>
                  </a:tcPr>
                </a:tc>
                <a:extLst>
                  <a:ext uri="{0D108BD9-81ED-4DB2-BD59-A6C34878D82A}">
                    <a16:rowId xmlns:a16="http://schemas.microsoft.com/office/drawing/2014/main" val="953228759"/>
                  </a:ext>
                </a:extLst>
              </a:tr>
              <a:tr h="504626">
                <a:tc>
                  <a:txBody>
                    <a:bodyPr/>
                    <a:lstStyle/>
                    <a:p>
                      <a:pPr algn="l" fontAlgn="ctr"/>
                      <a:r>
                        <a:rPr lang="en-US" sz="2000" u="none" strike="noStrike" dirty="0">
                          <a:solidFill>
                            <a:schemeClr val="bg1"/>
                          </a:solidFill>
                          <a:effectLst/>
                        </a:rPr>
                        <a:t>North Springs Rd. and Risdon Way </a:t>
                      </a:r>
                      <a:endParaRPr lang="en-US" sz="2000" b="0" i="0" u="none" strike="noStrike" dirty="0">
                        <a:solidFill>
                          <a:schemeClr val="bg1"/>
                        </a:solidFill>
                        <a:effectLst/>
                        <a:latin typeface="Arial" panose="020B0604020202020204" pitchFamily="34" charset="0"/>
                      </a:endParaRPr>
                    </a:p>
                  </a:txBody>
                  <a:tcPr marL="51045" marR="5672" marT="5672" marB="0" anchor="ctr">
                    <a:solidFill>
                      <a:srgbClr val="173C6A"/>
                    </a:solidFill>
                  </a:tcPr>
                </a:tc>
                <a:tc>
                  <a:txBody>
                    <a:bodyPr/>
                    <a:lstStyle/>
                    <a:p>
                      <a:pPr algn="ctr" fontAlgn="ctr"/>
                      <a:r>
                        <a:rPr lang="en-US" sz="2000" u="none" strike="noStrike" dirty="0">
                          <a:solidFill>
                            <a:schemeClr val="bg1"/>
                          </a:solidFill>
                          <a:effectLst/>
                        </a:rPr>
                        <a:t>8, 9</a:t>
                      </a:r>
                      <a:endParaRPr lang="en-US" sz="2000" b="0" i="0" u="none" strike="noStrike" dirty="0">
                        <a:solidFill>
                          <a:schemeClr val="bg1"/>
                        </a:solidFill>
                        <a:effectLst/>
                        <a:latin typeface="Arial" panose="020B0604020202020204" pitchFamily="34" charset="0"/>
                      </a:endParaRPr>
                    </a:p>
                  </a:txBody>
                  <a:tcPr marL="5672" marR="5672" marT="5672" marB="0" anchor="ctr">
                    <a:solidFill>
                      <a:srgbClr val="173C6A"/>
                    </a:solidFill>
                  </a:tcPr>
                </a:tc>
                <a:extLst>
                  <a:ext uri="{0D108BD9-81ED-4DB2-BD59-A6C34878D82A}">
                    <a16:rowId xmlns:a16="http://schemas.microsoft.com/office/drawing/2014/main" val="81338108"/>
                  </a:ext>
                </a:extLst>
              </a:tr>
              <a:tr h="504626">
                <a:tc>
                  <a:txBody>
                    <a:bodyPr/>
                    <a:lstStyle/>
                    <a:p>
                      <a:pPr algn="l" fontAlgn="ctr"/>
                      <a:r>
                        <a:rPr lang="en-US" sz="2000" u="none" strike="noStrike" dirty="0">
                          <a:solidFill>
                            <a:schemeClr val="bg1"/>
                          </a:solidFill>
                          <a:effectLst/>
                        </a:rPr>
                        <a:t>Summit Pkwy and Summit Ridge Rd. </a:t>
                      </a:r>
                      <a:endParaRPr lang="en-US" sz="2000" b="0" i="0" u="none" strike="noStrike" dirty="0">
                        <a:solidFill>
                          <a:schemeClr val="bg1"/>
                        </a:solidFill>
                        <a:effectLst/>
                        <a:latin typeface="Arial" panose="020B0604020202020204" pitchFamily="34" charset="0"/>
                      </a:endParaRPr>
                    </a:p>
                  </a:txBody>
                  <a:tcPr marL="51045" marR="5672" marT="5672" marB="0" anchor="ctr">
                    <a:solidFill>
                      <a:srgbClr val="173C6A"/>
                    </a:solidFill>
                  </a:tcPr>
                </a:tc>
                <a:tc>
                  <a:txBody>
                    <a:bodyPr/>
                    <a:lstStyle/>
                    <a:p>
                      <a:pPr algn="ctr" fontAlgn="ctr"/>
                      <a:r>
                        <a:rPr lang="en-US" sz="2000" u="none" strike="noStrike" dirty="0">
                          <a:solidFill>
                            <a:schemeClr val="bg1"/>
                          </a:solidFill>
                          <a:effectLst/>
                        </a:rPr>
                        <a:t>8, 9</a:t>
                      </a:r>
                      <a:endParaRPr lang="en-US" sz="2000" b="0" i="0" u="none" strike="noStrike" dirty="0">
                        <a:solidFill>
                          <a:schemeClr val="bg1"/>
                        </a:solidFill>
                        <a:effectLst/>
                        <a:latin typeface="Arial" panose="020B0604020202020204" pitchFamily="34" charset="0"/>
                      </a:endParaRPr>
                    </a:p>
                  </a:txBody>
                  <a:tcPr marL="5672" marR="5672" marT="5672" marB="0" anchor="ctr">
                    <a:solidFill>
                      <a:srgbClr val="173C6A"/>
                    </a:solidFill>
                  </a:tcPr>
                </a:tc>
                <a:extLst>
                  <a:ext uri="{0D108BD9-81ED-4DB2-BD59-A6C34878D82A}">
                    <a16:rowId xmlns:a16="http://schemas.microsoft.com/office/drawing/2014/main" val="1604429124"/>
                  </a:ext>
                </a:extLst>
              </a:tr>
              <a:tr h="504626">
                <a:tc>
                  <a:txBody>
                    <a:bodyPr/>
                    <a:lstStyle/>
                    <a:p>
                      <a:pPr algn="l" fontAlgn="ctr"/>
                      <a:r>
                        <a:rPr lang="en-US" sz="2000" u="none" strike="noStrike" dirty="0">
                          <a:solidFill>
                            <a:schemeClr val="bg1"/>
                          </a:solidFill>
                          <a:effectLst/>
                        </a:rPr>
                        <a:t>Kennerly Rd. &amp; Coogler Rd./Steeple Ridge Rd. </a:t>
                      </a:r>
                      <a:endParaRPr lang="en-US" sz="2000" b="0" i="0" u="none" strike="noStrike" dirty="0">
                        <a:solidFill>
                          <a:schemeClr val="bg1"/>
                        </a:solidFill>
                        <a:effectLst/>
                        <a:latin typeface="Arial" panose="020B0604020202020204" pitchFamily="34" charset="0"/>
                      </a:endParaRPr>
                    </a:p>
                  </a:txBody>
                  <a:tcPr marL="51045" marR="5672" marT="5672" marB="0" anchor="ctr">
                    <a:solidFill>
                      <a:srgbClr val="173C6A"/>
                    </a:solidFill>
                  </a:tcPr>
                </a:tc>
                <a:tc>
                  <a:txBody>
                    <a:bodyPr/>
                    <a:lstStyle/>
                    <a:p>
                      <a:pPr algn="ctr" fontAlgn="ctr"/>
                      <a:r>
                        <a:rPr lang="en-US" sz="2000" u="none" strike="noStrike" dirty="0">
                          <a:solidFill>
                            <a:schemeClr val="bg1"/>
                          </a:solidFill>
                          <a:effectLst/>
                        </a:rPr>
                        <a:t>1</a:t>
                      </a:r>
                      <a:endParaRPr lang="en-US" sz="2000" b="0" i="0" u="none" strike="noStrike" dirty="0">
                        <a:solidFill>
                          <a:schemeClr val="bg1"/>
                        </a:solidFill>
                        <a:effectLst/>
                        <a:latin typeface="Arial" panose="020B0604020202020204" pitchFamily="34" charset="0"/>
                      </a:endParaRPr>
                    </a:p>
                  </a:txBody>
                  <a:tcPr marL="5672" marR="5672" marT="5672" marB="0" anchor="ctr">
                    <a:solidFill>
                      <a:srgbClr val="173C6A"/>
                    </a:solidFill>
                  </a:tcPr>
                </a:tc>
                <a:extLst>
                  <a:ext uri="{0D108BD9-81ED-4DB2-BD59-A6C34878D82A}">
                    <a16:rowId xmlns:a16="http://schemas.microsoft.com/office/drawing/2014/main" val="1708762985"/>
                  </a:ext>
                </a:extLst>
              </a:tr>
              <a:tr h="504626">
                <a:tc>
                  <a:txBody>
                    <a:bodyPr/>
                    <a:lstStyle/>
                    <a:p>
                      <a:pPr algn="l" fontAlgn="ctr"/>
                      <a:r>
                        <a:rPr lang="en-US" sz="2000" u="none" strike="noStrike" dirty="0">
                          <a:solidFill>
                            <a:schemeClr val="bg1"/>
                          </a:solidFill>
                          <a:effectLst/>
                        </a:rPr>
                        <a:t>Wilson Blvd. and Pisgah Church Rd. </a:t>
                      </a:r>
                      <a:endParaRPr lang="en-US" sz="2000" b="0" i="0" u="none" strike="noStrike" dirty="0">
                        <a:solidFill>
                          <a:schemeClr val="bg1"/>
                        </a:solidFill>
                        <a:effectLst/>
                        <a:latin typeface="Arial" panose="020B0604020202020204" pitchFamily="34" charset="0"/>
                      </a:endParaRPr>
                    </a:p>
                  </a:txBody>
                  <a:tcPr marL="51045" marR="5672" marT="5672" marB="0" anchor="ctr">
                    <a:solidFill>
                      <a:srgbClr val="173C6A"/>
                    </a:solidFill>
                  </a:tcPr>
                </a:tc>
                <a:tc>
                  <a:txBody>
                    <a:bodyPr/>
                    <a:lstStyle/>
                    <a:p>
                      <a:pPr algn="ctr" fontAlgn="ctr"/>
                      <a:r>
                        <a:rPr lang="en-US" sz="2000" u="none" strike="noStrike" dirty="0">
                          <a:solidFill>
                            <a:schemeClr val="bg1"/>
                          </a:solidFill>
                          <a:effectLst/>
                        </a:rPr>
                        <a:t>7</a:t>
                      </a:r>
                      <a:endParaRPr lang="en-US" sz="2000" b="0" i="0" u="none" strike="noStrike" dirty="0">
                        <a:solidFill>
                          <a:schemeClr val="bg1"/>
                        </a:solidFill>
                        <a:effectLst/>
                        <a:latin typeface="Arial" panose="020B0604020202020204" pitchFamily="34" charset="0"/>
                      </a:endParaRPr>
                    </a:p>
                  </a:txBody>
                  <a:tcPr marL="5672" marR="5672" marT="5672" marB="0" anchor="ctr">
                    <a:solidFill>
                      <a:srgbClr val="173C6A"/>
                    </a:solidFill>
                  </a:tcPr>
                </a:tc>
                <a:extLst>
                  <a:ext uri="{0D108BD9-81ED-4DB2-BD59-A6C34878D82A}">
                    <a16:rowId xmlns:a16="http://schemas.microsoft.com/office/drawing/2014/main" val="1911939245"/>
                  </a:ext>
                </a:extLst>
              </a:tr>
              <a:tr h="504626">
                <a:tc>
                  <a:txBody>
                    <a:bodyPr/>
                    <a:lstStyle/>
                    <a:p>
                      <a:pPr algn="l" fontAlgn="ctr"/>
                      <a:r>
                        <a:rPr lang="en-US" sz="2000" u="none" strike="noStrike" dirty="0">
                          <a:solidFill>
                            <a:schemeClr val="bg1"/>
                          </a:solidFill>
                          <a:effectLst/>
                        </a:rPr>
                        <a:t>Wilson Blvd. and Killian Rd. </a:t>
                      </a:r>
                      <a:endParaRPr lang="en-US" sz="2000" b="0" i="0" u="none" strike="noStrike" dirty="0">
                        <a:solidFill>
                          <a:schemeClr val="bg1"/>
                        </a:solidFill>
                        <a:effectLst/>
                        <a:latin typeface="Arial" panose="020B0604020202020204" pitchFamily="34" charset="0"/>
                      </a:endParaRPr>
                    </a:p>
                  </a:txBody>
                  <a:tcPr marL="51045" marR="5672" marT="5672" marB="0" anchor="ctr">
                    <a:solidFill>
                      <a:srgbClr val="173C6A"/>
                    </a:solidFill>
                  </a:tcPr>
                </a:tc>
                <a:tc>
                  <a:txBody>
                    <a:bodyPr/>
                    <a:lstStyle/>
                    <a:p>
                      <a:pPr algn="ctr" fontAlgn="ctr"/>
                      <a:r>
                        <a:rPr lang="en-US" sz="2000" u="none" strike="noStrike" dirty="0">
                          <a:solidFill>
                            <a:schemeClr val="bg1"/>
                          </a:solidFill>
                          <a:effectLst/>
                        </a:rPr>
                        <a:t>7</a:t>
                      </a:r>
                      <a:endParaRPr lang="en-US" sz="2000" b="0" i="0" u="none" strike="noStrike" dirty="0">
                        <a:solidFill>
                          <a:schemeClr val="bg1"/>
                        </a:solidFill>
                        <a:effectLst/>
                        <a:latin typeface="Arial" panose="020B0604020202020204" pitchFamily="34" charset="0"/>
                      </a:endParaRPr>
                    </a:p>
                  </a:txBody>
                  <a:tcPr marL="5672" marR="5672" marT="5672" marB="0" anchor="ctr">
                    <a:solidFill>
                      <a:srgbClr val="173C6A"/>
                    </a:solidFill>
                  </a:tcPr>
                </a:tc>
                <a:extLst>
                  <a:ext uri="{0D108BD9-81ED-4DB2-BD59-A6C34878D82A}">
                    <a16:rowId xmlns:a16="http://schemas.microsoft.com/office/drawing/2014/main" val="4233478014"/>
                  </a:ext>
                </a:extLst>
              </a:tr>
              <a:tr h="516051">
                <a:tc>
                  <a:txBody>
                    <a:bodyPr/>
                    <a:lstStyle/>
                    <a:p>
                      <a:pPr algn="l" fontAlgn="ctr"/>
                      <a:r>
                        <a:rPr lang="en-US" sz="2000" u="none" strike="noStrike" dirty="0">
                          <a:solidFill>
                            <a:schemeClr val="bg1"/>
                          </a:solidFill>
                          <a:effectLst/>
                        </a:rPr>
                        <a:t>North Springs Rd. and Harrington Rd. </a:t>
                      </a:r>
                      <a:endParaRPr lang="en-US" sz="2000" b="0" i="0" u="none" strike="noStrike" dirty="0">
                        <a:solidFill>
                          <a:schemeClr val="bg1"/>
                        </a:solidFill>
                        <a:effectLst/>
                        <a:latin typeface="Arial" panose="020B0604020202020204" pitchFamily="34" charset="0"/>
                      </a:endParaRPr>
                    </a:p>
                  </a:txBody>
                  <a:tcPr marL="51045" marR="5672" marT="5672" marB="0" anchor="ctr">
                    <a:solidFill>
                      <a:srgbClr val="173C6A"/>
                    </a:solidFill>
                  </a:tcPr>
                </a:tc>
                <a:tc>
                  <a:txBody>
                    <a:bodyPr/>
                    <a:lstStyle/>
                    <a:p>
                      <a:pPr algn="ctr" fontAlgn="ctr"/>
                      <a:r>
                        <a:rPr lang="en-US" sz="2000" u="none" strike="noStrike" dirty="0">
                          <a:solidFill>
                            <a:schemeClr val="bg1"/>
                          </a:solidFill>
                          <a:effectLst/>
                        </a:rPr>
                        <a:t>8, 9</a:t>
                      </a:r>
                      <a:endParaRPr lang="en-US" sz="2000" b="0" i="0" u="none" strike="noStrike" dirty="0">
                        <a:solidFill>
                          <a:schemeClr val="bg1"/>
                        </a:solidFill>
                        <a:effectLst/>
                        <a:latin typeface="Arial" panose="020B0604020202020204" pitchFamily="34" charset="0"/>
                      </a:endParaRPr>
                    </a:p>
                  </a:txBody>
                  <a:tcPr marL="5672" marR="5672" marT="5672" marB="0" anchor="ctr">
                    <a:solidFill>
                      <a:srgbClr val="173C6A"/>
                    </a:solidFill>
                  </a:tcPr>
                </a:tc>
                <a:extLst>
                  <a:ext uri="{0D108BD9-81ED-4DB2-BD59-A6C34878D82A}">
                    <a16:rowId xmlns:a16="http://schemas.microsoft.com/office/drawing/2014/main" val="2863353801"/>
                  </a:ext>
                </a:extLst>
              </a:tr>
              <a:tr h="516051">
                <a:tc>
                  <a:txBody>
                    <a:bodyPr/>
                    <a:lstStyle/>
                    <a:p>
                      <a:pPr algn="l" fontAlgn="ctr"/>
                      <a:r>
                        <a:rPr lang="en-US" sz="2000" b="0" i="0" u="none" strike="noStrike" dirty="0">
                          <a:solidFill>
                            <a:schemeClr val="bg1"/>
                          </a:solidFill>
                          <a:effectLst/>
                          <a:latin typeface="+mn-lt"/>
                        </a:rPr>
                        <a:t>N Main St. and Monticello</a:t>
                      </a:r>
                      <a:r>
                        <a:rPr lang="en-US" sz="2000" b="0" i="0" u="none" strike="noStrike" baseline="0" dirty="0">
                          <a:solidFill>
                            <a:schemeClr val="bg1"/>
                          </a:solidFill>
                          <a:effectLst/>
                          <a:latin typeface="+mn-lt"/>
                        </a:rPr>
                        <a:t> Rd.</a:t>
                      </a:r>
                      <a:endParaRPr lang="en-US" sz="2000" b="0" i="0" u="none" strike="noStrike" dirty="0">
                        <a:solidFill>
                          <a:schemeClr val="bg1"/>
                        </a:solidFill>
                        <a:effectLst/>
                        <a:latin typeface="+mn-lt"/>
                      </a:endParaRPr>
                    </a:p>
                  </a:txBody>
                  <a:tcPr marL="51045" marR="5672" marT="5672" marB="0" anchor="ctr">
                    <a:solidFill>
                      <a:srgbClr val="173C6A"/>
                    </a:solidFill>
                  </a:tcPr>
                </a:tc>
                <a:tc>
                  <a:txBody>
                    <a:bodyPr/>
                    <a:lstStyle/>
                    <a:p>
                      <a:pPr algn="ctr" fontAlgn="ctr"/>
                      <a:r>
                        <a:rPr lang="en-US" sz="2000" b="0" i="0" u="none" strike="noStrike" dirty="0">
                          <a:solidFill>
                            <a:schemeClr val="bg1"/>
                          </a:solidFill>
                          <a:effectLst/>
                          <a:latin typeface="+mn-lt"/>
                        </a:rPr>
                        <a:t>4</a:t>
                      </a:r>
                    </a:p>
                  </a:txBody>
                  <a:tcPr marL="5672" marR="5672" marT="5672" marB="0" anchor="ctr">
                    <a:solidFill>
                      <a:srgbClr val="173C6A"/>
                    </a:solidFill>
                  </a:tcPr>
                </a:tc>
                <a:extLst>
                  <a:ext uri="{0D108BD9-81ED-4DB2-BD59-A6C34878D82A}">
                    <a16:rowId xmlns:a16="http://schemas.microsoft.com/office/drawing/2014/main" val="1204574405"/>
                  </a:ext>
                </a:extLst>
              </a:tr>
              <a:tr h="516051">
                <a:tc>
                  <a:txBody>
                    <a:bodyPr/>
                    <a:lstStyle/>
                    <a:p>
                      <a:pPr algn="l" fontAlgn="ctr"/>
                      <a:r>
                        <a:rPr lang="en-US" sz="2000" b="0" i="0" u="none" strike="noStrike" dirty="0">
                          <a:solidFill>
                            <a:schemeClr val="bg1"/>
                          </a:solidFill>
                          <a:effectLst/>
                          <a:latin typeface="+mn-lt"/>
                        </a:rPr>
                        <a:t>Screaming</a:t>
                      </a:r>
                      <a:r>
                        <a:rPr lang="en-US" sz="2000" b="0" i="0" u="none" strike="noStrike" baseline="0" dirty="0">
                          <a:solidFill>
                            <a:schemeClr val="bg1"/>
                          </a:solidFill>
                          <a:effectLst/>
                          <a:latin typeface="+mn-lt"/>
                        </a:rPr>
                        <a:t> Eagle Rd. and Percival Rd.</a:t>
                      </a:r>
                      <a:endParaRPr lang="en-US" sz="2000" b="0" i="0" u="none" strike="noStrike" dirty="0">
                        <a:solidFill>
                          <a:schemeClr val="bg1"/>
                        </a:solidFill>
                        <a:effectLst/>
                        <a:latin typeface="+mn-lt"/>
                      </a:endParaRPr>
                    </a:p>
                  </a:txBody>
                  <a:tcPr marL="51045" marR="5672" marT="5672" marB="0" anchor="ctr">
                    <a:solidFill>
                      <a:srgbClr val="173C6A"/>
                    </a:solidFill>
                  </a:tcPr>
                </a:tc>
                <a:tc>
                  <a:txBody>
                    <a:bodyPr/>
                    <a:lstStyle/>
                    <a:p>
                      <a:pPr algn="ctr" fontAlgn="ctr"/>
                      <a:r>
                        <a:rPr lang="en-US" sz="2000" b="0" i="0" u="none" strike="noStrike" dirty="0">
                          <a:solidFill>
                            <a:schemeClr val="bg1"/>
                          </a:solidFill>
                          <a:effectLst/>
                          <a:latin typeface="+mn-lt"/>
                        </a:rPr>
                        <a:t>10</a:t>
                      </a:r>
                    </a:p>
                  </a:txBody>
                  <a:tcPr marL="5672" marR="5672" marT="5672" marB="0" anchor="ctr">
                    <a:solidFill>
                      <a:srgbClr val="173C6A"/>
                    </a:solidFill>
                  </a:tcPr>
                </a:tc>
                <a:extLst>
                  <a:ext uri="{0D108BD9-81ED-4DB2-BD59-A6C34878D82A}">
                    <a16:rowId xmlns:a16="http://schemas.microsoft.com/office/drawing/2014/main" val="750060345"/>
                  </a:ext>
                </a:extLst>
              </a:tr>
            </a:tbl>
          </a:graphicData>
        </a:graphic>
      </p:graphicFrame>
    </p:spTree>
    <p:extLst>
      <p:ext uri="{BB962C8B-B14F-4D97-AF65-F5344CB8AC3E}">
        <p14:creationId xmlns:p14="http://schemas.microsoft.com/office/powerpoint/2010/main" val="101948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a:off x="12480113" y="1660662"/>
            <a:ext cx="7289526" cy="7289526"/>
          </a:xfrm>
          <a:custGeom>
            <a:avLst/>
            <a:gdLst/>
            <a:ahLst/>
            <a:cxnLst/>
            <a:rect l="l" t="t" r="r" b="b"/>
            <a:pathLst>
              <a:path w="7289526" h="7289526">
                <a:moveTo>
                  <a:pt x="0" y="0"/>
                </a:moveTo>
                <a:lnTo>
                  <a:pt x="7289526" y="0"/>
                </a:lnTo>
                <a:lnTo>
                  <a:pt x="7289526" y="7289526"/>
                </a:lnTo>
                <a:lnTo>
                  <a:pt x="0" y="7289526"/>
                </a:lnTo>
                <a:lnTo>
                  <a:pt x="0" y="0"/>
                </a:lnTo>
                <a:close/>
              </a:path>
            </a:pathLst>
          </a:custGeom>
          <a:blipFill>
            <a:blip r:embed="rId2">
              <a:alphaModFix amt="32999"/>
              <a:extLst>
                <a:ext uri="{96DAC541-7B7A-43D3-8B79-37D633B846F1}">
                  <asvg:svgBlip xmlns:asvg="http://schemas.microsoft.com/office/drawing/2016/SVG/main" r:embed="rId3"/>
                </a:ext>
              </a:extLst>
            </a:blip>
            <a:stretch>
              <a:fillRect/>
            </a:stretch>
          </a:blipFill>
        </p:spPr>
      </p:sp>
      <p:grpSp>
        <p:nvGrpSpPr>
          <p:cNvPr id="2" name="Group 2"/>
          <p:cNvGrpSpPr/>
          <p:nvPr/>
        </p:nvGrpSpPr>
        <p:grpSpPr>
          <a:xfrm>
            <a:off x="1" y="0"/>
            <a:ext cx="2537423" cy="10287000"/>
            <a:chOff x="0" y="0"/>
            <a:chExt cx="668292" cy="2709333"/>
          </a:xfrm>
        </p:grpSpPr>
        <p:sp>
          <p:nvSpPr>
            <p:cNvPr id="3" name="Freeform 3"/>
            <p:cNvSpPr/>
            <p:nvPr/>
          </p:nvSpPr>
          <p:spPr>
            <a:xfrm>
              <a:off x="0" y="0"/>
              <a:ext cx="668292" cy="2709333"/>
            </a:xfrm>
            <a:custGeom>
              <a:avLst/>
              <a:gdLst/>
              <a:ahLst/>
              <a:cxnLst/>
              <a:rect l="l" t="t" r="r" b="b"/>
              <a:pathLst>
                <a:path w="668292" h="2709333">
                  <a:moveTo>
                    <a:pt x="0" y="0"/>
                  </a:moveTo>
                  <a:lnTo>
                    <a:pt x="668292" y="0"/>
                  </a:lnTo>
                  <a:lnTo>
                    <a:pt x="668292" y="2709333"/>
                  </a:lnTo>
                  <a:lnTo>
                    <a:pt x="0" y="2709333"/>
                  </a:lnTo>
                  <a:close/>
                </a:path>
              </a:pathLst>
            </a:custGeom>
            <a:solidFill>
              <a:srgbClr val="193D6A"/>
            </a:solidFill>
          </p:spPr>
        </p:sp>
        <p:sp>
          <p:nvSpPr>
            <p:cNvPr id="4" name="TextBox 4"/>
            <p:cNvSpPr txBox="1"/>
            <p:nvPr/>
          </p:nvSpPr>
          <p:spPr>
            <a:xfrm>
              <a:off x="0" y="-38100"/>
              <a:ext cx="668292" cy="2747433"/>
            </a:xfrm>
            <a:prstGeom prst="rect">
              <a:avLst/>
            </a:prstGeom>
          </p:spPr>
          <p:txBody>
            <a:bodyPr lIns="50801" tIns="50801" rIns="50801" bIns="50801" rtlCol="0" anchor="ctr"/>
            <a:lstStyle/>
            <a:p>
              <a:pPr algn="ctr" defTabSz="914445">
                <a:lnSpc>
                  <a:spcPts val="2660"/>
                </a:lnSpc>
              </a:pPr>
              <a:endParaRPr>
                <a:solidFill>
                  <a:prstClr val="black"/>
                </a:solidFill>
                <a:latin typeface="Calibri"/>
              </a:endParaRPr>
            </a:p>
          </p:txBody>
        </p:sp>
      </p:grpSp>
      <p:sp>
        <p:nvSpPr>
          <p:cNvPr id="6" name="Freeform 6"/>
          <p:cNvSpPr/>
          <p:nvPr/>
        </p:nvSpPr>
        <p:spPr>
          <a:xfrm>
            <a:off x="-1262186" y="-1261991"/>
            <a:ext cx="7289526" cy="7289526"/>
          </a:xfrm>
          <a:custGeom>
            <a:avLst/>
            <a:gdLst/>
            <a:ahLst/>
            <a:cxnLst/>
            <a:rect l="l" t="t" r="r" b="b"/>
            <a:pathLst>
              <a:path w="7289526" h="7289526">
                <a:moveTo>
                  <a:pt x="0" y="0"/>
                </a:moveTo>
                <a:lnTo>
                  <a:pt x="7289526" y="0"/>
                </a:lnTo>
                <a:lnTo>
                  <a:pt x="7289526" y="7289526"/>
                </a:lnTo>
                <a:lnTo>
                  <a:pt x="0" y="7289526"/>
                </a:lnTo>
                <a:lnTo>
                  <a:pt x="0" y="0"/>
                </a:lnTo>
                <a:close/>
              </a:path>
            </a:pathLst>
          </a:custGeom>
          <a:blipFill>
            <a:blip r:embed="rId2">
              <a:alphaModFix amt="32999"/>
              <a:extLst>
                <a:ext uri="{96DAC541-7B7A-43D3-8B79-37D633B846F1}">
                  <asvg:svgBlip xmlns:asvg="http://schemas.microsoft.com/office/drawing/2016/SVG/main" r:embed="rId3"/>
                </a:ext>
              </a:extLst>
            </a:blip>
            <a:stretch>
              <a:fillRect/>
            </a:stretch>
          </a:blipFill>
        </p:spPr>
      </p:sp>
      <p:sp>
        <p:nvSpPr>
          <p:cNvPr id="7" name="Freeform 7"/>
          <p:cNvSpPr/>
          <p:nvPr/>
        </p:nvSpPr>
        <p:spPr>
          <a:xfrm>
            <a:off x="15741410" y="8075189"/>
            <a:ext cx="2087564" cy="1750001"/>
          </a:xfrm>
          <a:custGeom>
            <a:avLst/>
            <a:gdLst/>
            <a:ahLst/>
            <a:cxnLst/>
            <a:rect l="l" t="t" r="r" b="b"/>
            <a:pathLst>
              <a:path w="2087563" h="1750000">
                <a:moveTo>
                  <a:pt x="0" y="0"/>
                </a:moveTo>
                <a:lnTo>
                  <a:pt x="2087563" y="0"/>
                </a:lnTo>
                <a:lnTo>
                  <a:pt x="2087563" y="1750000"/>
                </a:lnTo>
                <a:lnTo>
                  <a:pt x="0" y="1750000"/>
                </a:lnTo>
                <a:lnTo>
                  <a:pt x="0" y="0"/>
                </a:lnTo>
                <a:close/>
              </a:path>
            </a:pathLst>
          </a:custGeom>
          <a:blipFill>
            <a:blip r:embed="rId4" cstate="screen">
              <a:extLst>
                <a:ext uri="{28A0092B-C50C-407E-A947-70E740481C1C}">
                  <a14:useLocalDpi xmlns:a14="http://schemas.microsoft.com/office/drawing/2010/main"/>
                </a:ext>
              </a:extLst>
            </a:blip>
            <a:stretch>
              <a:fillRect/>
            </a:stretch>
          </a:blipFill>
        </p:spPr>
      </p:sp>
      <p:sp>
        <p:nvSpPr>
          <p:cNvPr id="8" name="TextBox 8"/>
          <p:cNvSpPr txBox="1"/>
          <p:nvPr/>
        </p:nvSpPr>
        <p:spPr>
          <a:xfrm>
            <a:off x="3810194" y="419100"/>
            <a:ext cx="14477807" cy="1124154"/>
          </a:xfrm>
          <a:prstGeom prst="rect">
            <a:avLst/>
          </a:prstGeom>
        </p:spPr>
        <p:txBody>
          <a:bodyPr lIns="0" tIns="0" rIns="0" bIns="0" rtlCol="0" anchor="t">
            <a:spAutoFit/>
          </a:bodyPr>
          <a:lstStyle/>
          <a:p>
            <a:pPr defTabSz="914445">
              <a:lnSpc>
                <a:spcPts val="9450"/>
              </a:lnSpc>
            </a:pPr>
            <a:r>
              <a:rPr lang="en-US" sz="6750" dirty="0">
                <a:solidFill>
                  <a:srgbClr val="193D6A"/>
                </a:solidFill>
                <a:latin typeface="Droid Serif Bold"/>
              </a:rPr>
              <a:t>Completed Projects </a:t>
            </a:r>
          </a:p>
        </p:txBody>
      </p:sp>
      <p:sp>
        <p:nvSpPr>
          <p:cNvPr id="10" name="TextBox 9">
            <a:extLst>
              <a:ext uri="{FF2B5EF4-FFF2-40B4-BE49-F238E27FC236}">
                <a16:creationId xmlns:a16="http://schemas.microsoft.com/office/drawing/2014/main" id="{742D86ED-A513-4865-8592-AF654D333DD0}"/>
              </a:ext>
            </a:extLst>
          </p:cNvPr>
          <p:cNvSpPr txBox="1"/>
          <p:nvPr/>
        </p:nvSpPr>
        <p:spPr>
          <a:xfrm>
            <a:off x="3864218" y="1692245"/>
            <a:ext cx="11081937" cy="1123513"/>
          </a:xfrm>
          <a:prstGeom prst="rect">
            <a:avLst/>
          </a:prstGeom>
          <a:noFill/>
        </p:spPr>
        <p:txBody>
          <a:bodyPr wrap="square" rtlCol="0">
            <a:spAutoFit/>
          </a:bodyPr>
          <a:lstStyle/>
          <a:p>
            <a:pPr defTabSz="914445"/>
            <a:r>
              <a:rPr lang="en-US" sz="4001" b="1" dirty="0">
                <a:solidFill>
                  <a:srgbClr val="C00000"/>
                </a:solidFill>
                <a:latin typeface="Droid Serif Bold" panose="020B0604020202020204" charset="0"/>
                <a:ea typeface="Droid Serif Bold" panose="020B0604020202020204" charset="0"/>
                <a:cs typeface="Droid Serif Bold" panose="020B0604020202020204" charset="0"/>
              </a:rPr>
              <a:t>Special Projects </a:t>
            </a:r>
            <a:br>
              <a:rPr lang="en-US" sz="4400" b="1" dirty="0">
                <a:solidFill>
                  <a:srgbClr val="4F81BD">
                    <a:lumMod val="50000"/>
                  </a:srgbClr>
                </a:solidFill>
                <a:latin typeface="Droid Serif Bold" panose="020B0604020202020204" charset="0"/>
                <a:ea typeface="Droid Serif Bold" panose="020B0604020202020204" charset="0"/>
                <a:cs typeface="Droid Serif Bold" panose="020B0604020202020204" charset="0"/>
              </a:rPr>
            </a:br>
            <a:endParaRPr lang="en-US" sz="2700" dirty="0">
              <a:solidFill>
                <a:prstClr val="black"/>
              </a:solidFill>
              <a:latin typeface="Calibri"/>
            </a:endParaRPr>
          </a:p>
        </p:txBody>
      </p:sp>
      <p:pic>
        <p:nvPicPr>
          <p:cNvPr id="12" name="Picture 11">
            <a:extLst>
              <a:ext uri="{FF2B5EF4-FFF2-40B4-BE49-F238E27FC236}">
                <a16:creationId xmlns:a16="http://schemas.microsoft.com/office/drawing/2014/main" id="{066C4D15-27A8-40B9-9606-78EC2B47E35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864218" y="2675821"/>
            <a:ext cx="11558492" cy="6019799"/>
          </a:xfrm>
          <a:prstGeom prst="rect">
            <a:avLst/>
          </a:prstGeom>
        </p:spPr>
      </p:pic>
    </p:spTree>
    <p:extLst>
      <p:ext uri="{BB962C8B-B14F-4D97-AF65-F5344CB8AC3E}">
        <p14:creationId xmlns:p14="http://schemas.microsoft.com/office/powerpoint/2010/main" val="1561321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a:off x="12476136" y="1630970"/>
            <a:ext cx="7289526" cy="7289526"/>
          </a:xfrm>
          <a:custGeom>
            <a:avLst/>
            <a:gdLst/>
            <a:ahLst/>
            <a:cxnLst/>
            <a:rect l="l" t="t" r="r" b="b"/>
            <a:pathLst>
              <a:path w="7289526" h="7289526">
                <a:moveTo>
                  <a:pt x="0" y="0"/>
                </a:moveTo>
                <a:lnTo>
                  <a:pt x="7289526" y="0"/>
                </a:lnTo>
                <a:lnTo>
                  <a:pt x="7289526" y="7289526"/>
                </a:lnTo>
                <a:lnTo>
                  <a:pt x="0" y="7289526"/>
                </a:lnTo>
                <a:lnTo>
                  <a:pt x="0" y="0"/>
                </a:lnTo>
                <a:close/>
              </a:path>
            </a:pathLst>
          </a:custGeom>
          <a:blipFill>
            <a:blip r:embed="rId2">
              <a:alphaModFix amt="32999"/>
              <a:extLst>
                <a:ext uri="{96DAC541-7B7A-43D3-8B79-37D633B846F1}">
                  <asvg:svgBlip xmlns:asvg="http://schemas.microsoft.com/office/drawing/2016/SVG/main" r:embed="rId3"/>
                </a:ext>
              </a:extLst>
            </a:blip>
            <a:stretch>
              <a:fillRect/>
            </a:stretch>
          </a:blipFill>
        </p:spPr>
      </p:sp>
      <p:grpSp>
        <p:nvGrpSpPr>
          <p:cNvPr id="2" name="Group 2"/>
          <p:cNvGrpSpPr/>
          <p:nvPr/>
        </p:nvGrpSpPr>
        <p:grpSpPr>
          <a:xfrm>
            <a:off x="1" y="0"/>
            <a:ext cx="2537423" cy="10287000"/>
            <a:chOff x="0" y="0"/>
            <a:chExt cx="668292" cy="2709333"/>
          </a:xfrm>
        </p:grpSpPr>
        <p:sp>
          <p:nvSpPr>
            <p:cNvPr id="3" name="Freeform 3"/>
            <p:cNvSpPr/>
            <p:nvPr/>
          </p:nvSpPr>
          <p:spPr>
            <a:xfrm>
              <a:off x="0" y="0"/>
              <a:ext cx="668292" cy="2709333"/>
            </a:xfrm>
            <a:custGeom>
              <a:avLst/>
              <a:gdLst/>
              <a:ahLst/>
              <a:cxnLst/>
              <a:rect l="l" t="t" r="r" b="b"/>
              <a:pathLst>
                <a:path w="668292" h="2709333">
                  <a:moveTo>
                    <a:pt x="0" y="0"/>
                  </a:moveTo>
                  <a:lnTo>
                    <a:pt x="668292" y="0"/>
                  </a:lnTo>
                  <a:lnTo>
                    <a:pt x="668292" y="2709333"/>
                  </a:lnTo>
                  <a:lnTo>
                    <a:pt x="0" y="2709333"/>
                  </a:lnTo>
                  <a:close/>
                </a:path>
              </a:pathLst>
            </a:custGeom>
            <a:solidFill>
              <a:srgbClr val="193D6A"/>
            </a:solidFill>
          </p:spPr>
        </p:sp>
        <p:sp>
          <p:nvSpPr>
            <p:cNvPr id="4" name="TextBox 4"/>
            <p:cNvSpPr txBox="1"/>
            <p:nvPr/>
          </p:nvSpPr>
          <p:spPr>
            <a:xfrm>
              <a:off x="0" y="-38100"/>
              <a:ext cx="668292" cy="2747433"/>
            </a:xfrm>
            <a:prstGeom prst="rect">
              <a:avLst/>
            </a:prstGeom>
          </p:spPr>
          <p:txBody>
            <a:bodyPr lIns="50801" tIns="50801" rIns="50801" bIns="50801" rtlCol="0" anchor="ctr"/>
            <a:lstStyle/>
            <a:p>
              <a:pPr algn="ctr" defTabSz="914445">
                <a:lnSpc>
                  <a:spcPts val="2660"/>
                </a:lnSpc>
              </a:pPr>
              <a:endParaRPr>
                <a:solidFill>
                  <a:prstClr val="black"/>
                </a:solidFill>
                <a:latin typeface="Calibri"/>
              </a:endParaRPr>
            </a:p>
          </p:txBody>
        </p:sp>
      </p:grpSp>
      <p:sp>
        <p:nvSpPr>
          <p:cNvPr id="6" name="Freeform 6"/>
          <p:cNvSpPr/>
          <p:nvPr/>
        </p:nvSpPr>
        <p:spPr>
          <a:xfrm>
            <a:off x="-1262186" y="-1312257"/>
            <a:ext cx="7289526" cy="7289526"/>
          </a:xfrm>
          <a:custGeom>
            <a:avLst/>
            <a:gdLst/>
            <a:ahLst/>
            <a:cxnLst/>
            <a:rect l="l" t="t" r="r" b="b"/>
            <a:pathLst>
              <a:path w="7289526" h="7289526">
                <a:moveTo>
                  <a:pt x="0" y="0"/>
                </a:moveTo>
                <a:lnTo>
                  <a:pt x="7289526" y="0"/>
                </a:lnTo>
                <a:lnTo>
                  <a:pt x="7289526" y="7289526"/>
                </a:lnTo>
                <a:lnTo>
                  <a:pt x="0" y="7289526"/>
                </a:lnTo>
                <a:lnTo>
                  <a:pt x="0" y="0"/>
                </a:lnTo>
                <a:close/>
              </a:path>
            </a:pathLst>
          </a:custGeom>
          <a:blipFill>
            <a:blip r:embed="rId2">
              <a:alphaModFix amt="32999"/>
              <a:extLst>
                <a:ext uri="{96DAC541-7B7A-43D3-8B79-37D633B846F1}">
                  <asvg:svgBlip xmlns:asvg="http://schemas.microsoft.com/office/drawing/2016/SVG/main" r:embed="rId3"/>
                </a:ext>
              </a:extLst>
            </a:blip>
            <a:stretch>
              <a:fillRect/>
            </a:stretch>
          </a:blipFill>
        </p:spPr>
      </p:sp>
      <p:sp>
        <p:nvSpPr>
          <p:cNvPr id="7" name="Freeform 7"/>
          <p:cNvSpPr/>
          <p:nvPr/>
        </p:nvSpPr>
        <p:spPr>
          <a:xfrm>
            <a:off x="15741410" y="8075189"/>
            <a:ext cx="2087564" cy="1750001"/>
          </a:xfrm>
          <a:custGeom>
            <a:avLst/>
            <a:gdLst/>
            <a:ahLst/>
            <a:cxnLst/>
            <a:rect l="l" t="t" r="r" b="b"/>
            <a:pathLst>
              <a:path w="2087563" h="1750000">
                <a:moveTo>
                  <a:pt x="0" y="0"/>
                </a:moveTo>
                <a:lnTo>
                  <a:pt x="2087563" y="0"/>
                </a:lnTo>
                <a:lnTo>
                  <a:pt x="2087563" y="1750000"/>
                </a:lnTo>
                <a:lnTo>
                  <a:pt x="0" y="1750000"/>
                </a:lnTo>
                <a:lnTo>
                  <a:pt x="0" y="0"/>
                </a:lnTo>
                <a:close/>
              </a:path>
            </a:pathLst>
          </a:custGeom>
          <a:blipFill>
            <a:blip r:embed="rId4" cstate="screen">
              <a:extLst>
                <a:ext uri="{28A0092B-C50C-407E-A947-70E740481C1C}">
                  <a14:useLocalDpi xmlns:a14="http://schemas.microsoft.com/office/drawing/2010/main"/>
                </a:ext>
              </a:extLst>
            </a:blip>
            <a:stretch>
              <a:fillRect/>
            </a:stretch>
          </a:blipFill>
        </p:spPr>
      </p:sp>
      <p:sp>
        <p:nvSpPr>
          <p:cNvPr id="8" name="TextBox 8"/>
          <p:cNvSpPr txBox="1"/>
          <p:nvPr/>
        </p:nvSpPr>
        <p:spPr>
          <a:xfrm>
            <a:off x="3810194" y="419100"/>
            <a:ext cx="14477807" cy="1124154"/>
          </a:xfrm>
          <a:prstGeom prst="rect">
            <a:avLst/>
          </a:prstGeom>
        </p:spPr>
        <p:txBody>
          <a:bodyPr lIns="0" tIns="0" rIns="0" bIns="0" rtlCol="0" anchor="t">
            <a:spAutoFit/>
          </a:bodyPr>
          <a:lstStyle/>
          <a:p>
            <a:pPr defTabSz="914445">
              <a:lnSpc>
                <a:spcPts val="9450"/>
              </a:lnSpc>
            </a:pPr>
            <a:r>
              <a:rPr lang="en-US" sz="6750" dirty="0">
                <a:solidFill>
                  <a:srgbClr val="193D6A"/>
                </a:solidFill>
                <a:latin typeface="Droid Serif Bold"/>
              </a:rPr>
              <a:t>Completed Projects </a:t>
            </a:r>
          </a:p>
        </p:txBody>
      </p:sp>
      <p:sp>
        <p:nvSpPr>
          <p:cNvPr id="10" name="TextBox 9">
            <a:extLst>
              <a:ext uri="{FF2B5EF4-FFF2-40B4-BE49-F238E27FC236}">
                <a16:creationId xmlns:a16="http://schemas.microsoft.com/office/drawing/2014/main" id="{742D86ED-A513-4865-8592-AF654D333DD0}"/>
              </a:ext>
            </a:extLst>
          </p:cNvPr>
          <p:cNvSpPr txBox="1"/>
          <p:nvPr/>
        </p:nvSpPr>
        <p:spPr>
          <a:xfrm>
            <a:off x="3864218" y="1692245"/>
            <a:ext cx="11081937" cy="1123513"/>
          </a:xfrm>
          <a:prstGeom prst="rect">
            <a:avLst/>
          </a:prstGeom>
          <a:noFill/>
        </p:spPr>
        <p:txBody>
          <a:bodyPr wrap="square" rtlCol="0">
            <a:spAutoFit/>
          </a:bodyPr>
          <a:lstStyle/>
          <a:p>
            <a:pPr defTabSz="914445"/>
            <a:r>
              <a:rPr lang="en-US" sz="4001" b="1" dirty="0">
                <a:solidFill>
                  <a:srgbClr val="C00000"/>
                </a:solidFill>
                <a:latin typeface="Droid Serif Bold" panose="020B0604020202020204" charset="0"/>
                <a:ea typeface="Droid Serif Bold" panose="020B0604020202020204" charset="0"/>
                <a:cs typeface="Droid Serif Bold" panose="020B0604020202020204" charset="0"/>
              </a:rPr>
              <a:t>Resurfacing &amp; Dirt Road Paving </a:t>
            </a:r>
            <a:br>
              <a:rPr lang="en-US" sz="4400" b="1" dirty="0">
                <a:solidFill>
                  <a:srgbClr val="4F81BD">
                    <a:lumMod val="50000"/>
                  </a:srgbClr>
                </a:solidFill>
                <a:latin typeface="Droid Serif Bold" panose="020B0604020202020204" charset="0"/>
                <a:ea typeface="Droid Serif Bold" panose="020B0604020202020204" charset="0"/>
                <a:cs typeface="Droid Serif Bold" panose="020B0604020202020204" charset="0"/>
              </a:rPr>
            </a:br>
            <a:endParaRPr lang="en-US" sz="2700" dirty="0">
              <a:solidFill>
                <a:prstClr val="black"/>
              </a:solidFill>
              <a:latin typeface="Calibri"/>
            </a:endParaRPr>
          </a:p>
        </p:txBody>
      </p:sp>
      <p:pic>
        <p:nvPicPr>
          <p:cNvPr id="11" name="Picture 10">
            <a:extLst>
              <a:ext uri="{FF2B5EF4-FFF2-40B4-BE49-F238E27FC236}">
                <a16:creationId xmlns:a16="http://schemas.microsoft.com/office/drawing/2014/main" id="{47292627-D842-4309-BADB-82AD1F2193E9}"/>
              </a:ext>
            </a:extLst>
          </p:cNvPr>
          <p:cNvPicPr>
            <a:picLocks noChangeAspect="1"/>
          </p:cNvPicPr>
          <p:nvPr/>
        </p:nvPicPr>
        <p:blipFill>
          <a:blip r:embed="rId5"/>
          <a:stretch>
            <a:fillRect/>
          </a:stretch>
        </p:blipFill>
        <p:spPr>
          <a:xfrm>
            <a:off x="3675295" y="2397619"/>
            <a:ext cx="11495444" cy="7188995"/>
          </a:xfrm>
          <a:prstGeom prst="rect">
            <a:avLst/>
          </a:prstGeom>
        </p:spPr>
      </p:pic>
      <p:sp>
        <p:nvSpPr>
          <p:cNvPr id="9" name="TextBox 8"/>
          <p:cNvSpPr txBox="1"/>
          <p:nvPr/>
        </p:nvSpPr>
        <p:spPr>
          <a:xfrm>
            <a:off x="9423016" y="8404197"/>
            <a:ext cx="2076662" cy="411480"/>
          </a:xfrm>
          <a:prstGeom prst="rect">
            <a:avLst/>
          </a:prstGeom>
          <a:solidFill>
            <a:schemeClr val="tx2">
              <a:lumMod val="75000"/>
            </a:schemeClr>
          </a:solidFill>
        </p:spPr>
        <p:txBody>
          <a:bodyPr wrap="square" rtlCol="0">
            <a:normAutofit fontScale="92500" lnSpcReduction="20000"/>
          </a:bodyPr>
          <a:lstStyle/>
          <a:p>
            <a:pPr algn="ctr"/>
            <a:r>
              <a:rPr lang="en-US" sz="2700" dirty="0">
                <a:solidFill>
                  <a:schemeClr val="bg1"/>
                </a:solidFill>
              </a:rPr>
              <a:t>4</a:t>
            </a:r>
          </a:p>
        </p:txBody>
      </p:sp>
      <p:sp>
        <p:nvSpPr>
          <p:cNvPr id="13" name="TextBox 12"/>
          <p:cNvSpPr txBox="1"/>
          <p:nvPr/>
        </p:nvSpPr>
        <p:spPr>
          <a:xfrm>
            <a:off x="12246041" y="8378688"/>
            <a:ext cx="2076662" cy="411480"/>
          </a:xfrm>
          <a:prstGeom prst="rect">
            <a:avLst/>
          </a:prstGeom>
          <a:solidFill>
            <a:schemeClr val="tx2">
              <a:lumMod val="75000"/>
            </a:schemeClr>
          </a:solidFill>
        </p:spPr>
        <p:txBody>
          <a:bodyPr wrap="square" rtlCol="0">
            <a:normAutofit fontScale="92500" lnSpcReduction="20000"/>
          </a:bodyPr>
          <a:lstStyle/>
          <a:p>
            <a:pPr algn="ctr"/>
            <a:r>
              <a:rPr lang="en-US" sz="2700" dirty="0">
                <a:solidFill>
                  <a:schemeClr val="bg1"/>
                </a:solidFill>
              </a:rPr>
              <a:t>$   1,111,434</a:t>
            </a:r>
          </a:p>
        </p:txBody>
      </p:sp>
      <p:sp>
        <p:nvSpPr>
          <p:cNvPr id="14" name="TextBox 13"/>
          <p:cNvSpPr txBox="1"/>
          <p:nvPr/>
        </p:nvSpPr>
        <p:spPr>
          <a:xfrm>
            <a:off x="12250115" y="9062660"/>
            <a:ext cx="2076662" cy="411480"/>
          </a:xfrm>
          <a:prstGeom prst="rect">
            <a:avLst/>
          </a:prstGeom>
          <a:solidFill>
            <a:schemeClr val="tx2">
              <a:lumMod val="75000"/>
            </a:schemeClr>
          </a:solidFill>
        </p:spPr>
        <p:txBody>
          <a:bodyPr wrap="square" rtlCol="0">
            <a:normAutofit fontScale="92500" lnSpcReduction="20000"/>
          </a:bodyPr>
          <a:lstStyle/>
          <a:p>
            <a:pPr algn="ctr"/>
            <a:r>
              <a:rPr lang="en-US" sz="2700" dirty="0">
                <a:solidFill>
                  <a:srgbClr val="FFC000"/>
                </a:solidFill>
              </a:rPr>
              <a:t>$   1,642,297</a:t>
            </a:r>
          </a:p>
        </p:txBody>
      </p:sp>
      <p:sp>
        <p:nvSpPr>
          <p:cNvPr id="15" name="TextBox 14"/>
          <p:cNvSpPr txBox="1"/>
          <p:nvPr/>
        </p:nvSpPr>
        <p:spPr>
          <a:xfrm>
            <a:off x="9423016" y="9097619"/>
            <a:ext cx="2076662" cy="411480"/>
          </a:xfrm>
          <a:prstGeom prst="rect">
            <a:avLst/>
          </a:prstGeom>
          <a:solidFill>
            <a:schemeClr val="tx2">
              <a:lumMod val="75000"/>
            </a:schemeClr>
          </a:solidFill>
        </p:spPr>
        <p:txBody>
          <a:bodyPr wrap="square" rtlCol="0">
            <a:normAutofit fontScale="92500" lnSpcReduction="20000"/>
          </a:bodyPr>
          <a:lstStyle/>
          <a:p>
            <a:pPr algn="ctr"/>
            <a:r>
              <a:rPr lang="en-US" sz="2700" dirty="0">
                <a:solidFill>
                  <a:srgbClr val="FFC000"/>
                </a:solidFill>
              </a:rPr>
              <a:t>3</a:t>
            </a:r>
          </a:p>
        </p:txBody>
      </p:sp>
      <p:sp>
        <p:nvSpPr>
          <p:cNvPr id="16" name="TextBox 15"/>
          <p:cNvSpPr txBox="1"/>
          <p:nvPr/>
        </p:nvSpPr>
        <p:spPr>
          <a:xfrm>
            <a:off x="3757256" y="8404197"/>
            <a:ext cx="4405652" cy="411480"/>
          </a:xfrm>
          <a:prstGeom prst="rect">
            <a:avLst/>
          </a:prstGeom>
          <a:solidFill>
            <a:schemeClr val="tx2">
              <a:lumMod val="75000"/>
            </a:schemeClr>
          </a:solidFill>
        </p:spPr>
        <p:txBody>
          <a:bodyPr wrap="square" rtlCol="0">
            <a:normAutofit fontScale="92500" lnSpcReduction="20000"/>
          </a:bodyPr>
          <a:lstStyle/>
          <a:p>
            <a:r>
              <a:rPr lang="en-US" sz="2700" dirty="0">
                <a:solidFill>
                  <a:schemeClr val="bg1"/>
                </a:solidFill>
              </a:rPr>
              <a:t>Dirt Road Paving Package “M”</a:t>
            </a:r>
          </a:p>
        </p:txBody>
      </p:sp>
      <p:sp>
        <p:nvSpPr>
          <p:cNvPr id="17" name="TextBox 16"/>
          <p:cNvSpPr txBox="1"/>
          <p:nvPr/>
        </p:nvSpPr>
        <p:spPr>
          <a:xfrm>
            <a:off x="9644580" y="5135105"/>
            <a:ext cx="1633530" cy="411480"/>
          </a:xfrm>
          <a:prstGeom prst="rect">
            <a:avLst/>
          </a:prstGeom>
          <a:solidFill>
            <a:schemeClr val="tx2">
              <a:lumMod val="75000"/>
            </a:schemeClr>
          </a:solidFill>
        </p:spPr>
        <p:txBody>
          <a:bodyPr wrap="square" rtlCol="0">
            <a:normAutofit fontScale="92500" lnSpcReduction="20000"/>
          </a:bodyPr>
          <a:lstStyle/>
          <a:p>
            <a:pPr algn="ctr"/>
            <a:r>
              <a:rPr lang="en-US" sz="2700" dirty="0">
                <a:solidFill>
                  <a:srgbClr val="FFC000"/>
                </a:solidFill>
              </a:rPr>
              <a:t>$3,214,303</a:t>
            </a:r>
          </a:p>
        </p:txBody>
      </p:sp>
      <p:sp>
        <p:nvSpPr>
          <p:cNvPr id="18" name="TextBox 17"/>
          <p:cNvSpPr txBox="1"/>
          <p:nvPr/>
        </p:nvSpPr>
        <p:spPr>
          <a:xfrm>
            <a:off x="9644580" y="6245825"/>
            <a:ext cx="1633530" cy="411480"/>
          </a:xfrm>
          <a:prstGeom prst="rect">
            <a:avLst/>
          </a:prstGeom>
          <a:solidFill>
            <a:schemeClr val="tx2">
              <a:lumMod val="75000"/>
            </a:schemeClr>
          </a:solidFill>
        </p:spPr>
        <p:txBody>
          <a:bodyPr wrap="square" rtlCol="0">
            <a:normAutofit fontScale="92500" lnSpcReduction="20000"/>
          </a:bodyPr>
          <a:lstStyle/>
          <a:p>
            <a:pPr algn="ctr"/>
            <a:r>
              <a:rPr lang="en-US" sz="2700" dirty="0">
                <a:solidFill>
                  <a:srgbClr val="FFC000"/>
                </a:solidFill>
              </a:rPr>
              <a:t>$1,921,733</a:t>
            </a:r>
          </a:p>
        </p:txBody>
      </p:sp>
      <p:sp>
        <p:nvSpPr>
          <p:cNvPr id="19" name="TextBox 18"/>
          <p:cNvSpPr txBox="1"/>
          <p:nvPr/>
        </p:nvSpPr>
        <p:spPr>
          <a:xfrm>
            <a:off x="11833751" y="5977270"/>
            <a:ext cx="2951570" cy="727475"/>
          </a:xfrm>
          <a:prstGeom prst="rect">
            <a:avLst/>
          </a:prstGeom>
          <a:solidFill>
            <a:schemeClr val="tx2">
              <a:lumMod val="75000"/>
            </a:schemeClr>
          </a:solidFill>
        </p:spPr>
        <p:txBody>
          <a:bodyPr wrap="square" rtlCol="0">
            <a:normAutofit fontScale="92500" lnSpcReduction="20000"/>
          </a:bodyPr>
          <a:lstStyle/>
          <a:p>
            <a:r>
              <a:rPr lang="en-US" sz="2700" dirty="0">
                <a:solidFill>
                  <a:srgbClr val="FFC000"/>
                </a:solidFill>
              </a:rPr>
              <a:t>Completing Punch List</a:t>
            </a:r>
          </a:p>
        </p:txBody>
      </p:sp>
      <p:sp>
        <p:nvSpPr>
          <p:cNvPr id="20" name="TextBox 19"/>
          <p:cNvSpPr txBox="1"/>
          <p:nvPr/>
        </p:nvSpPr>
        <p:spPr>
          <a:xfrm>
            <a:off x="11833751" y="4948324"/>
            <a:ext cx="2951570" cy="645434"/>
          </a:xfrm>
          <a:prstGeom prst="rect">
            <a:avLst/>
          </a:prstGeom>
          <a:solidFill>
            <a:schemeClr val="tx2">
              <a:lumMod val="75000"/>
            </a:schemeClr>
          </a:solidFill>
        </p:spPr>
        <p:txBody>
          <a:bodyPr wrap="square" rtlCol="0">
            <a:normAutofit fontScale="85000" lnSpcReduction="10000"/>
          </a:bodyPr>
          <a:lstStyle/>
          <a:p>
            <a:r>
              <a:rPr lang="en-US" sz="2700" dirty="0">
                <a:solidFill>
                  <a:srgbClr val="FFC000"/>
                </a:solidFill>
              </a:rPr>
              <a:t>Completing Punch List</a:t>
            </a:r>
          </a:p>
        </p:txBody>
      </p:sp>
    </p:spTree>
    <p:extLst>
      <p:ext uri="{BB962C8B-B14F-4D97-AF65-F5344CB8AC3E}">
        <p14:creationId xmlns:p14="http://schemas.microsoft.com/office/powerpoint/2010/main" val="36549904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a:off x="12480113" y="1660662"/>
            <a:ext cx="7289526" cy="7289526"/>
          </a:xfrm>
          <a:custGeom>
            <a:avLst/>
            <a:gdLst/>
            <a:ahLst/>
            <a:cxnLst/>
            <a:rect l="l" t="t" r="r" b="b"/>
            <a:pathLst>
              <a:path w="7289526" h="7289526">
                <a:moveTo>
                  <a:pt x="0" y="0"/>
                </a:moveTo>
                <a:lnTo>
                  <a:pt x="7289526" y="0"/>
                </a:lnTo>
                <a:lnTo>
                  <a:pt x="7289526" y="7289526"/>
                </a:lnTo>
                <a:lnTo>
                  <a:pt x="0" y="7289526"/>
                </a:lnTo>
                <a:lnTo>
                  <a:pt x="0" y="0"/>
                </a:lnTo>
                <a:close/>
              </a:path>
            </a:pathLst>
          </a:custGeom>
          <a:blipFill>
            <a:blip r:embed="rId2">
              <a:alphaModFix amt="32999"/>
              <a:extLst>
                <a:ext uri="{96DAC541-7B7A-43D3-8B79-37D633B846F1}">
                  <asvg:svgBlip xmlns:asvg="http://schemas.microsoft.com/office/drawing/2016/SVG/main" r:embed="rId3"/>
                </a:ext>
              </a:extLst>
            </a:blip>
            <a:stretch>
              <a:fillRect/>
            </a:stretch>
          </a:blipFill>
        </p:spPr>
      </p:sp>
      <p:grpSp>
        <p:nvGrpSpPr>
          <p:cNvPr id="2" name="Group 2"/>
          <p:cNvGrpSpPr/>
          <p:nvPr/>
        </p:nvGrpSpPr>
        <p:grpSpPr>
          <a:xfrm>
            <a:off x="1" y="0"/>
            <a:ext cx="2537423" cy="10287000"/>
            <a:chOff x="0" y="0"/>
            <a:chExt cx="668292" cy="2709333"/>
          </a:xfrm>
        </p:grpSpPr>
        <p:sp>
          <p:nvSpPr>
            <p:cNvPr id="3" name="Freeform 3"/>
            <p:cNvSpPr/>
            <p:nvPr/>
          </p:nvSpPr>
          <p:spPr>
            <a:xfrm>
              <a:off x="0" y="0"/>
              <a:ext cx="668292" cy="2709333"/>
            </a:xfrm>
            <a:custGeom>
              <a:avLst/>
              <a:gdLst/>
              <a:ahLst/>
              <a:cxnLst/>
              <a:rect l="l" t="t" r="r" b="b"/>
              <a:pathLst>
                <a:path w="668292" h="2709333">
                  <a:moveTo>
                    <a:pt x="0" y="0"/>
                  </a:moveTo>
                  <a:lnTo>
                    <a:pt x="668292" y="0"/>
                  </a:lnTo>
                  <a:lnTo>
                    <a:pt x="668292" y="2709333"/>
                  </a:lnTo>
                  <a:lnTo>
                    <a:pt x="0" y="2709333"/>
                  </a:lnTo>
                  <a:close/>
                </a:path>
              </a:pathLst>
            </a:custGeom>
            <a:solidFill>
              <a:srgbClr val="193D6A"/>
            </a:solidFill>
          </p:spPr>
        </p:sp>
        <p:sp>
          <p:nvSpPr>
            <p:cNvPr id="4" name="TextBox 4"/>
            <p:cNvSpPr txBox="1"/>
            <p:nvPr/>
          </p:nvSpPr>
          <p:spPr>
            <a:xfrm>
              <a:off x="0" y="-38100"/>
              <a:ext cx="668292" cy="2747433"/>
            </a:xfrm>
            <a:prstGeom prst="rect">
              <a:avLst/>
            </a:prstGeom>
          </p:spPr>
          <p:txBody>
            <a:bodyPr lIns="50801" tIns="50801" rIns="50801" bIns="50801" rtlCol="0" anchor="ctr"/>
            <a:lstStyle/>
            <a:p>
              <a:pPr algn="ctr" defTabSz="914445">
                <a:lnSpc>
                  <a:spcPts val="2660"/>
                </a:lnSpc>
              </a:pPr>
              <a:endParaRPr>
                <a:solidFill>
                  <a:prstClr val="black"/>
                </a:solidFill>
                <a:latin typeface="Calibri"/>
              </a:endParaRPr>
            </a:p>
          </p:txBody>
        </p:sp>
      </p:grpSp>
      <p:sp>
        <p:nvSpPr>
          <p:cNvPr id="6" name="Freeform 6"/>
          <p:cNvSpPr/>
          <p:nvPr/>
        </p:nvSpPr>
        <p:spPr>
          <a:xfrm>
            <a:off x="-1262186" y="-1261991"/>
            <a:ext cx="7289526" cy="7289526"/>
          </a:xfrm>
          <a:custGeom>
            <a:avLst/>
            <a:gdLst/>
            <a:ahLst/>
            <a:cxnLst/>
            <a:rect l="l" t="t" r="r" b="b"/>
            <a:pathLst>
              <a:path w="7289526" h="7289526">
                <a:moveTo>
                  <a:pt x="0" y="0"/>
                </a:moveTo>
                <a:lnTo>
                  <a:pt x="7289526" y="0"/>
                </a:lnTo>
                <a:lnTo>
                  <a:pt x="7289526" y="7289526"/>
                </a:lnTo>
                <a:lnTo>
                  <a:pt x="0" y="7289526"/>
                </a:lnTo>
                <a:lnTo>
                  <a:pt x="0" y="0"/>
                </a:lnTo>
                <a:close/>
              </a:path>
            </a:pathLst>
          </a:custGeom>
          <a:blipFill>
            <a:blip r:embed="rId2">
              <a:alphaModFix amt="32999"/>
              <a:extLst>
                <a:ext uri="{96DAC541-7B7A-43D3-8B79-37D633B846F1}">
                  <asvg:svgBlip xmlns:asvg="http://schemas.microsoft.com/office/drawing/2016/SVG/main" r:embed="rId3"/>
                </a:ext>
              </a:extLst>
            </a:blip>
            <a:stretch>
              <a:fillRect/>
            </a:stretch>
          </a:blipFill>
        </p:spPr>
      </p:sp>
      <p:sp>
        <p:nvSpPr>
          <p:cNvPr id="7" name="Freeform 7"/>
          <p:cNvSpPr/>
          <p:nvPr/>
        </p:nvSpPr>
        <p:spPr>
          <a:xfrm>
            <a:off x="15741410" y="8075189"/>
            <a:ext cx="2087564" cy="1750001"/>
          </a:xfrm>
          <a:custGeom>
            <a:avLst/>
            <a:gdLst/>
            <a:ahLst/>
            <a:cxnLst/>
            <a:rect l="l" t="t" r="r" b="b"/>
            <a:pathLst>
              <a:path w="2087563" h="1750000">
                <a:moveTo>
                  <a:pt x="0" y="0"/>
                </a:moveTo>
                <a:lnTo>
                  <a:pt x="2087563" y="0"/>
                </a:lnTo>
                <a:lnTo>
                  <a:pt x="2087563" y="1750000"/>
                </a:lnTo>
                <a:lnTo>
                  <a:pt x="0" y="1750000"/>
                </a:lnTo>
                <a:lnTo>
                  <a:pt x="0" y="0"/>
                </a:lnTo>
                <a:close/>
              </a:path>
            </a:pathLst>
          </a:custGeom>
          <a:blipFill>
            <a:blip r:embed="rId4" cstate="screen">
              <a:extLst>
                <a:ext uri="{28A0092B-C50C-407E-A947-70E740481C1C}">
                  <a14:useLocalDpi xmlns:a14="http://schemas.microsoft.com/office/drawing/2010/main"/>
                </a:ext>
              </a:extLst>
            </a:blip>
            <a:stretch>
              <a:fillRect/>
            </a:stretch>
          </a:blipFill>
        </p:spPr>
      </p:sp>
      <p:sp>
        <p:nvSpPr>
          <p:cNvPr id="8" name="TextBox 8"/>
          <p:cNvSpPr txBox="1"/>
          <p:nvPr/>
        </p:nvSpPr>
        <p:spPr>
          <a:xfrm>
            <a:off x="3810194" y="419100"/>
            <a:ext cx="14477807" cy="1124154"/>
          </a:xfrm>
          <a:prstGeom prst="rect">
            <a:avLst/>
          </a:prstGeom>
        </p:spPr>
        <p:txBody>
          <a:bodyPr lIns="0" tIns="0" rIns="0" bIns="0" rtlCol="0" anchor="t">
            <a:spAutoFit/>
          </a:bodyPr>
          <a:lstStyle/>
          <a:p>
            <a:pPr defTabSz="914445">
              <a:lnSpc>
                <a:spcPts val="9450"/>
              </a:lnSpc>
            </a:pPr>
            <a:r>
              <a:rPr lang="en-US" sz="6750" dirty="0">
                <a:solidFill>
                  <a:srgbClr val="193D6A"/>
                </a:solidFill>
                <a:latin typeface="Droid Serif Bold"/>
              </a:rPr>
              <a:t>Completed Projects </a:t>
            </a:r>
          </a:p>
        </p:txBody>
      </p:sp>
      <p:sp>
        <p:nvSpPr>
          <p:cNvPr id="10" name="TextBox 9">
            <a:extLst>
              <a:ext uri="{FF2B5EF4-FFF2-40B4-BE49-F238E27FC236}">
                <a16:creationId xmlns:a16="http://schemas.microsoft.com/office/drawing/2014/main" id="{742D86ED-A513-4865-8592-AF654D333DD0}"/>
              </a:ext>
            </a:extLst>
          </p:cNvPr>
          <p:cNvSpPr txBox="1"/>
          <p:nvPr/>
        </p:nvSpPr>
        <p:spPr>
          <a:xfrm>
            <a:off x="3864218" y="1692245"/>
            <a:ext cx="11081937" cy="1123513"/>
          </a:xfrm>
          <a:prstGeom prst="rect">
            <a:avLst/>
          </a:prstGeom>
          <a:noFill/>
        </p:spPr>
        <p:txBody>
          <a:bodyPr wrap="square" rtlCol="0">
            <a:spAutoFit/>
          </a:bodyPr>
          <a:lstStyle/>
          <a:p>
            <a:pPr defTabSz="914445"/>
            <a:r>
              <a:rPr lang="en-US" sz="4001" b="1" dirty="0">
                <a:solidFill>
                  <a:srgbClr val="C00000"/>
                </a:solidFill>
                <a:latin typeface="Droid Serif Bold" panose="020B0604020202020204" charset="0"/>
                <a:ea typeface="Droid Serif Bold" panose="020B0604020202020204" charset="0"/>
                <a:cs typeface="Droid Serif Bold" panose="020B0604020202020204" charset="0"/>
              </a:rPr>
              <a:t>Greenways &amp; Bikeways </a:t>
            </a:r>
            <a:br>
              <a:rPr lang="en-US" sz="4400" b="1" dirty="0">
                <a:solidFill>
                  <a:srgbClr val="4F81BD">
                    <a:lumMod val="50000"/>
                  </a:srgbClr>
                </a:solidFill>
                <a:latin typeface="Droid Serif Bold" panose="020B0604020202020204" charset="0"/>
                <a:ea typeface="Droid Serif Bold" panose="020B0604020202020204" charset="0"/>
                <a:cs typeface="Droid Serif Bold" panose="020B0604020202020204" charset="0"/>
              </a:rPr>
            </a:br>
            <a:endParaRPr lang="en-US" sz="2700" dirty="0">
              <a:solidFill>
                <a:prstClr val="black"/>
              </a:solidFill>
              <a:latin typeface="Calibri"/>
            </a:endParaRPr>
          </a:p>
        </p:txBody>
      </p:sp>
      <p:pic>
        <p:nvPicPr>
          <p:cNvPr id="9" name="Picture 8">
            <a:extLst>
              <a:ext uri="{FF2B5EF4-FFF2-40B4-BE49-F238E27FC236}">
                <a16:creationId xmlns:a16="http://schemas.microsoft.com/office/drawing/2014/main" id="{07F5A125-2060-469F-A475-E3E9CE1AB78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799607" y="2554672"/>
            <a:ext cx="10612991" cy="7162670"/>
          </a:xfrm>
          <a:prstGeom prst="rect">
            <a:avLst/>
          </a:prstGeom>
        </p:spPr>
      </p:pic>
    </p:spTree>
    <p:extLst>
      <p:ext uri="{BB962C8B-B14F-4D97-AF65-F5344CB8AC3E}">
        <p14:creationId xmlns:p14="http://schemas.microsoft.com/office/powerpoint/2010/main" val="42615922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a:off x="12496800" y="1692243"/>
            <a:ext cx="7289526" cy="7289526"/>
          </a:xfrm>
          <a:custGeom>
            <a:avLst/>
            <a:gdLst/>
            <a:ahLst/>
            <a:cxnLst/>
            <a:rect l="l" t="t" r="r" b="b"/>
            <a:pathLst>
              <a:path w="7289526" h="7289526">
                <a:moveTo>
                  <a:pt x="0" y="0"/>
                </a:moveTo>
                <a:lnTo>
                  <a:pt x="7289526" y="0"/>
                </a:lnTo>
                <a:lnTo>
                  <a:pt x="7289526" y="7289526"/>
                </a:lnTo>
                <a:lnTo>
                  <a:pt x="0" y="7289526"/>
                </a:lnTo>
                <a:lnTo>
                  <a:pt x="0" y="0"/>
                </a:lnTo>
                <a:close/>
              </a:path>
            </a:pathLst>
          </a:custGeom>
          <a:blipFill>
            <a:blip r:embed="rId2">
              <a:alphaModFix amt="32999"/>
              <a:extLst>
                <a:ext uri="{96DAC541-7B7A-43D3-8B79-37D633B846F1}">
                  <asvg:svgBlip xmlns:asvg="http://schemas.microsoft.com/office/drawing/2016/SVG/main" r:embed="rId3"/>
                </a:ext>
              </a:extLst>
            </a:blip>
            <a:stretch>
              <a:fillRect/>
            </a:stretch>
          </a:blipFill>
        </p:spPr>
      </p:sp>
      <p:grpSp>
        <p:nvGrpSpPr>
          <p:cNvPr id="2" name="Group 2"/>
          <p:cNvGrpSpPr/>
          <p:nvPr/>
        </p:nvGrpSpPr>
        <p:grpSpPr>
          <a:xfrm>
            <a:off x="1" y="0"/>
            <a:ext cx="2537423" cy="10287000"/>
            <a:chOff x="0" y="0"/>
            <a:chExt cx="668292" cy="2709333"/>
          </a:xfrm>
        </p:grpSpPr>
        <p:sp>
          <p:nvSpPr>
            <p:cNvPr id="3" name="Freeform 3"/>
            <p:cNvSpPr/>
            <p:nvPr/>
          </p:nvSpPr>
          <p:spPr>
            <a:xfrm>
              <a:off x="0" y="0"/>
              <a:ext cx="668292" cy="2709333"/>
            </a:xfrm>
            <a:custGeom>
              <a:avLst/>
              <a:gdLst/>
              <a:ahLst/>
              <a:cxnLst/>
              <a:rect l="l" t="t" r="r" b="b"/>
              <a:pathLst>
                <a:path w="668292" h="2709333">
                  <a:moveTo>
                    <a:pt x="0" y="0"/>
                  </a:moveTo>
                  <a:lnTo>
                    <a:pt x="668292" y="0"/>
                  </a:lnTo>
                  <a:lnTo>
                    <a:pt x="668292" y="2709333"/>
                  </a:lnTo>
                  <a:lnTo>
                    <a:pt x="0" y="2709333"/>
                  </a:lnTo>
                  <a:close/>
                </a:path>
              </a:pathLst>
            </a:custGeom>
            <a:solidFill>
              <a:srgbClr val="193D6A"/>
            </a:solidFill>
          </p:spPr>
        </p:sp>
        <p:sp>
          <p:nvSpPr>
            <p:cNvPr id="4" name="TextBox 4"/>
            <p:cNvSpPr txBox="1"/>
            <p:nvPr/>
          </p:nvSpPr>
          <p:spPr>
            <a:xfrm>
              <a:off x="0" y="-38100"/>
              <a:ext cx="668292" cy="2747433"/>
            </a:xfrm>
            <a:prstGeom prst="rect">
              <a:avLst/>
            </a:prstGeom>
          </p:spPr>
          <p:txBody>
            <a:bodyPr lIns="50801" tIns="50801" rIns="50801" bIns="50801" rtlCol="0" anchor="ctr"/>
            <a:lstStyle/>
            <a:p>
              <a:pPr algn="ctr" defTabSz="914445">
                <a:lnSpc>
                  <a:spcPts val="2660"/>
                </a:lnSpc>
              </a:pPr>
              <a:endParaRPr>
                <a:solidFill>
                  <a:prstClr val="black"/>
                </a:solidFill>
                <a:latin typeface="Calibri"/>
              </a:endParaRPr>
            </a:p>
          </p:txBody>
        </p:sp>
      </p:grpSp>
      <p:sp>
        <p:nvSpPr>
          <p:cNvPr id="6" name="Freeform 6"/>
          <p:cNvSpPr/>
          <p:nvPr/>
        </p:nvSpPr>
        <p:spPr>
          <a:xfrm>
            <a:off x="-1262186" y="-1261991"/>
            <a:ext cx="7289526" cy="7289526"/>
          </a:xfrm>
          <a:custGeom>
            <a:avLst/>
            <a:gdLst/>
            <a:ahLst/>
            <a:cxnLst/>
            <a:rect l="l" t="t" r="r" b="b"/>
            <a:pathLst>
              <a:path w="7289526" h="7289526">
                <a:moveTo>
                  <a:pt x="0" y="0"/>
                </a:moveTo>
                <a:lnTo>
                  <a:pt x="7289526" y="0"/>
                </a:lnTo>
                <a:lnTo>
                  <a:pt x="7289526" y="7289526"/>
                </a:lnTo>
                <a:lnTo>
                  <a:pt x="0" y="7289526"/>
                </a:lnTo>
                <a:lnTo>
                  <a:pt x="0" y="0"/>
                </a:lnTo>
                <a:close/>
              </a:path>
            </a:pathLst>
          </a:custGeom>
          <a:blipFill>
            <a:blip r:embed="rId2">
              <a:alphaModFix amt="32999"/>
              <a:extLst>
                <a:ext uri="{96DAC541-7B7A-43D3-8B79-37D633B846F1}">
                  <asvg:svgBlip xmlns:asvg="http://schemas.microsoft.com/office/drawing/2016/SVG/main" r:embed="rId3"/>
                </a:ext>
              </a:extLst>
            </a:blip>
            <a:stretch>
              <a:fillRect/>
            </a:stretch>
          </a:blipFill>
        </p:spPr>
      </p:sp>
      <p:sp>
        <p:nvSpPr>
          <p:cNvPr id="7" name="Freeform 7"/>
          <p:cNvSpPr/>
          <p:nvPr/>
        </p:nvSpPr>
        <p:spPr>
          <a:xfrm>
            <a:off x="15741410" y="8075189"/>
            <a:ext cx="2087564" cy="1750001"/>
          </a:xfrm>
          <a:custGeom>
            <a:avLst/>
            <a:gdLst/>
            <a:ahLst/>
            <a:cxnLst/>
            <a:rect l="l" t="t" r="r" b="b"/>
            <a:pathLst>
              <a:path w="2087563" h="1750000">
                <a:moveTo>
                  <a:pt x="0" y="0"/>
                </a:moveTo>
                <a:lnTo>
                  <a:pt x="2087563" y="0"/>
                </a:lnTo>
                <a:lnTo>
                  <a:pt x="2087563" y="1750000"/>
                </a:lnTo>
                <a:lnTo>
                  <a:pt x="0" y="1750000"/>
                </a:lnTo>
                <a:lnTo>
                  <a:pt x="0" y="0"/>
                </a:lnTo>
                <a:close/>
              </a:path>
            </a:pathLst>
          </a:custGeom>
          <a:blipFill>
            <a:blip r:embed="rId4" cstate="screen">
              <a:extLst>
                <a:ext uri="{28A0092B-C50C-407E-A947-70E740481C1C}">
                  <a14:useLocalDpi xmlns:a14="http://schemas.microsoft.com/office/drawing/2010/main"/>
                </a:ext>
              </a:extLst>
            </a:blip>
            <a:stretch>
              <a:fillRect/>
            </a:stretch>
          </a:blipFill>
        </p:spPr>
      </p:sp>
      <p:sp>
        <p:nvSpPr>
          <p:cNvPr id="8" name="TextBox 8"/>
          <p:cNvSpPr txBox="1"/>
          <p:nvPr/>
        </p:nvSpPr>
        <p:spPr>
          <a:xfrm>
            <a:off x="3810194" y="419100"/>
            <a:ext cx="14477807" cy="1124154"/>
          </a:xfrm>
          <a:prstGeom prst="rect">
            <a:avLst/>
          </a:prstGeom>
        </p:spPr>
        <p:txBody>
          <a:bodyPr lIns="0" tIns="0" rIns="0" bIns="0" rtlCol="0" anchor="t">
            <a:spAutoFit/>
          </a:bodyPr>
          <a:lstStyle/>
          <a:p>
            <a:pPr defTabSz="914445">
              <a:lnSpc>
                <a:spcPts val="9450"/>
              </a:lnSpc>
            </a:pPr>
            <a:r>
              <a:rPr lang="en-US" sz="6750" dirty="0">
                <a:solidFill>
                  <a:srgbClr val="193D6A"/>
                </a:solidFill>
                <a:latin typeface="Droid Serif Bold"/>
              </a:rPr>
              <a:t>Completed Projects </a:t>
            </a:r>
          </a:p>
        </p:txBody>
      </p:sp>
      <p:sp>
        <p:nvSpPr>
          <p:cNvPr id="10" name="TextBox 9">
            <a:extLst>
              <a:ext uri="{FF2B5EF4-FFF2-40B4-BE49-F238E27FC236}">
                <a16:creationId xmlns:a16="http://schemas.microsoft.com/office/drawing/2014/main" id="{742D86ED-A513-4865-8592-AF654D333DD0}"/>
              </a:ext>
            </a:extLst>
          </p:cNvPr>
          <p:cNvSpPr txBox="1"/>
          <p:nvPr/>
        </p:nvSpPr>
        <p:spPr>
          <a:xfrm>
            <a:off x="3864218" y="1692245"/>
            <a:ext cx="11081937" cy="1123513"/>
          </a:xfrm>
          <a:prstGeom prst="rect">
            <a:avLst/>
          </a:prstGeom>
          <a:noFill/>
        </p:spPr>
        <p:txBody>
          <a:bodyPr wrap="square" rtlCol="0">
            <a:spAutoFit/>
          </a:bodyPr>
          <a:lstStyle/>
          <a:p>
            <a:pPr defTabSz="914445"/>
            <a:r>
              <a:rPr lang="en-US" sz="4001" b="1" dirty="0">
                <a:solidFill>
                  <a:srgbClr val="C00000"/>
                </a:solidFill>
                <a:latin typeface="Droid Serif Bold" panose="020B0604020202020204" charset="0"/>
                <a:ea typeface="Droid Serif Bold" panose="020B0604020202020204" charset="0"/>
                <a:cs typeface="Droid Serif Bold" panose="020B0604020202020204" charset="0"/>
              </a:rPr>
              <a:t>Sidewalks </a:t>
            </a:r>
            <a:br>
              <a:rPr lang="en-US" sz="4400" b="1" dirty="0">
                <a:solidFill>
                  <a:srgbClr val="4F81BD">
                    <a:lumMod val="50000"/>
                  </a:srgbClr>
                </a:solidFill>
                <a:latin typeface="Droid Serif Bold" panose="020B0604020202020204" charset="0"/>
                <a:ea typeface="Droid Serif Bold" panose="020B0604020202020204" charset="0"/>
                <a:cs typeface="Droid Serif Bold" panose="020B0604020202020204" charset="0"/>
              </a:rPr>
            </a:br>
            <a:endParaRPr lang="en-US" sz="2700" dirty="0">
              <a:solidFill>
                <a:prstClr val="black"/>
              </a:solidFill>
              <a:latin typeface="Calibri"/>
            </a:endParaRPr>
          </a:p>
        </p:txBody>
      </p:sp>
      <p:graphicFrame>
        <p:nvGraphicFramePr>
          <p:cNvPr id="11" name="Content Placeholder 8">
            <a:extLst>
              <a:ext uri="{FF2B5EF4-FFF2-40B4-BE49-F238E27FC236}">
                <a16:creationId xmlns:a16="http://schemas.microsoft.com/office/drawing/2014/main" id="{322349F6-5834-44E6-BC61-AB2E61C2CB35}"/>
              </a:ext>
            </a:extLst>
          </p:cNvPr>
          <p:cNvGraphicFramePr>
            <a:graphicFrameLocks/>
          </p:cNvGraphicFramePr>
          <p:nvPr>
            <p:extLst/>
          </p:nvPr>
        </p:nvGraphicFramePr>
        <p:xfrm>
          <a:off x="3864218" y="2390789"/>
          <a:ext cx="11712818" cy="7273510"/>
        </p:xfrm>
        <a:graphic>
          <a:graphicData uri="http://schemas.openxmlformats.org/drawingml/2006/table">
            <a:tbl>
              <a:tblPr>
                <a:tableStyleId>{5C22544A-7EE6-4342-B048-85BDC9FD1C3A}</a:tableStyleId>
              </a:tblPr>
              <a:tblGrid>
                <a:gridCol w="8817218">
                  <a:extLst>
                    <a:ext uri="{9D8B030D-6E8A-4147-A177-3AD203B41FA5}">
                      <a16:colId xmlns:a16="http://schemas.microsoft.com/office/drawing/2014/main" val="2898736892"/>
                    </a:ext>
                  </a:extLst>
                </a:gridCol>
                <a:gridCol w="2895600">
                  <a:extLst>
                    <a:ext uri="{9D8B030D-6E8A-4147-A177-3AD203B41FA5}">
                      <a16:colId xmlns:a16="http://schemas.microsoft.com/office/drawing/2014/main" val="3241702417"/>
                    </a:ext>
                  </a:extLst>
                </a:gridCol>
              </a:tblGrid>
              <a:tr h="374084">
                <a:tc>
                  <a:txBody>
                    <a:bodyPr/>
                    <a:lstStyle/>
                    <a:p>
                      <a:pPr algn="l" fontAlgn="ctr"/>
                      <a:r>
                        <a:rPr lang="en-US" sz="2400" u="none" strike="noStrike" dirty="0">
                          <a:solidFill>
                            <a:schemeClr val="bg1"/>
                          </a:solidFill>
                          <a:effectLst/>
                        </a:rPr>
                        <a:t>  Clemson Rd Package S-10</a:t>
                      </a:r>
                      <a:endParaRPr lang="en-US" sz="2400" b="0" i="0" u="none" strike="noStrike" dirty="0">
                        <a:solidFill>
                          <a:schemeClr val="bg1"/>
                        </a:solidFill>
                        <a:effectLst/>
                        <a:latin typeface="Arial" panose="020B0604020202020204" pitchFamily="34" charset="0"/>
                      </a:endParaRPr>
                    </a:p>
                  </a:txBody>
                  <a:tcPr marL="8324" marR="8324" marT="8324" marB="0" anchor="ctr">
                    <a:solidFill>
                      <a:srgbClr val="173C6A"/>
                    </a:solidFill>
                  </a:tcPr>
                </a:tc>
                <a:tc>
                  <a:txBody>
                    <a:bodyPr/>
                    <a:lstStyle/>
                    <a:p>
                      <a:pPr algn="ctr" fontAlgn="ctr"/>
                      <a:r>
                        <a:rPr lang="en-US" sz="2400" u="none" strike="noStrike" dirty="0">
                          <a:solidFill>
                            <a:schemeClr val="bg1"/>
                          </a:solidFill>
                          <a:effectLst/>
                        </a:rPr>
                        <a:t>9,10</a:t>
                      </a:r>
                      <a:endParaRPr lang="en-US" sz="2400" b="0" i="0" u="none" strike="noStrike" dirty="0">
                        <a:solidFill>
                          <a:schemeClr val="bg1"/>
                        </a:solidFill>
                        <a:effectLst/>
                        <a:latin typeface="Arial" panose="020B0604020202020204" pitchFamily="34" charset="0"/>
                      </a:endParaRPr>
                    </a:p>
                  </a:txBody>
                  <a:tcPr marL="8324" marR="8324" marT="8324" marB="0" anchor="ctr">
                    <a:solidFill>
                      <a:srgbClr val="173C6A"/>
                    </a:solidFill>
                  </a:tcPr>
                </a:tc>
                <a:extLst>
                  <a:ext uri="{0D108BD9-81ED-4DB2-BD59-A6C34878D82A}">
                    <a16:rowId xmlns:a16="http://schemas.microsoft.com/office/drawing/2014/main" val="1845262027"/>
                  </a:ext>
                </a:extLst>
              </a:tr>
              <a:tr h="391109">
                <a:tc>
                  <a:txBody>
                    <a:bodyPr/>
                    <a:lstStyle/>
                    <a:p>
                      <a:pPr algn="l" fontAlgn="ctr"/>
                      <a:r>
                        <a:rPr lang="en-US" sz="2400" u="none" strike="noStrike" dirty="0">
                          <a:solidFill>
                            <a:schemeClr val="bg1"/>
                          </a:solidFill>
                          <a:effectLst/>
                        </a:rPr>
                        <a:t>  Colonial Dr</a:t>
                      </a:r>
                      <a:endParaRPr lang="en-US" sz="2400" b="0" i="0" u="none" strike="noStrike" dirty="0">
                        <a:solidFill>
                          <a:schemeClr val="bg1"/>
                        </a:solidFill>
                        <a:effectLst/>
                        <a:latin typeface="Arial" panose="020B0604020202020204" pitchFamily="34" charset="0"/>
                      </a:endParaRPr>
                    </a:p>
                  </a:txBody>
                  <a:tcPr marL="8324" marR="8324" marT="8324" marB="0" anchor="ctr">
                    <a:solidFill>
                      <a:srgbClr val="173C6A"/>
                    </a:solidFill>
                  </a:tcPr>
                </a:tc>
                <a:tc>
                  <a:txBody>
                    <a:bodyPr/>
                    <a:lstStyle/>
                    <a:p>
                      <a:pPr algn="ctr" fontAlgn="ctr"/>
                      <a:r>
                        <a:rPr lang="en-US" sz="2400" u="none" strike="noStrike" dirty="0">
                          <a:solidFill>
                            <a:schemeClr val="bg1"/>
                          </a:solidFill>
                          <a:effectLst/>
                        </a:rPr>
                        <a:t>4</a:t>
                      </a:r>
                      <a:endParaRPr lang="en-US" sz="2400" b="0" i="0" u="none" strike="noStrike" dirty="0">
                        <a:solidFill>
                          <a:schemeClr val="bg1"/>
                        </a:solidFill>
                        <a:effectLst/>
                        <a:latin typeface="Arial" panose="020B0604020202020204" pitchFamily="34" charset="0"/>
                      </a:endParaRPr>
                    </a:p>
                  </a:txBody>
                  <a:tcPr marL="8324" marR="8324" marT="8324" marB="0" anchor="ctr">
                    <a:solidFill>
                      <a:srgbClr val="173C6A"/>
                    </a:solidFill>
                  </a:tcPr>
                </a:tc>
                <a:extLst>
                  <a:ext uri="{0D108BD9-81ED-4DB2-BD59-A6C34878D82A}">
                    <a16:rowId xmlns:a16="http://schemas.microsoft.com/office/drawing/2014/main" val="3252658201"/>
                  </a:ext>
                </a:extLst>
              </a:tr>
              <a:tr h="430949">
                <a:tc>
                  <a:txBody>
                    <a:bodyPr/>
                    <a:lstStyle/>
                    <a:p>
                      <a:pPr algn="l" fontAlgn="ctr"/>
                      <a:r>
                        <a:rPr lang="en-US" sz="2400" u="none" strike="noStrike" dirty="0">
                          <a:solidFill>
                            <a:schemeClr val="bg1"/>
                          </a:solidFill>
                          <a:effectLst/>
                        </a:rPr>
                        <a:t>  Columbiana Dr</a:t>
                      </a:r>
                      <a:endParaRPr lang="en-US" sz="2400" b="0" i="0" u="none" strike="noStrike" dirty="0">
                        <a:solidFill>
                          <a:schemeClr val="bg1"/>
                        </a:solidFill>
                        <a:effectLst/>
                        <a:latin typeface="Arial" panose="020B0604020202020204" pitchFamily="34" charset="0"/>
                      </a:endParaRPr>
                    </a:p>
                  </a:txBody>
                  <a:tcPr marL="8324" marR="8324" marT="8324" marB="0" anchor="ctr">
                    <a:solidFill>
                      <a:srgbClr val="173C6A"/>
                    </a:solidFill>
                  </a:tcPr>
                </a:tc>
                <a:tc>
                  <a:txBody>
                    <a:bodyPr/>
                    <a:lstStyle/>
                    <a:p>
                      <a:pPr algn="ctr" fontAlgn="ctr"/>
                      <a:r>
                        <a:rPr lang="en-US" sz="2400" u="none" strike="noStrike" dirty="0">
                          <a:solidFill>
                            <a:schemeClr val="bg1"/>
                          </a:solidFill>
                          <a:effectLst/>
                        </a:rPr>
                        <a:t>2</a:t>
                      </a:r>
                      <a:endParaRPr lang="en-US" sz="2400" b="0" i="0" u="none" strike="noStrike" dirty="0">
                        <a:solidFill>
                          <a:schemeClr val="bg1"/>
                        </a:solidFill>
                        <a:effectLst/>
                        <a:latin typeface="Arial" panose="020B0604020202020204" pitchFamily="34" charset="0"/>
                      </a:endParaRPr>
                    </a:p>
                  </a:txBody>
                  <a:tcPr marL="8324" marR="8324" marT="8324" marB="0" anchor="ctr">
                    <a:solidFill>
                      <a:srgbClr val="173C6A"/>
                    </a:solidFill>
                  </a:tcPr>
                </a:tc>
                <a:extLst>
                  <a:ext uri="{0D108BD9-81ED-4DB2-BD59-A6C34878D82A}">
                    <a16:rowId xmlns:a16="http://schemas.microsoft.com/office/drawing/2014/main" val="2391814301"/>
                  </a:ext>
                </a:extLst>
              </a:tr>
              <a:tr h="445749">
                <a:tc>
                  <a:txBody>
                    <a:bodyPr/>
                    <a:lstStyle/>
                    <a:p>
                      <a:pPr algn="l" fontAlgn="ctr"/>
                      <a:r>
                        <a:rPr lang="en-US" sz="2400" u="none" strike="noStrike" dirty="0">
                          <a:solidFill>
                            <a:schemeClr val="bg1"/>
                          </a:solidFill>
                          <a:effectLst/>
                        </a:rPr>
                        <a:t>  Broad River Rd (Greystone to Broad River Bridge)</a:t>
                      </a:r>
                      <a:endParaRPr lang="en-US" sz="2400" b="0" i="0" u="none" strike="noStrike" dirty="0">
                        <a:solidFill>
                          <a:schemeClr val="bg1"/>
                        </a:solidFill>
                        <a:effectLst/>
                        <a:latin typeface="Arial" panose="020B0604020202020204" pitchFamily="34" charset="0"/>
                      </a:endParaRPr>
                    </a:p>
                  </a:txBody>
                  <a:tcPr marL="8324" marR="8324" marT="8324" marB="0" anchor="ctr">
                    <a:solidFill>
                      <a:srgbClr val="173C6A"/>
                    </a:solidFill>
                  </a:tcPr>
                </a:tc>
                <a:tc>
                  <a:txBody>
                    <a:bodyPr/>
                    <a:lstStyle/>
                    <a:p>
                      <a:pPr algn="ctr" fontAlgn="ctr"/>
                      <a:r>
                        <a:rPr lang="en-US" sz="2400" u="none" strike="noStrike" dirty="0">
                          <a:solidFill>
                            <a:schemeClr val="bg1"/>
                          </a:solidFill>
                          <a:effectLst/>
                        </a:rPr>
                        <a:t>4, 5</a:t>
                      </a:r>
                      <a:endParaRPr lang="en-US" sz="2400" b="0" i="0" u="none" strike="noStrike" dirty="0">
                        <a:solidFill>
                          <a:schemeClr val="bg1"/>
                        </a:solidFill>
                        <a:effectLst/>
                        <a:latin typeface="Arial" panose="020B0604020202020204" pitchFamily="34" charset="0"/>
                      </a:endParaRPr>
                    </a:p>
                  </a:txBody>
                  <a:tcPr marL="8324" marR="8324" marT="8324" marB="0" anchor="ctr">
                    <a:solidFill>
                      <a:srgbClr val="173C6A"/>
                    </a:solidFill>
                  </a:tcPr>
                </a:tc>
                <a:extLst>
                  <a:ext uri="{0D108BD9-81ED-4DB2-BD59-A6C34878D82A}">
                    <a16:rowId xmlns:a16="http://schemas.microsoft.com/office/drawing/2014/main" val="3499512305"/>
                  </a:ext>
                </a:extLst>
              </a:tr>
              <a:tr h="391109">
                <a:tc>
                  <a:txBody>
                    <a:bodyPr/>
                    <a:lstStyle/>
                    <a:p>
                      <a:pPr algn="l" fontAlgn="ctr"/>
                      <a:r>
                        <a:rPr lang="en-US" sz="2400" u="none" strike="noStrike" dirty="0">
                          <a:solidFill>
                            <a:schemeClr val="bg1"/>
                          </a:solidFill>
                          <a:effectLst/>
                        </a:rPr>
                        <a:t>  Blossom St</a:t>
                      </a:r>
                      <a:endParaRPr lang="en-US" sz="2400" b="0" i="0" u="none" strike="noStrike" dirty="0">
                        <a:solidFill>
                          <a:schemeClr val="bg1"/>
                        </a:solidFill>
                        <a:effectLst/>
                        <a:latin typeface="Arial" panose="020B0604020202020204" pitchFamily="34" charset="0"/>
                      </a:endParaRPr>
                    </a:p>
                  </a:txBody>
                  <a:tcPr marL="8324" marR="8324" marT="8324" marB="0" anchor="ctr">
                    <a:solidFill>
                      <a:srgbClr val="173C6A"/>
                    </a:solidFill>
                  </a:tcPr>
                </a:tc>
                <a:tc>
                  <a:txBody>
                    <a:bodyPr/>
                    <a:lstStyle/>
                    <a:p>
                      <a:pPr algn="ctr" fontAlgn="ctr"/>
                      <a:r>
                        <a:rPr lang="en-US" sz="2400" u="none" strike="noStrike" dirty="0">
                          <a:solidFill>
                            <a:schemeClr val="bg1"/>
                          </a:solidFill>
                          <a:effectLst/>
                        </a:rPr>
                        <a:t>5</a:t>
                      </a:r>
                      <a:endParaRPr lang="en-US" sz="2400" b="0" i="0" u="none" strike="noStrike" dirty="0">
                        <a:solidFill>
                          <a:schemeClr val="bg1"/>
                        </a:solidFill>
                        <a:effectLst/>
                        <a:latin typeface="Arial" panose="020B0604020202020204" pitchFamily="34" charset="0"/>
                      </a:endParaRPr>
                    </a:p>
                  </a:txBody>
                  <a:tcPr marL="8324" marR="8324" marT="8324" marB="0" anchor="ctr">
                    <a:solidFill>
                      <a:srgbClr val="173C6A"/>
                    </a:solidFill>
                  </a:tcPr>
                </a:tc>
                <a:extLst>
                  <a:ext uri="{0D108BD9-81ED-4DB2-BD59-A6C34878D82A}">
                    <a16:rowId xmlns:a16="http://schemas.microsoft.com/office/drawing/2014/main" val="1054258660"/>
                  </a:ext>
                </a:extLst>
              </a:tr>
              <a:tr h="391109">
                <a:tc>
                  <a:txBody>
                    <a:bodyPr/>
                    <a:lstStyle/>
                    <a:p>
                      <a:pPr algn="l" fontAlgn="ctr"/>
                      <a:r>
                        <a:rPr lang="en-US" sz="2400" u="none" strike="noStrike" dirty="0">
                          <a:solidFill>
                            <a:schemeClr val="bg1"/>
                          </a:solidFill>
                          <a:effectLst/>
                        </a:rPr>
                        <a:t>  Gervais St (west of Gist to Gist)</a:t>
                      </a:r>
                      <a:endParaRPr lang="en-US" sz="2400" b="0" i="0" u="none" strike="noStrike" dirty="0">
                        <a:solidFill>
                          <a:schemeClr val="bg1"/>
                        </a:solidFill>
                        <a:effectLst/>
                        <a:latin typeface="Arial" panose="020B0604020202020204" pitchFamily="34" charset="0"/>
                      </a:endParaRPr>
                    </a:p>
                  </a:txBody>
                  <a:tcPr marL="8324" marR="8324" marT="8324" marB="0" anchor="ctr">
                    <a:solidFill>
                      <a:srgbClr val="173C6A"/>
                    </a:solidFill>
                  </a:tcPr>
                </a:tc>
                <a:tc>
                  <a:txBody>
                    <a:bodyPr/>
                    <a:lstStyle/>
                    <a:p>
                      <a:pPr algn="ctr" fontAlgn="ctr"/>
                      <a:r>
                        <a:rPr lang="en-US" sz="2400" u="none" strike="noStrike" dirty="0">
                          <a:solidFill>
                            <a:schemeClr val="bg1"/>
                          </a:solidFill>
                          <a:effectLst/>
                        </a:rPr>
                        <a:t>5</a:t>
                      </a:r>
                      <a:endParaRPr lang="en-US" sz="2400" b="0" i="0" u="none" strike="noStrike" dirty="0">
                        <a:solidFill>
                          <a:schemeClr val="bg1"/>
                        </a:solidFill>
                        <a:effectLst/>
                        <a:latin typeface="Arial" panose="020B0604020202020204" pitchFamily="34" charset="0"/>
                      </a:endParaRPr>
                    </a:p>
                  </a:txBody>
                  <a:tcPr marL="8324" marR="8324" marT="8324" marB="0" anchor="ctr">
                    <a:solidFill>
                      <a:srgbClr val="173C6A"/>
                    </a:solidFill>
                  </a:tcPr>
                </a:tc>
                <a:extLst>
                  <a:ext uri="{0D108BD9-81ED-4DB2-BD59-A6C34878D82A}">
                    <a16:rowId xmlns:a16="http://schemas.microsoft.com/office/drawing/2014/main" val="2434312950"/>
                  </a:ext>
                </a:extLst>
              </a:tr>
              <a:tr h="391109">
                <a:tc>
                  <a:txBody>
                    <a:bodyPr/>
                    <a:lstStyle/>
                    <a:p>
                      <a:pPr algn="l" fontAlgn="ctr"/>
                      <a:r>
                        <a:rPr lang="en-US" sz="2400" u="none" strike="noStrike" dirty="0">
                          <a:solidFill>
                            <a:schemeClr val="bg1"/>
                          </a:solidFill>
                          <a:effectLst/>
                        </a:rPr>
                        <a:t>  Blythewood Rd (I-77 to Main)</a:t>
                      </a:r>
                      <a:endParaRPr lang="en-US" sz="2400" b="0" i="0" u="none" strike="noStrike" dirty="0">
                        <a:solidFill>
                          <a:schemeClr val="bg1"/>
                        </a:solidFill>
                        <a:effectLst/>
                        <a:latin typeface="Arial" panose="020B0604020202020204" pitchFamily="34" charset="0"/>
                      </a:endParaRPr>
                    </a:p>
                  </a:txBody>
                  <a:tcPr marL="8324" marR="8324" marT="8324" marB="0" anchor="ctr">
                    <a:solidFill>
                      <a:srgbClr val="173C6A"/>
                    </a:solidFill>
                  </a:tcPr>
                </a:tc>
                <a:tc>
                  <a:txBody>
                    <a:bodyPr/>
                    <a:lstStyle/>
                    <a:p>
                      <a:pPr algn="ctr" fontAlgn="ctr"/>
                      <a:r>
                        <a:rPr lang="en-US" sz="2400" u="none" strike="noStrike" dirty="0">
                          <a:solidFill>
                            <a:schemeClr val="bg1"/>
                          </a:solidFill>
                          <a:effectLst/>
                        </a:rPr>
                        <a:t>2</a:t>
                      </a:r>
                      <a:endParaRPr lang="en-US" sz="2400" b="0" i="0" u="none" strike="noStrike" dirty="0">
                        <a:solidFill>
                          <a:schemeClr val="bg1"/>
                        </a:solidFill>
                        <a:effectLst/>
                        <a:latin typeface="Arial" panose="020B0604020202020204" pitchFamily="34" charset="0"/>
                      </a:endParaRPr>
                    </a:p>
                  </a:txBody>
                  <a:tcPr marL="8324" marR="8324" marT="8324" marB="0" anchor="ctr">
                    <a:solidFill>
                      <a:srgbClr val="173C6A"/>
                    </a:solidFill>
                  </a:tcPr>
                </a:tc>
                <a:extLst>
                  <a:ext uri="{0D108BD9-81ED-4DB2-BD59-A6C34878D82A}">
                    <a16:rowId xmlns:a16="http://schemas.microsoft.com/office/drawing/2014/main" val="1087348891"/>
                  </a:ext>
                </a:extLst>
              </a:tr>
              <a:tr h="391109">
                <a:tc>
                  <a:txBody>
                    <a:bodyPr/>
                    <a:lstStyle/>
                    <a:p>
                      <a:pPr algn="l" fontAlgn="ctr"/>
                      <a:r>
                        <a:rPr lang="en-US" sz="2400" u="none" strike="noStrike" dirty="0">
                          <a:solidFill>
                            <a:schemeClr val="bg1"/>
                          </a:solidFill>
                          <a:effectLst/>
                        </a:rPr>
                        <a:t>  Gervais St (Gist to Huger)</a:t>
                      </a:r>
                      <a:endParaRPr lang="en-US" sz="2400" b="0" i="0" u="none" strike="noStrike" dirty="0">
                        <a:solidFill>
                          <a:schemeClr val="bg1"/>
                        </a:solidFill>
                        <a:effectLst/>
                        <a:latin typeface="Arial" panose="020B0604020202020204" pitchFamily="34" charset="0"/>
                      </a:endParaRPr>
                    </a:p>
                  </a:txBody>
                  <a:tcPr marL="8324" marR="8324" marT="8324" marB="0" anchor="ctr">
                    <a:solidFill>
                      <a:srgbClr val="173C6A"/>
                    </a:solidFill>
                  </a:tcPr>
                </a:tc>
                <a:tc>
                  <a:txBody>
                    <a:bodyPr/>
                    <a:lstStyle/>
                    <a:p>
                      <a:pPr algn="ctr" fontAlgn="ctr"/>
                      <a:r>
                        <a:rPr lang="en-US" sz="2400" u="none" strike="noStrike" dirty="0">
                          <a:solidFill>
                            <a:schemeClr val="bg1"/>
                          </a:solidFill>
                          <a:effectLst/>
                        </a:rPr>
                        <a:t>5</a:t>
                      </a:r>
                      <a:endParaRPr lang="en-US" sz="2400" b="0" i="0" u="none" strike="noStrike" dirty="0">
                        <a:solidFill>
                          <a:schemeClr val="bg1"/>
                        </a:solidFill>
                        <a:effectLst/>
                        <a:latin typeface="Arial" panose="020B0604020202020204" pitchFamily="34" charset="0"/>
                      </a:endParaRPr>
                    </a:p>
                  </a:txBody>
                  <a:tcPr marL="8324" marR="8324" marT="8324" marB="0" anchor="ctr">
                    <a:solidFill>
                      <a:srgbClr val="173C6A"/>
                    </a:solidFill>
                  </a:tcPr>
                </a:tc>
                <a:extLst>
                  <a:ext uri="{0D108BD9-81ED-4DB2-BD59-A6C34878D82A}">
                    <a16:rowId xmlns:a16="http://schemas.microsoft.com/office/drawing/2014/main" val="401586669"/>
                  </a:ext>
                </a:extLst>
              </a:tr>
              <a:tr h="391109">
                <a:tc>
                  <a:txBody>
                    <a:bodyPr/>
                    <a:lstStyle/>
                    <a:p>
                      <a:pPr algn="l" fontAlgn="ctr"/>
                      <a:r>
                        <a:rPr lang="en-US" sz="2400" u="none" strike="noStrike" dirty="0">
                          <a:solidFill>
                            <a:schemeClr val="bg1"/>
                          </a:solidFill>
                          <a:effectLst/>
                        </a:rPr>
                        <a:t>  Park St (Gervais to Senate)</a:t>
                      </a:r>
                      <a:endParaRPr lang="en-US" sz="2400" b="0" i="0" u="none" strike="noStrike" dirty="0">
                        <a:solidFill>
                          <a:schemeClr val="bg1"/>
                        </a:solidFill>
                        <a:effectLst/>
                        <a:latin typeface="Arial" panose="020B0604020202020204" pitchFamily="34" charset="0"/>
                      </a:endParaRPr>
                    </a:p>
                  </a:txBody>
                  <a:tcPr marL="8324" marR="8324" marT="8324" marB="0" anchor="ctr">
                    <a:solidFill>
                      <a:srgbClr val="173C6A"/>
                    </a:solidFill>
                  </a:tcPr>
                </a:tc>
                <a:tc>
                  <a:txBody>
                    <a:bodyPr/>
                    <a:lstStyle/>
                    <a:p>
                      <a:pPr algn="ctr" fontAlgn="ctr"/>
                      <a:r>
                        <a:rPr lang="en-US" sz="2400" u="none" strike="noStrike" dirty="0">
                          <a:solidFill>
                            <a:schemeClr val="bg1"/>
                          </a:solidFill>
                          <a:effectLst/>
                        </a:rPr>
                        <a:t>5</a:t>
                      </a:r>
                      <a:endParaRPr lang="en-US" sz="2400" b="0" i="0" u="none" strike="noStrike" dirty="0">
                        <a:solidFill>
                          <a:schemeClr val="bg1"/>
                        </a:solidFill>
                        <a:effectLst/>
                        <a:latin typeface="Arial" panose="020B0604020202020204" pitchFamily="34" charset="0"/>
                      </a:endParaRPr>
                    </a:p>
                  </a:txBody>
                  <a:tcPr marL="8324" marR="8324" marT="8324" marB="0" anchor="ctr">
                    <a:solidFill>
                      <a:srgbClr val="173C6A"/>
                    </a:solidFill>
                  </a:tcPr>
                </a:tc>
                <a:extLst>
                  <a:ext uri="{0D108BD9-81ED-4DB2-BD59-A6C34878D82A}">
                    <a16:rowId xmlns:a16="http://schemas.microsoft.com/office/drawing/2014/main" val="718828027"/>
                  </a:ext>
                </a:extLst>
              </a:tr>
              <a:tr h="391109">
                <a:tc>
                  <a:txBody>
                    <a:bodyPr/>
                    <a:lstStyle/>
                    <a:p>
                      <a:pPr algn="l" fontAlgn="ctr"/>
                      <a:r>
                        <a:rPr lang="en-US" sz="2400" u="none" strike="noStrike" dirty="0">
                          <a:solidFill>
                            <a:schemeClr val="bg1"/>
                          </a:solidFill>
                          <a:effectLst/>
                        </a:rPr>
                        <a:t>  Polo Rd (Mallet Hill to Alpine)</a:t>
                      </a:r>
                      <a:endParaRPr lang="en-US" sz="2400" b="0" i="0" u="none" strike="noStrike" dirty="0">
                        <a:solidFill>
                          <a:schemeClr val="bg1"/>
                        </a:solidFill>
                        <a:effectLst/>
                        <a:latin typeface="Arial" panose="020B0604020202020204" pitchFamily="34" charset="0"/>
                      </a:endParaRPr>
                    </a:p>
                  </a:txBody>
                  <a:tcPr marL="8324" marR="8324" marT="8324" marB="0" anchor="ctr">
                    <a:solidFill>
                      <a:srgbClr val="173C6A"/>
                    </a:solidFill>
                  </a:tcPr>
                </a:tc>
                <a:tc>
                  <a:txBody>
                    <a:bodyPr/>
                    <a:lstStyle/>
                    <a:p>
                      <a:pPr algn="ctr" fontAlgn="ctr"/>
                      <a:r>
                        <a:rPr lang="en-US" sz="2400" u="none" strike="noStrike" dirty="0">
                          <a:solidFill>
                            <a:schemeClr val="bg1"/>
                          </a:solidFill>
                          <a:effectLst/>
                        </a:rPr>
                        <a:t>8, 9, 10</a:t>
                      </a:r>
                      <a:endParaRPr lang="en-US" sz="2400" b="0" i="0" u="none" strike="noStrike" dirty="0">
                        <a:solidFill>
                          <a:schemeClr val="bg1"/>
                        </a:solidFill>
                        <a:effectLst/>
                        <a:latin typeface="Arial" panose="020B0604020202020204" pitchFamily="34" charset="0"/>
                      </a:endParaRPr>
                    </a:p>
                  </a:txBody>
                  <a:tcPr marL="8324" marR="8324" marT="8324" marB="0" anchor="ctr">
                    <a:solidFill>
                      <a:srgbClr val="173C6A"/>
                    </a:solidFill>
                  </a:tcPr>
                </a:tc>
                <a:extLst>
                  <a:ext uri="{0D108BD9-81ED-4DB2-BD59-A6C34878D82A}">
                    <a16:rowId xmlns:a16="http://schemas.microsoft.com/office/drawing/2014/main" val="1977332012"/>
                  </a:ext>
                </a:extLst>
              </a:tr>
              <a:tr h="391109">
                <a:tc>
                  <a:txBody>
                    <a:bodyPr/>
                    <a:lstStyle/>
                    <a:p>
                      <a:pPr algn="l" fontAlgn="ctr"/>
                      <a:r>
                        <a:rPr lang="en-US" sz="2400" u="none" strike="noStrike" dirty="0">
                          <a:solidFill>
                            <a:schemeClr val="bg1"/>
                          </a:solidFill>
                          <a:effectLst/>
                        </a:rPr>
                        <a:t>  Bratton St (King to Maple)</a:t>
                      </a:r>
                      <a:endParaRPr lang="en-US" sz="2400" b="0" i="0" u="none" strike="noStrike" dirty="0">
                        <a:solidFill>
                          <a:schemeClr val="bg1"/>
                        </a:solidFill>
                        <a:effectLst/>
                        <a:latin typeface="Arial" panose="020B0604020202020204" pitchFamily="34" charset="0"/>
                      </a:endParaRPr>
                    </a:p>
                  </a:txBody>
                  <a:tcPr marL="8324" marR="8324" marT="8324" marB="0" anchor="ctr">
                    <a:solidFill>
                      <a:srgbClr val="173C6A"/>
                    </a:solidFill>
                  </a:tcPr>
                </a:tc>
                <a:tc>
                  <a:txBody>
                    <a:bodyPr/>
                    <a:lstStyle/>
                    <a:p>
                      <a:pPr algn="ctr" fontAlgn="ctr"/>
                      <a:r>
                        <a:rPr lang="en-US" sz="2400" u="none" strike="noStrike" dirty="0">
                          <a:solidFill>
                            <a:schemeClr val="bg1"/>
                          </a:solidFill>
                          <a:effectLst/>
                        </a:rPr>
                        <a:t>5</a:t>
                      </a:r>
                      <a:endParaRPr lang="en-US" sz="2400" b="0" i="0" u="none" strike="noStrike" dirty="0">
                        <a:solidFill>
                          <a:schemeClr val="bg1"/>
                        </a:solidFill>
                        <a:effectLst/>
                        <a:latin typeface="Arial" panose="020B0604020202020204" pitchFamily="34" charset="0"/>
                      </a:endParaRPr>
                    </a:p>
                  </a:txBody>
                  <a:tcPr marL="8324" marR="8324" marT="8324" marB="0" anchor="ctr">
                    <a:solidFill>
                      <a:srgbClr val="173C6A"/>
                    </a:solidFill>
                  </a:tcPr>
                </a:tc>
                <a:extLst>
                  <a:ext uri="{0D108BD9-81ED-4DB2-BD59-A6C34878D82A}">
                    <a16:rowId xmlns:a16="http://schemas.microsoft.com/office/drawing/2014/main" val="1426903326"/>
                  </a:ext>
                </a:extLst>
              </a:tr>
              <a:tr h="391109">
                <a:tc>
                  <a:txBody>
                    <a:bodyPr/>
                    <a:lstStyle/>
                    <a:p>
                      <a:pPr algn="l" fontAlgn="ctr"/>
                      <a:r>
                        <a:rPr lang="en-US" sz="2400" u="none" strike="noStrike" dirty="0">
                          <a:solidFill>
                            <a:schemeClr val="bg1"/>
                          </a:solidFill>
                          <a:effectLst/>
                        </a:rPr>
                        <a:t>  Calhoun St (Gadsden to Wayne)</a:t>
                      </a:r>
                      <a:endParaRPr lang="en-US" sz="2400" b="0" i="0" u="none" strike="noStrike" dirty="0">
                        <a:solidFill>
                          <a:schemeClr val="bg1"/>
                        </a:solidFill>
                        <a:effectLst/>
                        <a:latin typeface="Arial" panose="020B0604020202020204" pitchFamily="34" charset="0"/>
                      </a:endParaRPr>
                    </a:p>
                  </a:txBody>
                  <a:tcPr marL="8324" marR="8324" marT="8324" marB="0" anchor="ctr">
                    <a:solidFill>
                      <a:srgbClr val="173C6A"/>
                    </a:solidFill>
                  </a:tcPr>
                </a:tc>
                <a:tc>
                  <a:txBody>
                    <a:bodyPr/>
                    <a:lstStyle/>
                    <a:p>
                      <a:pPr algn="ctr" fontAlgn="ctr"/>
                      <a:r>
                        <a:rPr lang="en-US" sz="2400" u="none" strike="noStrike" dirty="0">
                          <a:solidFill>
                            <a:schemeClr val="bg1"/>
                          </a:solidFill>
                          <a:effectLst/>
                        </a:rPr>
                        <a:t>4</a:t>
                      </a:r>
                      <a:endParaRPr lang="en-US" sz="2400" b="0" i="0" u="none" strike="noStrike" dirty="0">
                        <a:solidFill>
                          <a:schemeClr val="bg1"/>
                        </a:solidFill>
                        <a:effectLst/>
                        <a:latin typeface="Arial" panose="020B0604020202020204" pitchFamily="34" charset="0"/>
                      </a:endParaRPr>
                    </a:p>
                  </a:txBody>
                  <a:tcPr marL="8324" marR="8324" marT="8324" marB="0" anchor="ctr">
                    <a:solidFill>
                      <a:srgbClr val="173C6A"/>
                    </a:solidFill>
                  </a:tcPr>
                </a:tc>
                <a:extLst>
                  <a:ext uri="{0D108BD9-81ED-4DB2-BD59-A6C34878D82A}">
                    <a16:rowId xmlns:a16="http://schemas.microsoft.com/office/drawing/2014/main" val="1929914508"/>
                  </a:ext>
                </a:extLst>
              </a:tr>
              <a:tr h="391109">
                <a:tc>
                  <a:txBody>
                    <a:bodyPr/>
                    <a:lstStyle/>
                    <a:p>
                      <a:pPr algn="l" fontAlgn="ctr"/>
                      <a:r>
                        <a:rPr lang="en-US" sz="2400" u="none" strike="noStrike" dirty="0">
                          <a:solidFill>
                            <a:schemeClr val="bg1"/>
                          </a:solidFill>
                          <a:effectLst/>
                        </a:rPr>
                        <a:t>  Franklin St (Sumter to Bull)</a:t>
                      </a:r>
                      <a:endParaRPr lang="en-US" sz="2400" b="0" i="0" u="none" strike="noStrike" dirty="0">
                        <a:solidFill>
                          <a:schemeClr val="bg1"/>
                        </a:solidFill>
                        <a:effectLst/>
                        <a:latin typeface="Arial" panose="020B0604020202020204" pitchFamily="34" charset="0"/>
                      </a:endParaRPr>
                    </a:p>
                  </a:txBody>
                  <a:tcPr marL="8324" marR="8324" marT="8324" marB="0" anchor="ctr">
                    <a:solidFill>
                      <a:srgbClr val="173C6A"/>
                    </a:solidFill>
                  </a:tcPr>
                </a:tc>
                <a:tc>
                  <a:txBody>
                    <a:bodyPr/>
                    <a:lstStyle/>
                    <a:p>
                      <a:pPr algn="ctr" fontAlgn="ctr"/>
                      <a:r>
                        <a:rPr lang="en-US" sz="2400" u="none" strike="noStrike" dirty="0">
                          <a:solidFill>
                            <a:schemeClr val="bg1"/>
                          </a:solidFill>
                          <a:effectLst/>
                        </a:rPr>
                        <a:t>4</a:t>
                      </a:r>
                      <a:endParaRPr lang="en-US" sz="2400" b="0" i="0" u="none" strike="noStrike" dirty="0">
                        <a:solidFill>
                          <a:schemeClr val="bg1"/>
                        </a:solidFill>
                        <a:effectLst/>
                        <a:latin typeface="Arial" panose="020B0604020202020204" pitchFamily="34" charset="0"/>
                      </a:endParaRPr>
                    </a:p>
                  </a:txBody>
                  <a:tcPr marL="8324" marR="8324" marT="8324" marB="0" anchor="ctr">
                    <a:solidFill>
                      <a:srgbClr val="173C6A"/>
                    </a:solidFill>
                  </a:tcPr>
                </a:tc>
                <a:extLst>
                  <a:ext uri="{0D108BD9-81ED-4DB2-BD59-A6C34878D82A}">
                    <a16:rowId xmlns:a16="http://schemas.microsoft.com/office/drawing/2014/main" val="1760011803"/>
                  </a:ext>
                </a:extLst>
              </a:tr>
              <a:tr h="391109">
                <a:tc>
                  <a:txBody>
                    <a:bodyPr/>
                    <a:lstStyle/>
                    <a:p>
                      <a:pPr algn="l" fontAlgn="ctr"/>
                      <a:r>
                        <a:rPr lang="en-US" sz="2400" u="none" strike="noStrike" dirty="0">
                          <a:solidFill>
                            <a:schemeClr val="bg1"/>
                          </a:solidFill>
                          <a:effectLst/>
                        </a:rPr>
                        <a:t>  Grand St (Shealy to </a:t>
                      </a:r>
                      <a:r>
                        <a:rPr lang="en-US" sz="2400" u="none" strike="noStrike" dirty="0" err="1">
                          <a:solidFill>
                            <a:schemeClr val="bg1"/>
                          </a:solidFill>
                          <a:effectLst/>
                        </a:rPr>
                        <a:t>Hydrick</a:t>
                      </a:r>
                      <a:r>
                        <a:rPr lang="en-US" sz="2400" u="none" strike="noStrike" dirty="0">
                          <a:solidFill>
                            <a:schemeClr val="bg1"/>
                          </a:solidFill>
                          <a:effectLst/>
                        </a:rPr>
                        <a:t>)</a:t>
                      </a:r>
                      <a:endParaRPr lang="en-US" sz="2400" b="0" i="0" u="none" strike="noStrike" dirty="0">
                        <a:solidFill>
                          <a:schemeClr val="bg1"/>
                        </a:solidFill>
                        <a:effectLst/>
                        <a:latin typeface="Arial" panose="020B0604020202020204" pitchFamily="34" charset="0"/>
                      </a:endParaRPr>
                    </a:p>
                  </a:txBody>
                  <a:tcPr marL="8324" marR="8324" marT="8324" marB="0" anchor="ctr">
                    <a:solidFill>
                      <a:srgbClr val="173C6A"/>
                    </a:solidFill>
                  </a:tcPr>
                </a:tc>
                <a:tc>
                  <a:txBody>
                    <a:bodyPr/>
                    <a:lstStyle/>
                    <a:p>
                      <a:pPr algn="ctr" fontAlgn="ctr"/>
                      <a:r>
                        <a:rPr lang="en-US" sz="2400" u="none" strike="noStrike" dirty="0">
                          <a:solidFill>
                            <a:schemeClr val="bg1"/>
                          </a:solidFill>
                          <a:effectLst/>
                        </a:rPr>
                        <a:t>4</a:t>
                      </a:r>
                      <a:endParaRPr lang="en-US" sz="2400" b="0" i="0" u="none" strike="noStrike" dirty="0">
                        <a:solidFill>
                          <a:schemeClr val="bg1"/>
                        </a:solidFill>
                        <a:effectLst/>
                        <a:latin typeface="Arial" panose="020B0604020202020204" pitchFamily="34" charset="0"/>
                      </a:endParaRPr>
                    </a:p>
                  </a:txBody>
                  <a:tcPr marL="8324" marR="8324" marT="8324" marB="0" anchor="ctr">
                    <a:solidFill>
                      <a:srgbClr val="173C6A"/>
                    </a:solidFill>
                  </a:tcPr>
                </a:tc>
                <a:extLst>
                  <a:ext uri="{0D108BD9-81ED-4DB2-BD59-A6C34878D82A}">
                    <a16:rowId xmlns:a16="http://schemas.microsoft.com/office/drawing/2014/main" val="2491056562"/>
                  </a:ext>
                </a:extLst>
              </a:tr>
              <a:tr h="391109">
                <a:tc>
                  <a:txBody>
                    <a:bodyPr/>
                    <a:lstStyle/>
                    <a:p>
                      <a:pPr algn="l" fontAlgn="ctr"/>
                      <a:r>
                        <a:rPr lang="en-US" sz="2400" u="none" strike="noStrike" dirty="0">
                          <a:solidFill>
                            <a:schemeClr val="bg1"/>
                          </a:solidFill>
                          <a:effectLst/>
                        </a:rPr>
                        <a:t>  Jefferson St (Sumter to Bull)</a:t>
                      </a:r>
                      <a:endParaRPr lang="en-US" sz="2400" b="0" i="0" u="none" strike="noStrike" dirty="0">
                        <a:solidFill>
                          <a:schemeClr val="bg1"/>
                        </a:solidFill>
                        <a:effectLst/>
                        <a:latin typeface="Arial" panose="020B0604020202020204" pitchFamily="34" charset="0"/>
                      </a:endParaRPr>
                    </a:p>
                  </a:txBody>
                  <a:tcPr marL="8324" marR="8324" marT="8324" marB="0" anchor="ctr">
                    <a:solidFill>
                      <a:srgbClr val="173C6A"/>
                    </a:solidFill>
                  </a:tcPr>
                </a:tc>
                <a:tc>
                  <a:txBody>
                    <a:bodyPr/>
                    <a:lstStyle/>
                    <a:p>
                      <a:pPr algn="ctr" fontAlgn="ctr"/>
                      <a:r>
                        <a:rPr lang="en-US" sz="2400" u="none" strike="noStrike" dirty="0">
                          <a:solidFill>
                            <a:schemeClr val="bg1"/>
                          </a:solidFill>
                          <a:effectLst/>
                        </a:rPr>
                        <a:t>4</a:t>
                      </a:r>
                      <a:endParaRPr lang="en-US" sz="2400" b="0" i="0" u="none" strike="noStrike" dirty="0">
                        <a:solidFill>
                          <a:schemeClr val="bg1"/>
                        </a:solidFill>
                        <a:effectLst/>
                        <a:latin typeface="Arial" panose="020B0604020202020204" pitchFamily="34" charset="0"/>
                      </a:endParaRPr>
                    </a:p>
                  </a:txBody>
                  <a:tcPr marL="8324" marR="8324" marT="8324" marB="0" anchor="ctr">
                    <a:solidFill>
                      <a:srgbClr val="173C6A"/>
                    </a:solidFill>
                  </a:tcPr>
                </a:tc>
                <a:extLst>
                  <a:ext uri="{0D108BD9-81ED-4DB2-BD59-A6C34878D82A}">
                    <a16:rowId xmlns:a16="http://schemas.microsoft.com/office/drawing/2014/main" val="3592434255"/>
                  </a:ext>
                </a:extLst>
              </a:tr>
              <a:tr h="391109">
                <a:tc>
                  <a:txBody>
                    <a:bodyPr/>
                    <a:lstStyle/>
                    <a:p>
                      <a:pPr algn="l" fontAlgn="ctr"/>
                      <a:r>
                        <a:rPr lang="en-US" sz="2400" u="none" strike="noStrike" dirty="0">
                          <a:solidFill>
                            <a:schemeClr val="bg1"/>
                          </a:solidFill>
                          <a:effectLst/>
                        </a:rPr>
                        <a:t>  Laurel St (Gadsden to Pulaski)</a:t>
                      </a:r>
                      <a:endParaRPr lang="en-US" sz="2400" b="0" i="0" u="none" strike="noStrike" dirty="0">
                        <a:solidFill>
                          <a:schemeClr val="bg1"/>
                        </a:solidFill>
                        <a:effectLst/>
                        <a:latin typeface="Arial" panose="020B0604020202020204" pitchFamily="34" charset="0"/>
                      </a:endParaRPr>
                    </a:p>
                  </a:txBody>
                  <a:tcPr marL="8324" marR="8324" marT="8324" marB="0" anchor="ctr">
                    <a:solidFill>
                      <a:srgbClr val="173C6A"/>
                    </a:solidFill>
                  </a:tcPr>
                </a:tc>
                <a:tc>
                  <a:txBody>
                    <a:bodyPr/>
                    <a:lstStyle/>
                    <a:p>
                      <a:pPr algn="ctr" fontAlgn="ctr"/>
                      <a:r>
                        <a:rPr lang="en-US" sz="2400" u="none" strike="noStrike" dirty="0">
                          <a:solidFill>
                            <a:schemeClr val="bg1"/>
                          </a:solidFill>
                          <a:effectLst/>
                        </a:rPr>
                        <a:t>4, 5</a:t>
                      </a:r>
                      <a:endParaRPr lang="en-US" sz="2400" b="0" i="0" u="none" strike="noStrike" dirty="0">
                        <a:solidFill>
                          <a:schemeClr val="bg1"/>
                        </a:solidFill>
                        <a:effectLst/>
                        <a:latin typeface="Arial" panose="020B0604020202020204" pitchFamily="34" charset="0"/>
                      </a:endParaRPr>
                    </a:p>
                  </a:txBody>
                  <a:tcPr marL="8324" marR="8324" marT="8324" marB="0" anchor="ctr">
                    <a:solidFill>
                      <a:srgbClr val="173C6A"/>
                    </a:solidFill>
                  </a:tcPr>
                </a:tc>
                <a:extLst>
                  <a:ext uri="{0D108BD9-81ED-4DB2-BD59-A6C34878D82A}">
                    <a16:rowId xmlns:a16="http://schemas.microsoft.com/office/drawing/2014/main" val="263895621"/>
                  </a:ext>
                </a:extLst>
              </a:tr>
              <a:tr h="547202">
                <a:tc>
                  <a:txBody>
                    <a:bodyPr/>
                    <a:lstStyle/>
                    <a:p>
                      <a:pPr algn="l" fontAlgn="ctr"/>
                      <a:r>
                        <a:rPr lang="en-US" sz="2400" u="none" strike="noStrike" dirty="0">
                          <a:solidFill>
                            <a:schemeClr val="bg1"/>
                          </a:solidFill>
                          <a:effectLst/>
                        </a:rPr>
                        <a:t>  Lincoln St (Heyward to Whaley)</a:t>
                      </a:r>
                      <a:endParaRPr lang="en-US" sz="2400" b="0" i="0" u="none" strike="noStrike" dirty="0">
                        <a:solidFill>
                          <a:schemeClr val="bg1"/>
                        </a:solidFill>
                        <a:effectLst/>
                        <a:latin typeface="Arial" panose="020B0604020202020204" pitchFamily="34" charset="0"/>
                      </a:endParaRPr>
                    </a:p>
                  </a:txBody>
                  <a:tcPr marL="8324" marR="8324" marT="8324" marB="0" anchor="ctr">
                    <a:solidFill>
                      <a:srgbClr val="173C6A"/>
                    </a:solidFill>
                  </a:tcPr>
                </a:tc>
                <a:tc>
                  <a:txBody>
                    <a:bodyPr/>
                    <a:lstStyle/>
                    <a:p>
                      <a:pPr algn="ctr" fontAlgn="ctr"/>
                      <a:r>
                        <a:rPr lang="en-US" sz="2400" u="none" strike="noStrike" dirty="0">
                          <a:solidFill>
                            <a:schemeClr val="bg1"/>
                          </a:solidFill>
                          <a:effectLst/>
                        </a:rPr>
                        <a:t>5</a:t>
                      </a:r>
                      <a:endParaRPr lang="en-US" sz="2400" b="0" i="0" u="none" strike="noStrike" dirty="0">
                        <a:solidFill>
                          <a:schemeClr val="bg1"/>
                        </a:solidFill>
                        <a:effectLst/>
                        <a:latin typeface="Arial" panose="020B0604020202020204" pitchFamily="34" charset="0"/>
                      </a:endParaRPr>
                    </a:p>
                  </a:txBody>
                  <a:tcPr marL="8324" marR="8324" marT="8324" marB="0" anchor="ctr">
                    <a:solidFill>
                      <a:srgbClr val="173C6A"/>
                    </a:solidFill>
                  </a:tcPr>
                </a:tc>
                <a:extLst>
                  <a:ext uri="{0D108BD9-81ED-4DB2-BD59-A6C34878D82A}">
                    <a16:rowId xmlns:a16="http://schemas.microsoft.com/office/drawing/2014/main" val="435037522"/>
                  </a:ext>
                </a:extLst>
              </a:tr>
              <a:tr h="391109">
                <a:tc>
                  <a:txBody>
                    <a:bodyPr/>
                    <a:lstStyle/>
                    <a:p>
                      <a:pPr algn="l" fontAlgn="ctr"/>
                      <a:r>
                        <a:rPr lang="en-US" sz="2400" u="none" strike="noStrike" dirty="0">
                          <a:solidFill>
                            <a:schemeClr val="bg1"/>
                          </a:solidFill>
                          <a:effectLst/>
                        </a:rPr>
                        <a:t>  Lyon St (Gervais to Washington)</a:t>
                      </a:r>
                      <a:endParaRPr lang="en-US" sz="2400" b="0" i="0" u="none" strike="noStrike" dirty="0">
                        <a:solidFill>
                          <a:schemeClr val="bg1"/>
                        </a:solidFill>
                        <a:effectLst/>
                        <a:latin typeface="Arial" panose="020B0604020202020204" pitchFamily="34" charset="0"/>
                      </a:endParaRPr>
                    </a:p>
                  </a:txBody>
                  <a:tcPr marL="8324" marR="8324" marT="8324" marB="0" anchor="ctr">
                    <a:solidFill>
                      <a:srgbClr val="173C6A"/>
                    </a:solidFill>
                  </a:tcPr>
                </a:tc>
                <a:tc>
                  <a:txBody>
                    <a:bodyPr/>
                    <a:lstStyle/>
                    <a:p>
                      <a:pPr algn="ctr" fontAlgn="ctr"/>
                      <a:r>
                        <a:rPr lang="en-US" sz="2400" u="none" strike="noStrike" dirty="0">
                          <a:solidFill>
                            <a:schemeClr val="bg1"/>
                          </a:solidFill>
                          <a:effectLst/>
                        </a:rPr>
                        <a:t>5</a:t>
                      </a:r>
                      <a:endParaRPr lang="en-US" sz="2400" b="0" i="0" u="none" strike="noStrike" dirty="0">
                        <a:solidFill>
                          <a:schemeClr val="bg1"/>
                        </a:solidFill>
                        <a:effectLst/>
                        <a:latin typeface="Arial" panose="020B0604020202020204" pitchFamily="34" charset="0"/>
                      </a:endParaRPr>
                    </a:p>
                  </a:txBody>
                  <a:tcPr marL="8324" marR="8324" marT="8324" marB="0" anchor="ctr">
                    <a:solidFill>
                      <a:srgbClr val="173C6A"/>
                    </a:solidFill>
                  </a:tcPr>
                </a:tc>
                <a:extLst>
                  <a:ext uri="{0D108BD9-81ED-4DB2-BD59-A6C34878D82A}">
                    <a16:rowId xmlns:a16="http://schemas.microsoft.com/office/drawing/2014/main" val="1347289370"/>
                  </a:ext>
                </a:extLst>
              </a:tr>
            </a:tbl>
          </a:graphicData>
        </a:graphic>
      </p:graphicFrame>
    </p:spTree>
    <p:extLst>
      <p:ext uri="{BB962C8B-B14F-4D97-AF65-F5344CB8AC3E}">
        <p14:creationId xmlns:p14="http://schemas.microsoft.com/office/powerpoint/2010/main" val="41596059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4816593" cy="2709333"/>
          </a:xfrm>
        </p:grpSpPr>
        <p:sp>
          <p:nvSpPr>
            <p:cNvPr id="3" name="Freeform 3"/>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193D6A"/>
            </a:solidFill>
          </p:spPr>
        </p:sp>
        <p:sp>
          <p:nvSpPr>
            <p:cNvPr id="4" name="TextBox 4"/>
            <p:cNvSpPr txBox="1"/>
            <p:nvPr/>
          </p:nvSpPr>
          <p:spPr>
            <a:xfrm>
              <a:off x="0" y="-38100"/>
              <a:ext cx="4816593" cy="2747433"/>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rot="724886">
            <a:off x="-5205192" y="6644740"/>
            <a:ext cx="13431064" cy="5982929"/>
          </a:xfrm>
          <a:custGeom>
            <a:avLst/>
            <a:gdLst/>
            <a:ahLst/>
            <a:cxnLst/>
            <a:rect l="l" t="t" r="r" b="b"/>
            <a:pathLst>
              <a:path w="13431064" h="5982929">
                <a:moveTo>
                  <a:pt x="0" y="0"/>
                </a:moveTo>
                <a:lnTo>
                  <a:pt x="13431065" y="0"/>
                </a:lnTo>
                <a:lnTo>
                  <a:pt x="13431065" y="5982929"/>
                </a:lnTo>
                <a:lnTo>
                  <a:pt x="0" y="598292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12480113" y="1660662"/>
            <a:ext cx="7289526" cy="7289526"/>
          </a:xfrm>
          <a:custGeom>
            <a:avLst/>
            <a:gdLst/>
            <a:ahLst/>
            <a:cxnLst/>
            <a:rect l="l" t="t" r="r" b="b"/>
            <a:pathLst>
              <a:path w="7289526" h="7289526">
                <a:moveTo>
                  <a:pt x="0" y="0"/>
                </a:moveTo>
                <a:lnTo>
                  <a:pt x="7289526" y="0"/>
                </a:lnTo>
                <a:lnTo>
                  <a:pt x="7289526" y="7289526"/>
                </a:lnTo>
                <a:lnTo>
                  <a:pt x="0" y="7289526"/>
                </a:lnTo>
                <a:lnTo>
                  <a:pt x="0" y="0"/>
                </a:lnTo>
                <a:close/>
              </a:path>
            </a:pathLst>
          </a:custGeom>
          <a:blipFill>
            <a:blip r:embed="rId4">
              <a:alphaModFix amt="32999"/>
              <a:extLst>
                <a:ext uri="{96DAC541-7B7A-43D3-8B79-37D633B846F1}">
                  <asvg:svgBlip xmlns:asvg="http://schemas.microsoft.com/office/drawing/2016/SVG/main" r:embed="rId5"/>
                </a:ext>
              </a:extLst>
            </a:blip>
            <a:stretch>
              <a:fillRect/>
            </a:stretch>
          </a:blipFill>
        </p:spPr>
      </p:sp>
      <p:sp>
        <p:nvSpPr>
          <p:cNvPr id="7" name="Freeform 7"/>
          <p:cNvSpPr/>
          <p:nvPr/>
        </p:nvSpPr>
        <p:spPr>
          <a:xfrm flipH="1" flipV="1">
            <a:off x="8061011" y="6996644"/>
            <a:ext cx="10365741" cy="4617466"/>
          </a:xfrm>
          <a:custGeom>
            <a:avLst/>
            <a:gdLst/>
            <a:ahLst/>
            <a:cxnLst/>
            <a:rect l="l" t="t" r="r" b="b"/>
            <a:pathLst>
              <a:path w="10365741" h="4617466">
                <a:moveTo>
                  <a:pt x="10365741" y="4617466"/>
                </a:moveTo>
                <a:lnTo>
                  <a:pt x="0" y="4617466"/>
                </a:lnTo>
                <a:lnTo>
                  <a:pt x="0" y="0"/>
                </a:lnTo>
                <a:lnTo>
                  <a:pt x="10365741" y="0"/>
                </a:lnTo>
                <a:lnTo>
                  <a:pt x="10365741" y="4617466"/>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8" name="TextBox 8"/>
          <p:cNvSpPr txBox="1"/>
          <p:nvPr/>
        </p:nvSpPr>
        <p:spPr>
          <a:xfrm>
            <a:off x="0" y="3932587"/>
            <a:ext cx="18288000" cy="2067575"/>
          </a:xfrm>
          <a:prstGeom prst="rect">
            <a:avLst/>
          </a:prstGeom>
        </p:spPr>
        <p:txBody>
          <a:bodyPr lIns="0" tIns="0" rIns="0" bIns="0" rtlCol="0" anchor="t">
            <a:spAutoFit/>
          </a:bodyPr>
          <a:lstStyle/>
          <a:p>
            <a:pPr algn="ctr">
              <a:lnSpc>
                <a:spcPts val="15394"/>
              </a:lnSpc>
            </a:pPr>
            <a:r>
              <a:rPr lang="en-US" sz="15708" spc="-1193" dirty="0">
                <a:solidFill>
                  <a:srgbClr val="FFFFFF"/>
                </a:solidFill>
                <a:latin typeface="Droid Serif Bold"/>
              </a:rPr>
              <a:t>Welcome</a:t>
            </a:r>
          </a:p>
        </p:txBody>
      </p:sp>
      <p:grpSp>
        <p:nvGrpSpPr>
          <p:cNvPr id="9" name="Group 9"/>
          <p:cNvGrpSpPr/>
          <p:nvPr/>
        </p:nvGrpSpPr>
        <p:grpSpPr>
          <a:xfrm>
            <a:off x="6963549" y="-800100"/>
            <a:ext cx="4623412" cy="4623412"/>
            <a:chOff x="0" y="0"/>
            <a:chExt cx="6164550" cy="6164550"/>
          </a:xfrm>
        </p:grpSpPr>
        <p:sp>
          <p:nvSpPr>
            <p:cNvPr id="10" name="Freeform 10"/>
            <p:cNvSpPr/>
            <p:nvPr/>
          </p:nvSpPr>
          <p:spPr>
            <a:xfrm>
              <a:off x="0" y="0"/>
              <a:ext cx="6164550" cy="6164550"/>
            </a:xfrm>
            <a:custGeom>
              <a:avLst/>
              <a:gdLst/>
              <a:ahLst/>
              <a:cxnLst/>
              <a:rect l="l" t="t" r="r" b="b"/>
              <a:pathLst>
                <a:path w="6164550" h="6164550">
                  <a:moveTo>
                    <a:pt x="0" y="0"/>
                  </a:moveTo>
                  <a:lnTo>
                    <a:pt x="6164550" y="0"/>
                  </a:lnTo>
                  <a:lnTo>
                    <a:pt x="6164550" y="6164550"/>
                  </a:lnTo>
                  <a:lnTo>
                    <a:pt x="0" y="6164550"/>
                  </a:lnTo>
                  <a:lnTo>
                    <a:pt x="0" y="0"/>
                  </a:lnTo>
                  <a:close/>
                </a:path>
              </a:pathLst>
            </a:custGeom>
            <a: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a:blipFill>
          </p:spPr>
        </p:sp>
        <p:sp>
          <p:nvSpPr>
            <p:cNvPr id="11" name="Freeform 11"/>
            <p:cNvSpPr/>
            <p:nvPr/>
          </p:nvSpPr>
          <p:spPr>
            <a:xfrm>
              <a:off x="1714619" y="1857076"/>
              <a:ext cx="2820930" cy="2364780"/>
            </a:xfrm>
            <a:custGeom>
              <a:avLst/>
              <a:gdLst/>
              <a:ahLst/>
              <a:cxnLst/>
              <a:rect l="l" t="t" r="r" b="b"/>
              <a:pathLst>
                <a:path w="2820930" h="2364780">
                  <a:moveTo>
                    <a:pt x="0" y="0"/>
                  </a:moveTo>
                  <a:lnTo>
                    <a:pt x="2820930" y="0"/>
                  </a:lnTo>
                  <a:lnTo>
                    <a:pt x="2820930" y="2364779"/>
                  </a:lnTo>
                  <a:lnTo>
                    <a:pt x="0" y="2364779"/>
                  </a:lnTo>
                  <a:lnTo>
                    <a:pt x="0" y="0"/>
                  </a:lnTo>
                  <a:close/>
                </a:path>
              </a:pathLst>
            </a:custGeom>
            <a:blipFill>
              <a:blip r:embed="rId8" cstate="screen">
                <a:extLst>
                  <a:ext uri="{28A0092B-C50C-407E-A947-70E740481C1C}">
                    <a14:useLocalDpi xmlns:a14="http://schemas.microsoft.com/office/drawing/2010/main"/>
                  </a:ext>
                </a:extLst>
              </a:blip>
              <a:stretch>
                <a:fillRect/>
              </a:stretch>
            </a:blipFill>
          </p:spPr>
        </p:sp>
      </p:grpSp>
      <p:sp>
        <p:nvSpPr>
          <p:cNvPr id="12" name="Freeform 12"/>
          <p:cNvSpPr/>
          <p:nvPr/>
        </p:nvSpPr>
        <p:spPr>
          <a:xfrm>
            <a:off x="-1326795" y="-1289364"/>
            <a:ext cx="7289526" cy="7289526"/>
          </a:xfrm>
          <a:custGeom>
            <a:avLst/>
            <a:gdLst/>
            <a:ahLst/>
            <a:cxnLst/>
            <a:rect l="l" t="t" r="r" b="b"/>
            <a:pathLst>
              <a:path w="7289526" h="7289526">
                <a:moveTo>
                  <a:pt x="0" y="0"/>
                </a:moveTo>
                <a:lnTo>
                  <a:pt x="7289526" y="0"/>
                </a:lnTo>
                <a:lnTo>
                  <a:pt x="7289526" y="7289526"/>
                </a:lnTo>
                <a:lnTo>
                  <a:pt x="0" y="7289526"/>
                </a:lnTo>
                <a:lnTo>
                  <a:pt x="0" y="0"/>
                </a:lnTo>
                <a:close/>
              </a:path>
            </a:pathLst>
          </a:custGeom>
          <a:blipFill>
            <a:blip r:embed="rId4">
              <a:alphaModFix amt="32999"/>
              <a:extLst>
                <a:ext uri="{96DAC541-7B7A-43D3-8B79-37D633B846F1}">
                  <asvg:svgBlip xmlns:asvg="http://schemas.microsoft.com/office/drawing/2016/SVG/main" r:embed="rId5"/>
                </a:ext>
              </a:extLst>
            </a:blip>
            <a:stretch>
              <a:fillRect/>
            </a:stretch>
          </a:blipFill>
        </p:spPr>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a:off x="12496800" y="1692243"/>
            <a:ext cx="7289526" cy="7289526"/>
          </a:xfrm>
          <a:custGeom>
            <a:avLst/>
            <a:gdLst/>
            <a:ahLst/>
            <a:cxnLst/>
            <a:rect l="l" t="t" r="r" b="b"/>
            <a:pathLst>
              <a:path w="7289526" h="7289526">
                <a:moveTo>
                  <a:pt x="0" y="0"/>
                </a:moveTo>
                <a:lnTo>
                  <a:pt x="7289526" y="0"/>
                </a:lnTo>
                <a:lnTo>
                  <a:pt x="7289526" y="7289526"/>
                </a:lnTo>
                <a:lnTo>
                  <a:pt x="0" y="7289526"/>
                </a:lnTo>
                <a:lnTo>
                  <a:pt x="0" y="0"/>
                </a:lnTo>
                <a:close/>
              </a:path>
            </a:pathLst>
          </a:custGeom>
          <a:blipFill>
            <a:blip r:embed="rId2">
              <a:alphaModFix amt="32999"/>
              <a:extLst>
                <a:ext uri="{96DAC541-7B7A-43D3-8B79-37D633B846F1}">
                  <asvg:svgBlip xmlns:asvg="http://schemas.microsoft.com/office/drawing/2016/SVG/main" r:embed="rId3"/>
                </a:ext>
              </a:extLst>
            </a:blip>
            <a:stretch>
              <a:fillRect/>
            </a:stretch>
          </a:blipFill>
        </p:spPr>
      </p:sp>
      <p:grpSp>
        <p:nvGrpSpPr>
          <p:cNvPr id="2" name="Group 2"/>
          <p:cNvGrpSpPr/>
          <p:nvPr/>
        </p:nvGrpSpPr>
        <p:grpSpPr>
          <a:xfrm>
            <a:off x="1" y="0"/>
            <a:ext cx="2537423" cy="10287000"/>
            <a:chOff x="0" y="0"/>
            <a:chExt cx="668292" cy="2709333"/>
          </a:xfrm>
        </p:grpSpPr>
        <p:sp>
          <p:nvSpPr>
            <p:cNvPr id="3" name="Freeform 3"/>
            <p:cNvSpPr/>
            <p:nvPr/>
          </p:nvSpPr>
          <p:spPr>
            <a:xfrm>
              <a:off x="0" y="0"/>
              <a:ext cx="668292" cy="2709333"/>
            </a:xfrm>
            <a:custGeom>
              <a:avLst/>
              <a:gdLst/>
              <a:ahLst/>
              <a:cxnLst/>
              <a:rect l="l" t="t" r="r" b="b"/>
              <a:pathLst>
                <a:path w="668292" h="2709333">
                  <a:moveTo>
                    <a:pt x="0" y="0"/>
                  </a:moveTo>
                  <a:lnTo>
                    <a:pt x="668292" y="0"/>
                  </a:lnTo>
                  <a:lnTo>
                    <a:pt x="668292" y="2709333"/>
                  </a:lnTo>
                  <a:lnTo>
                    <a:pt x="0" y="2709333"/>
                  </a:lnTo>
                  <a:close/>
                </a:path>
              </a:pathLst>
            </a:custGeom>
            <a:solidFill>
              <a:srgbClr val="193D6A"/>
            </a:solidFill>
          </p:spPr>
        </p:sp>
        <p:sp>
          <p:nvSpPr>
            <p:cNvPr id="4" name="TextBox 4"/>
            <p:cNvSpPr txBox="1"/>
            <p:nvPr/>
          </p:nvSpPr>
          <p:spPr>
            <a:xfrm>
              <a:off x="0" y="-38100"/>
              <a:ext cx="668292" cy="2747433"/>
            </a:xfrm>
            <a:prstGeom prst="rect">
              <a:avLst/>
            </a:prstGeom>
          </p:spPr>
          <p:txBody>
            <a:bodyPr lIns="50801" tIns="50801" rIns="50801" bIns="50801" rtlCol="0" anchor="ctr"/>
            <a:lstStyle/>
            <a:p>
              <a:pPr algn="ctr" defTabSz="914445">
                <a:lnSpc>
                  <a:spcPts val="2660"/>
                </a:lnSpc>
              </a:pPr>
              <a:endParaRPr>
                <a:solidFill>
                  <a:prstClr val="black"/>
                </a:solidFill>
                <a:latin typeface="Calibri"/>
              </a:endParaRPr>
            </a:p>
          </p:txBody>
        </p:sp>
      </p:grpSp>
      <p:sp>
        <p:nvSpPr>
          <p:cNvPr id="6" name="Freeform 6"/>
          <p:cNvSpPr/>
          <p:nvPr/>
        </p:nvSpPr>
        <p:spPr>
          <a:xfrm>
            <a:off x="-1262186" y="-1261991"/>
            <a:ext cx="7289526" cy="7289526"/>
          </a:xfrm>
          <a:custGeom>
            <a:avLst/>
            <a:gdLst/>
            <a:ahLst/>
            <a:cxnLst/>
            <a:rect l="l" t="t" r="r" b="b"/>
            <a:pathLst>
              <a:path w="7289526" h="7289526">
                <a:moveTo>
                  <a:pt x="0" y="0"/>
                </a:moveTo>
                <a:lnTo>
                  <a:pt x="7289526" y="0"/>
                </a:lnTo>
                <a:lnTo>
                  <a:pt x="7289526" y="7289526"/>
                </a:lnTo>
                <a:lnTo>
                  <a:pt x="0" y="7289526"/>
                </a:lnTo>
                <a:lnTo>
                  <a:pt x="0" y="0"/>
                </a:lnTo>
                <a:close/>
              </a:path>
            </a:pathLst>
          </a:custGeom>
          <a:blipFill>
            <a:blip r:embed="rId2">
              <a:alphaModFix amt="32999"/>
              <a:extLst>
                <a:ext uri="{96DAC541-7B7A-43D3-8B79-37D633B846F1}">
                  <asvg:svgBlip xmlns:asvg="http://schemas.microsoft.com/office/drawing/2016/SVG/main" r:embed="rId3"/>
                </a:ext>
              </a:extLst>
            </a:blip>
            <a:stretch>
              <a:fillRect/>
            </a:stretch>
          </a:blipFill>
        </p:spPr>
      </p:sp>
      <p:sp>
        <p:nvSpPr>
          <p:cNvPr id="7" name="Freeform 7"/>
          <p:cNvSpPr/>
          <p:nvPr/>
        </p:nvSpPr>
        <p:spPr>
          <a:xfrm>
            <a:off x="15741410" y="8075189"/>
            <a:ext cx="2087564" cy="1750001"/>
          </a:xfrm>
          <a:custGeom>
            <a:avLst/>
            <a:gdLst/>
            <a:ahLst/>
            <a:cxnLst/>
            <a:rect l="l" t="t" r="r" b="b"/>
            <a:pathLst>
              <a:path w="2087563" h="1750000">
                <a:moveTo>
                  <a:pt x="0" y="0"/>
                </a:moveTo>
                <a:lnTo>
                  <a:pt x="2087563" y="0"/>
                </a:lnTo>
                <a:lnTo>
                  <a:pt x="2087563" y="1750000"/>
                </a:lnTo>
                <a:lnTo>
                  <a:pt x="0" y="1750000"/>
                </a:lnTo>
                <a:lnTo>
                  <a:pt x="0" y="0"/>
                </a:lnTo>
                <a:close/>
              </a:path>
            </a:pathLst>
          </a:custGeom>
          <a:blipFill>
            <a:blip r:embed="rId4" cstate="screen">
              <a:extLst>
                <a:ext uri="{28A0092B-C50C-407E-A947-70E740481C1C}">
                  <a14:useLocalDpi xmlns:a14="http://schemas.microsoft.com/office/drawing/2010/main"/>
                </a:ext>
              </a:extLst>
            </a:blip>
            <a:stretch>
              <a:fillRect/>
            </a:stretch>
          </a:blipFill>
        </p:spPr>
      </p:sp>
      <p:sp>
        <p:nvSpPr>
          <p:cNvPr id="8" name="TextBox 8"/>
          <p:cNvSpPr txBox="1"/>
          <p:nvPr/>
        </p:nvSpPr>
        <p:spPr>
          <a:xfrm>
            <a:off x="3810194" y="419100"/>
            <a:ext cx="14477807" cy="1124154"/>
          </a:xfrm>
          <a:prstGeom prst="rect">
            <a:avLst/>
          </a:prstGeom>
        </p:spPr>
        <p:txBody>
          <a:bodyPr lIns="0" tIns="0" rIns="0" bIns="0" rtlCol="0" anchor="t">
            <a:spAutoFit/>
          </a:bodyPr>
          <a:lstStyle/>
          <a:p>
            <a:pPr defTabSz="914445">
              <a:lnSpc>
                <a:spcPts val="9450"/>
              </a:lnSpc>
            </a:pPr>
            <a:r>
              <a:rPr lang="en-US" sz="6750" dirty="0">
                <a:solidFill>
                  <a:srgbClr val="193D6A"/>
                </a:solidFill>
                <a:latin typeface="Droid Serif Bold"/>
              </a:rPr>
              <a:t>Completed Projects </a:t>
            </a:r>
          </a:p>
        </p:txBody>
      </p:sp>
      <p:sp>
        <p:nvSpPr>
          <p:cNvPr id="10" name="TextBox 9">
            <a:extLst>
              <a:ext uri="{FF2B5EF4-FFF2-40B4-BE49-F238E27FC236}">
                <a16:creationId xmlns:a16="http://schemas.microsoft.com/office/drawing/2014/main" id="{742D86ED-A513-4865-8592-AF654D333DD0}"/>
              </a:ext>
            </a:extLst>
          </p:cNvPr>
          <p:cNvSpPr txBox="1"/>
          <p:nvPr/>
        </p:nvSpPr>
        <p:spPr>
          <a:xfrm>
            <a:off x="3864218" y="1562102"/>
            <a:ext cx="11081937" cy="1123513"/>
          </a:xfrm>
          <a:prstGeom prst="rect">
            <a:avLst/>
          </a:prstGeom>
          <a:noFill/>
        </p:spPr>
        <p:txBody>
          <a:bodyPr wrap="square" rtlCol="0">
            <a:spAutoFit/>
          </a:bodyPr>
          <a:lstStyle/>
          <a:p>
            <a:pPr defTabSz="914445"/>
            <a:r>
              <a:rPr lang="en-US" sz="4001" b="1" dirty="0">
                <a:solidFill>
                  <a:srgbClr val="C00000"/>
                </a:solidFill>
                <a:latin typeface="Droid Serif Bold" panose="020B0604020202020204" charset="0"/>
                <a:ea typeface="Droid Serif Bold" panose="020B0604020202020204" charset="0"/>
                <a:cs typeface="Droid Serif Bold" panose="020B0604020202020204" charset="0"/>
              </a:rPr>
              <a:t>Sidewalks </a:t>
            </a:r>
            <a:r>
              <a:rPr lang="en-US" sz="4001" b="1" dirty="0">
                <a:solidFill>
                  <a:srgbClr val="4F81BD">
                    <a:lumMod val="40000"/>
                    <a:lumOff val="60000"/>
                  </a:srgbClr>
                </a:solidFill>
                <a:latin typeface="Droid Serif Bold" panose="020B0604020202020204" charset="0"/>
                <a:ea typeface="Droid Serif Bold" panose="020B0604020202020204" charset="0"/>
                <a:cs typeface="Droid Serif Bold" panose="020B0604020202020204" charset="0"/>
              </a:rPr>
              <a:t>Cont’d</a:t>
            </a:r>
            <a:r>
              <a:rPr lang="en-US" sz="4001" b="1" dirty="0">
                <a:solidFill>
                  <a:srgbClr val="C00000"/>
                </a:solidFill>
                <a:latin typeface="Droid Serif Bold" panose="020B0604020202020204" charset="0"/>
                <a:ea typeface="Droid Serif Bold" panose="020B0604020202020204" charset="0"/>
                <a:cs typeface="Droid Serif Bold" panose="020B0604020202020204" charset="0"/>
              </a:rPr>
              <a:t> </a:t>
            </a:r>
            <a:br>
              <a:rPr lang="en-US" sz="4400" b="1" dirty="0">
                <a:solidFill>
                  <a:srgbClr val="4F81BD">
                    <a:lumMod val="50000"/>
                  </a:srgbClr>
                </a:solidFill>
                <a:latin typeface="Droid Serif Bold" panose="020B0604020202020204" charset="0"/>
                <a:ea typeface="Droid Serif Bold" panose="020B0604020202020204" charset="0"/>
                <a:cs typeface="Droid Serif Bold" panose="020B0604020202020204" charset="0"/>
              </a:rPr>
            </a:br>
            <a:endParaRPr lang="en-US" sz="2700" dirty="0">
              <a:solidFill>
                <a:prstClr val="black"/>
              </a:solidFill>
              <a:latin typeface="Calibri"/>
            </a:endParaRPr>
          </a:p>
        </p:txBody>
      </p:sp>
      <p:graphicFrame>
        <p:nvGraphicFramePr>
          <p:cNvPr id="12" name="Content Placeholder 8">
            <a:extLst>
              <a:ext uri="{FF2B5EF4-FFF2-40B4-BE49-F238E27FC236}">
                <a16:creationId xmlns:a16="http://schemas.microsoft.com/office/drawing/2014/main" id="{B7101D25-5114-4A43-8798-1126E1F894C2}"/>
              </a:ext>
            </a:extLst>
          </p:cNvPr>
          <p:cNvGraphicFramePr>
            <a:graphicFrameLocks/>
          </p:cNvGraphicFramePr>
          <p:nvPr>
            <p:extLst/>
          </p:nvPr>
        </p:nvGraphicFramePr>
        <p:xfrm>
          <a:off x="3886631" y="2247902"/>
          <a:ext cx="11690405" cy="7405495"/>
        </p:xfrm>
        <a:graphic>
          <a:graphicData uri="http://schemas.openxmlformats.org/drawingml/2006/table">
            <a:tbl>
              <a:tblPr>
                <a:tableStyleId>{5C22544A-7EE6-4342-B048-85BDC9FD1C3A}</a:tableStyleId>
              </a:tblPr>
              <a:tblGrid>
                <a:gridCol w="8762571">
                  <a:extLst>
                    <a:ext uri="{9D8B030D-6E8A-4147-A177-3AD203B41FA5}">
                      <a16:colId xmlns:a16="http://schemas.microsoft.com/office/drawing/2014/main" val="2898736892"/>
                    </a:ext>
                  </a:extLst>
                </a:gridCol>
                <a:gridCol w="2927834">
                  <a:extLst>
                    <a:ext uri="{9D8B030D-6E8A-4147-A177-3AD203B41FA5}">
                      <a16:colId xmlns:a16="http://schemas.microsoft.com/office/drawing/2014/main" val="3241702417"/>
                    </a:ext>
                  </a:extLst>
                </a:gridCol>
              </a:tblGrid>
              <a:tr h="371247">
                <a:tc>
                  <a:txBody>
                    <a:bodyPr/>
                    <a:lstStyle/>
                    <a:p>
                      <a:pPr algn="l" fontAlgn="ctr"/>
                      <a:r>
                        <a:rPr lang="en-US" sz="2400" b="0" i="0" u="none" strike="noStrike" dirty="0">
                          <a:solidFill>
                            <a:schemeClr val="bg1"/>
                          </a:solidFill>
                          <a:effectLst/>
                          <a:latin typeface="+mn-lt"/>
                        </a:rPr>
                        <a:t>Magnolia</a:t>
                      </a:r>
                      <a:r>
                        <a:rPr lang="en-US" sz="2400" b="0" i="0" u="none" strike="noStrike" baseline="0" dirty="0">
                          <a:solidFill>
                            <a:schemeClr val="bg1"/>
                          </a:solidFill>
                          <a:effectLst/>
                          <a:latin typeface="+mn-lt"/>
                        </a:rPr>
                        <a:t> St (Two Notch to Pinehurst)</a:t>
                      </a:r>
                      <a:endParaRPr lang="en-US" sz="2400" b="0" i="0" u="none" strike="noStrike" dirty="0">
                        <a:solidFill>
                          <a:schemeClr val="bg1"/>
                        </a:solidFill>
                        <a:effectLst/>
                        <a:latin typeface="+mn-lt"/>
                      </a:endParaRPr>
                    </a:p>
                  </a:txBody>
                  <a:tcPr marL="5487" marR="5487" marT="5487" marB="0" anchor="ctr">
                    <a:solidFill>
                      <a:srgbClr val="173C6A"/>
                    </a:solidFill>
                  </a:tcPr>
                </a:tc>
                <a:tc>
                  <a:txBody>
                    <a:bodyPr/>
                    <a:lstStyle/>
                    <a:p>
                      <a:pPr algn="ctr" fontAlgn="ctr"/>
                      <a:r>
                        <a:rPr lang="en-US" sz="2400" b="0" i="0" u="none" strike="noStrike" dirty="0">
                          <a:solidFill>
                            <a:schemeClr val="bg1"/>
                          </a:solidFill>
                          <a:effectLst/>
                          <a:latin typeface="+mn-lt"/>
                        </a:rPr>
                        <a:t>3</a:t>
                      </a:r>
                    </a:p>
                  </a:txBody>
                  <a:tcPr marL="5487" marR="5487" marT="5487" marB="0" anchor="ctr">
                    <a:solidFill>
                      <a:srgbClr val="173C6A"/>
                    </a:solidFill>
                  </a:tcPr>
                </a:tc>
                <a:extLst>
                  <a:ext uri="{0D108BD9-81ED-4DB2-BD59-A6C34878D82A}">
                    <a16:rowId xmlns:a16="http://schemas.microsoft.com/office/drawing/2014/main" val="2430000472"/>
                  </a:ext>
                </a:extLst>
              </a:tr>
              <a:tr h="392778">
                <a:tc>
                  <a:txBody>
                    <a:bodyPr/>
                    <a:lstStyle/>
                    <a:p>
                      <a:pPr algn="l" fontAlgn="ctr"/>
                      <a:r>
                        <a:rPr lang="en-US" sz="2400" u="none" strike="noStrike" dirty="0">
                          <a:solidFill>
                            <a:schemeClr val="bg1"/>
                          </a:solidFill>
                          <a:effectLst/>
                        </a:rPr>
                        <a:t>Maple St (Kirby to Gervais)</a:t>
                      </a:r>
                      <a:endParaRPr lang="en-US" sz="2400" b="0" i="0" u="none" strike="noStrike" dirty="0">
                        <a:solidFill>
                          <a:schemeClr val="bg1"/>
                        </a:solidFill>
                        <a:effectLst/>
                        <a:latin typeface="Arial" panose="020B0604020202020204" pitchFamily="34" charset="0"/>
                      </a:endParaRPr>
                    </a:p>
                  </a:txBody>
                  <a:tcPr marL="5487" marR="5487" marT="5487" marB="0" anchor="ctr">
                    <a:solidFill>
                      <a:srgbClr val="173C6A"/>
                    </a:solidFill>
                  </a:tcPr>
                </a:tc>
                <a:tc>
                  <a:txBody>
                    <a:bodyPr/>
                    <a:lstStyle/>
                    <a:p>
                      <a:pPr algn="ctr" fontAlgn="ctr"/>
                      <a:r>
                        <a:rPr lang="en-US" sz="2400" u="none" strike="noStrike" dirty="0">
                          <a:solidFill>
                            <a:schemeClr val="bg1"/>
                          </a:solidFill>
                          <a:effectLst/>
                        </a:rPr>
                        <a:t>6</a:t>
                      </a:r>
                      <a:endParaRPr lang="en-US" sz="2400" b="0" i="0" u="none" strike="noStrike" dirty="0">
                        <a:solidFill>
                          <a:schemeClr val="bg1"/>
                        </a:solidFill>
                        <a:effectLst/>
                        <a:latin typeface="Arial" panose="020B0604020202020204" pitchFamily="34" charset="0"/>
                      </a:endParaRPr>
                    </a:p>
                  </a:txBody>
                  <a:tcPr marL="5487" marR="5487" marT="5487" marB="0" anchor="ctr">
                    <a:solidFill>
                      <a:srgbClr val="173C6A"/>
                    </a:solidFill>
                  </a:tcPr>
                </a:tc>
                <a:extLst>
                  <a:ext uri="{0D108BD9-81ED-4DB2-BD59-A6C34878D82A}">
                    <a16:rowId xmlns:a16="http://schemas.microsoft.com/office/drawing/2014/main" val="349480861"/>
                  </a:ext>
                </a:extLst>
              </a:tr>
              <a:tr h="444573">
                <a:tc>
                  <a:txBody>
                    <a:bodyPr/>
                    <a:lstStyle/>
                    <a:p>
                      <a:pPr algn="l" fontAlgn="ctr"/>
                      <a:r>
                        <a:rPr lang="en-US" sz="2400" u="none" strike="noStrike" dirty="0">
                          <a:solidFill>
                            <a:schemeClr val="bg1"/>
                          </a:solidFill>
                          <a:effectLst/>
                        </a:rPr>
                        <a:t>Mildred Ave (Westwood to Duke)</a:t>
                      </a:r>
                      <a:endParaRPr lang="en-US" sz="2400" b="0" i="0" u="none" strike="noStrike" dirty="0">
                        <a:solidFill>
                          <a:schemeClr val="bg1"/>
                        </a:solidFill>
                        <a:effectLst/>
                        <a:latin typeface="Arial" panose="020B0604020202020204" pitchFamily="34" charset="0"/>
                      </a:endParaRPr>
                    </a:p>
                  </a:txBody>
                  <a:tcPr marL="5487" marR="5487" marT="5487" marB="0" anchor="ctr">
                    <a:solidFill>
                      <a:srgbClr val="173C6A"/>
                    </a:solidFill>
                  </a:tcPr>
                </a:tc>
                <a:tc>
                  <a:txBody>
                    <a:bodyPr/>
                    <a:lstStyle/>
                    <a:p>
                      <a:pPr algn="ctr" fontAlgn="ctr"/>
                      <a:r>
                        <a:rPr lang="en-US" sz="2400" u="none" strike="noStrike" dirty="0">
                          <a:solidFill>
                            <a:schemeClr val="bg1"/>
                          </a:solidFill>
                          <a:effectLst/>
                        </a:rPr>
                        <a:t>4</a:t>
                      </a:r>
                      <a:endParaRPr lang="en-US" sz="2400" b="0" i="0" u="none" strike="noStrike" dirty="0">
                        <a:solidFill>
                          <a:schemeClr val="bg1"/>
                        </a:solidFill>
                        <a:effectLst/>
                        <a:latin typeface="Arial" panose="020B0604020202020204" pitchFamily="34" charset="0"/>
                      </a:endParaRPr>
                    </a:p>
                  </a:txBody>
                  <a:tcPr marL="5487" marR="5487" marT="5487" marB="0" anchor="ctr">
                    <a:solidFill>
                      <a:srgbClr val="173C6A"/>
                    </a:solidFill>
                  </a:tcPr>
                </a:tc>
                <a:extLst>
                  <a:ext uri="{0D108BD9-81ED-4DB2-BD59-A6C34878D82A}">
                    <a16:rowId xmlns:a16="http://schemas.microsoft.com/office/drawing/2014/main" val="377242425"/>
                  </a:ext>
                </a:extLst>
              </a:tr>
              <a:tr h="444573">
                <a:tc>
                  <a:txBody>
                    <a:bodyPr/>
                    <a:lstStyle/>
                    <a:p>
                      <a:pPr algn="l" fontAlgn="ctr"/>
                      <a:r>
                        <a:rPr lang="en-US" sz="2400" u="none" strike="noStrike" dirty="0">
                          <a:solidFill>
                            <a:schemeClr val="bg1"/>
                          </a:solidFill>
                          <a:effectLst/>
                        </a:rPr>
                        <a:t>Royster St (Capers Ave)</a:t>
                      </a:r>
                      <a:endParaRPr lang="en-US" sz="2400" b="0" i="0" u="none" strike="noStrike" dirty="0">
                        <a:solidFill>
                          <a:schemeClr val="bg1"/>
                        </a:solidFill>
                        <a:effectLst/>
                        <a:latin typeface="Arial" panose="020B0604020202020204" pitchFamily="34" charset="0"/>
                      </a:endParaRPr>
                    </a:p>
                  </a:txBody>
                  <a:tcPr marL="5487" marR="5487" marT="5487" marB="0" anchor="ctr">
                    <a:solidFill>
                      <a:srgbClr val="173C6A"/>
                    </a:solidFill>
                  </a:tcPr>
                </a:tc>
                <a:tc>
                  <a:txBody>
                    <a:bodyPr/>
                    <a:lstStyle/>
                    <a:p>
                      <a:pPr algn="ctr" fontAlgn="ctr"/>
                      <a:r>
                        <a:rPr lang="en-US" sz="2400" u="none" strike="noStrike" dirty="0">
                          <a:solidFill>
                            <a:schemeClr val="bg1"/>
                          </a:solidFill>
                          <a:effectLst/>
                        </a:rPr>
                        <a:t>10</a:t>
                      </a:r>
                      <a:endParaRPr lang="en-US" sz="2400" b="0" i="0" u="none" strike="noStrike" dirty="0">
                        <a:solidFill>
                          <a:schemeClr val="bg1"/>
                        </a:solidFill>
                        <a:effectLst/>
                        <a:latin typeface="Arial" panose="020B0604020202020204" pitchFamily="34" charset="0"/>
                      </a:endParaRPr>
                    </a:p>
                  </a:txBody>
                  <a:tcPr marL="5487" marR="5487" marT="5487" marB="0" anchor="ctr">
                    <a:solidFill>
                      <a:srgbClr val="173C6A"/>
                    </a:solidFill>
                  </a:tcPr>
                </a:tc>
                <a:extLst>
                  <a:ext uri="{0D108BD9-81ED-4DB2-BD59-A6C34878D82A}">
                    <a16:rowId xmlns:a16="http://schemas.microsoft.com/office/drawing/2014/main" val="2599825858"/>
                  </a:ext>
                </a:extLst>
              </a:tr>
              <a:tr h="444573">
                <a:tc>
                  <a:txBody>
                    <a:bodyPr/>
                    <a:lstStyle/>
                    <a:p>
                      <a:pPr algn="l" fontAlgn="ctr"/>
                      <a:r>
                        <a:rPr lang="en-US" sz="2400" u="none" strike="noStrike" dirty="0">
                          <a:solidFill>
                            <a:schemeClr val="bg1"/>
                          </a:solidFill>
                          <a:effectLst/>
                        </a:rPr>
                        <a:t>School House Rd (Two Notch to Ervin)</a:t>
                      </a:r>
                      <a:endParaRPr lang="en-US" sz="2400" b="0" i="0" u="none" strike="noStrike" dirty="0">
                        <a:solidFill>
                          <a:schemeClr val="bg1"/>
                        </a:solidFill>
                        <a:effectLst/>
                        <a:latin typeface="Arial" panose="020B0604020202020204" pitchFamily="34" charset="0"/>
                      </a:endParaRPr>
                    </a:p>
                  </a:txBody>
                  <a:tcPr marL="5487" marR="5487" marT="5487" marB="0" anchor="ctr">
                    <a:solidFill>
                      <a:srgbClr val="173C6A"/>
                    </a:solidFill>
                  </a:tcPr>
                </a:tc>
                <a:tc>
                  <a:txBody>
                    <a:bodyPr/>
                    <a:lstStyle/>
                    <a:p>
                      <a:pPr algn="ctr" fontAlgn="ctr"/>
                      <a:r>
                        <a:rPr lang="en-US" sz="2400" u="none" strike="noStrike" dirty="0">
                          <a:solidFill>
                            <a:schemeClr val="bg1"/>
                          </a:solidFill>
                          <a:effectLst/>
                        </a:rPr>
                        <a:t>3</a:t>
                      </a:r>
                      <a:endParaRPr lang="en-US" sz="2400" b="0" i="0" u="none" strike="noStrike" dirty="0">
                        <a:solidFill>
                          <a:schemeClr val="bg1"/>
                        </a:solidFill>
                        <a:effectLst/>
                        <a:latin typeface="Arial" panose="020B0604020202020204" pitchFamily="34" charset="0"/>
                      </a:endParaRPr>
                    </a:p>
                  </a:txBody>
                  <a:tcPr marL="5487" marR="5487" marT="5487" marB="0" anchor="ctr">
                    <a:solidFill>
                      <a:srgbClr val="173C6A"/>
                    </a:solidFill>
                  </a:tcPr>
                </a:tc>
                <a:extLst>
                  <a:ext uri="{0D108BD9-81ED-4DB2-BD59-A6C34878D82A}">
                    <a16:rowId xmlns:a16="http://schemas.microsoft.com/office/drawing/2014/main" val="3509593983"/>
                  </a:ext>
                </a:extLst>
              </a:tr>
              <a:tr h="444573">
                <a:tc>
                  <a:txBody>
                    <a:bodyPr/>
                    <a:lstStyle/>
                    <a:p>
                      <a:pPr algn="l" fontAlgn="ctr"/>
                      <a:r>
                        <a:rPr lang="en-US" sz="2400" u="none" strike="noStrike" dirty="0">
                          <a:solidFill>
                            <a:schemeClr val="bg1"/>
                          </a:solidFill>
                          <a:effectLst/>
                        </a:rPr>
                        <a:t>Senate St (Gladden to King)</a:t>
                      </a:r>
                      <a:endParaRPr lang="en-US" sz="2400" b="0" i="0" u="none" strike="noStrike" dirty="0">
                        <a:solidFill>
                          <a:schemeClr val="bg1"/>
                        </a:solidFill>
                        <a:effectLst/>
                        <a:latin typeface="Arial" panose="020B0604020202020204" pitchFamily="34" charset="0"/>
                      </a:endParaRPr>
                    </a:p>
                  </a:txBody>
                  <a:tcPr marL="5487" marR="5487" marT="5487" marB="0" anchor="ctr">
                    <a:solidFill>
                      <a:srgbClr val="173C6A"/>
                    </a:solidFill>
                  </a:tcPr>
                </a:tc>
                <a:tc>
                  <a:txBody>
                    <a:bodyPr/>
                    <a:lstStyle/>
                    <a:p>
                      <a:pPr algn="ctr" fontAlgn="ctr"/>
                      <a:r>
                        <a:rPr lang="en-US" sz="2400" u="none" strike="noStrike" dirty="0">
                          <a:solidFill>
                            <a:schemeClr val="bg1"/>
                          </a:solidFill>
                          <a:effectLst/>
                        </a:rPr>
                        <a:t>5, 6</a:t>
                      </a:r>
                      <a:endParaRPr lang="en-US" sz="2400" b="0" i="0" u="none" strike="noStrike" dirty="0">
                        <a:solidFill>
                          <a:schemeClr val="bg1"/>
                        </a:solidFill>
                        <a:effectLst/>
                        <a:latin typeface="Arial" panose="020B0604020202020204" pitchFamily="34" charset="0"/>
                      </a:endParaRPr>
                    </a:p>
                  </a:txBody>
                  <a:tcPr marL="5487" marR="5487" marT="5487" marB="0" anchor="ctr">
                    <a:solidFill>
                      <a:srgbClr val="173C6A"/>
                    </a:solidFill>
                  </a:tcPr>
                </a:tc>
                <a:extLst>
                  <a:ext uri="{0D108BD9-81ED-4DB2-BD59-A6C34878D82A}">
                    <a16:rowId xmlns:a16="http://schemas.microsoft.com/office/drawing/2014/main" val="569248103"/>
                  </a:ext>
                </a:extLst>
              </a:tr>
              <a:tr h="444573">
                <a:tc>
                  <a:txBody>
                    <a:bodyPr/>
                    <a:lstStyle/>
                    <a:p>
                      <a:pPr algn="l" fontAlgn="ctr"/>
                      <a:r>
                        <a:rPr lang="en-US" sz="2400" u="none" strike="noStrike" dirty="0">
                          <a:solidFill>
                            <a:schemeClr val="bg1"/>
                          </a:solidFill>
                          <a:effectLst/>
                        </a:rPr>
                        <a:t>Tryon St (Catawba to Heyward)</a:t>
                      </a:r>
                      <a:endParaRPr lang="en-US" sz="2400" b="0" i="0" u="none" strike="noStrike" dirty="0">
                        <a:solidFill>
                          <a:schemeClr val="bg1"/>
                        </a:solidFill>
                        <a:effectLst/>
                        <a:latin typeface="Arial" panose="020B0604020202020204" pitchFamily="34" charset="0"/>
                      </a:endParaRPr>
                    </a:p>
                  </a:txBody>
                  <a:tcPr marL="5487" marR="5487" marT="5487" marB="0" anchor="ctr">
                    <a:solidFill>
                      <a:srgbClr val="173C6A"/>
                    </a:solidFill>
                  </a:tcPr>
                </a:tc>
                <a:tc>
                  <a:txBody>
                    <a:bodyPr/>
                    <a:lstStyle/>
                    <a:p>
                      <a:pPr algn="ctr" fontAlgn="ctr"/>
                      <a:r>
                        <a:rPr lang="en-US" sz="2400" u="none" strike="noStrike" dirty="0">
                          <a:solidFill>
                            <a:schemeClr val="bg1"/>
                          </a:solidFill>
                          <a:effectLst/>
                        </a:rPr>
                        <a:t>5</a:t>
                      </a:r>
                      <a:endParaRPr lang="en-US" sz="2400" b="0" i="0" u="none" strike="noStrike" dirty="0">
                        <a:solidFill>
                          <a:schemeClr val="bg1"/>
                        </a:solidFill>
                        <a:effectLst/>
                        <a:latin typeface="Arial" panose="020B0604020202020204" pitchFamily="34" charset="0"/>
                      </a:endParaRPr>
                    </a:p>
                  </a:txBody>
                  <a:tcPr marL="5487" marR="5487" marT="5487" marB="0" anchor="ctr">
                    <a:solidFill>
                      <a:srgbClr val="173C6A"/>
                    </a:solidFill>
                  </a:tcPr>
                </a:tc>
                <a:extLst>
                  <a:ext uri="{0D108BD9-81ED-4DB2-BD59-A6C34878D82A}">
                    <a16:rowId xmlns:a16="http://schemas.microsoft.com/office/drawing/2014/main" val="3085673649"/>
                  </a:ext>
                </a:extLst>
              </a:tr>
              <a:tr h="444573">
                <a:tc>
                  <a:txBody>
                    <a:bodyPr/>
                    <a:lstStyle/>
                    <a:p>
                      <a:pPr algn="l" fontAlgn="ctr"/>
                      <a:r>
                        <a:rPr lang="en-US" sz="2400" u="none" strike="noStrike" dirty="0">
                          <a:solidFill>
                            <a:schemeClr val="bg1"/>
                          </a:solidFill>
                          <a:effectLst/>
                        </a:rPr>
                        <a:t>Wayne St (Calhoun to Laurel)</a:t>
                      </a:r>
                      <a:endParaRPr lang="en-US" sz="2400" b="0" i="0" u="none" strike="noStrike" dirty="0">
                        <a:solidFill>
                          <a:schemeClr val="bg1"/>
                        </a:solidFill>
                        <a:effectLst/>
                        <a:latin typeface="Arial" panose="020B0604020202020204" pitchFamily="34" charset="0"/>
                      </a:endParaRPr>
                    </a:p>
                  </a:txBody>
                  <a:tcPr marL="5487" marR="5487" marT="5487" marB="0" anchor="ctr">
                    <a:solidFill>
                      <a:srgbClr val="173C6A"/>
                    </a:solidFill>
                  </a:tcPr>
                </a:tc>
                <a:tc>
                  <a:txBody>
                    <a:bodyPr/>
                    <a:lstStyle/>
                    <a:p>
                      <a:pPr algn="ctr" fontAlgn="ctr"/>
                      <a:r>
                        <a:rPr lang="en-US" sz="2400" u="none" strike="noStrike" dirty="0">
                          <a:solidFill>
                            <a:schemeClr val="bg1"/>
                          </a:solidFill>
                          <a:effectLst/>
                        </a:rPr>
                        <a:t>4, 5</a:t>
                      </a:r>
                      <a:endParaRPr lang="en-US" sz="2400" b="0" i="0" u="none" strike="noStrike" dirty="0">
                        <a:solidFill>
                          <a:schemeClr val="bg1"/>
                        </a:solidFill>
                        <a:effectLst/>
                        <a:latin typeface="Arial" panose="020B0604020202020204" pitchFamily="34" charset="0"/>
                      </a:endParaRPr>
                    </a:p>
                  </a:txBody>
                  <a:tcPr marL="5487" marR="5487" marT="5487" marB="0" anchor="ctr">
                    <a:solidFill>
                      <a:srgbClr val="173C6A"/>
                    </a:solidFill>
                  </a:tcPr>
                </a:tc>
                <a:extLst>
                  <a:ext uri="{0D108BD9-81ED-4DB2-BD59-A6C34878D82A}">
                    <a16:rowId xmlns:a16="http://schemas.microsoft.com/office/drawing/2014/main" val="804020701"/>
                  </a:ext>
                </a:extLst>
              </a:tr>
              <a:tr h="444573">
                <a:tc>
                  <a:txBody>
                    <a:bodyPr/>
                    <a:lstStyle/>
                    <a:p>
                      <a:pPr algn="l" fontAlgn="ctr"/>
                      <a:r>
                        <a:rPr lang="en-US" sz="2400" u="none" strike="noStrike" dirty="0">
                          <a:solidFill>
                            <a:schemeClr val="bg1"/>
                          </a:solidFill>
                          <a:effectLst/>
                        </a:rPr>
                        <a:t>Wildwood Ave (Monticello to Ridgewood)</a:t>
                      </a:r>
                      <a:endParaRPr lang="en-US" sz="2400" b="0" i="0" u="none" strike="noStrike" dirty="0">
                        <a:solidFill>
                          <a:schemeClr val="bg1"/>
                        </a:solidFill>
                        <a:effectLst/>
                        <a:latin typeface="Arial" panose="020B0604020202020204" pitchFamily="34" charset="0"/>
                      </a:endParaRPr>
                    </a:p>
                  </a:txBody>
                  <a:tcPr marL="5487" marR="5487" marT="5487" marB="0" anchor="ctr">
                    <a:solidFill>
                      <a:srgbClr val="173C6A"/>
                    </a:solidFill>
                  </a:tcPr>
                </a:tc>
                <a:tc>
                  <a:txBody>
                    <a:bodyPr/>
                    <a:lstStyle/>
                    <a:p>
                      <a:pPr algn="ctr" fontAlgn="ctr"/>
                      <a:r>
                        <a:rPr lang="en-US" sz="2400" u="none" strike="noStrike" dirty="0">
                          <a:solidFill>
                            <a:schemeClr val="bg1"/>
                          </a:solidFill>
                          <a:effectLst/>
                        </a:rPr>
                        <a:t>4</a:t>
                      </a:r>
                      <a:endParaRPr lang="en-US" sz="2400" b="0" i="0" u="none" strike="noStrike" dirty="0">
                        <a:solidFill>
                          <a:schemeClr val="bg1"/>
                        </a:solidFill>
                        <a:effectLst/>
                        <a:latin typeface="Arial" panose="020B0604020202020204" pitchFamily="34" charset="0"/>
                      </a:endParaRPr>
                    </a:p>
                  </a:txBody>
                  <a:tcPr marL="5487" marR="5487" marT="5487" marB="0" anchor="ctr">
                    <a:solidFill>
                      <a:srgbClr val="173C6A"/>
                    </a:solidFill>
                  </a:tcPr>
                </a:tc>
                <a:extLst>
                  <a:ext uri="{0D108BD9-81ED-4DB2-BD59-A6C34878D82A}">
                    <a16:rowId xmlns:a16="http://schemas.microsoft.com/office/drawing/2014/main" val="2467905050"/>
                  </a:ext>
                </a:extLst>
              </a:tr>
              <a:tr h="444573">
                <a:tc>
                  <a:txBody>
                    <a:bodyPr/>
                    <a:lstStyle/>
                    <a:p>
                      <a:pPr algn="l" fontAlgn="ctr"/>
                      <a:r>
                        <a:rPr lang="en-US" sz="2400" u="none" strike="noStrike" dirty="0">
                          <a:solidFill>
                            <a:schemeClr val="bg1"/>
                          </a:solidFill>
                          <a:effectLst/>
                        </a:rPr>
                        <a:t>Wiley St (Superior to Edisto)</a:t>
                      </a:r>
                      <a:endParaRPr lang="en-US" sz="2400" b="0" i="0" u="none" strike="noStrike" dirty="0">
                        <a:solidFill>
                          <a:schemeClr val="bg1"/>
                        </a:solidFill>
                        <a:effectLst/>
                        <a:latin typeface="Arial" panose="020B0604020202020204" pitchFamily="34" charset="0"/>
                      </a:endParaRPr>
                    </a:p>
                  </a:txBody>
                  <a:tcPr marL="5487" marR="5487" marT="5487" marB="0" anchor="ctr">
                    <a:solidFill>
                      <a:srgbClr val="173C6A"/>
                    </a:solidFill>
                  </a:tcPr>
                </a:tc>
                <a:tc>
                  <a:txBody>
                    <a:bodyPr/>
                    <a:lstStyle/>
                    <a:p>
                      <a:pPr algn="ctr" fontAlgn="ctr"/>
                      <a:r>
                        <a:rPr lang="en-US" sz="2400" u="none" strike="noStrike" dirty="0">
                          <a:solidFill>
                            <a:schemeClr val="bg1"/>
                          </a:solidFill>
                          <a:effectLst/>
                        </a:rPr>
                        <a:t>10</a:t>
                      </a:r>
                      <a:endParaRPr lang="en-US" sz="2400" b="0" i="0" u="none" strike="noStrike" dirty="0">
                        <a:solidFill>
                          <a:schemeClr val="bg1"/>
                        </a:solidFill>
                        <a:effectLst/>
                        <a:latin typeface="Arial" panose="020B0604020202020204" pitchFamily="34" charset="0"/>
                      </a:endParaRPr>
                    </a:p>
                  </a:txBody>
                  <a:tcPr marL="5487" marR="5487" marT="5487" marB="0" anchor="ctr">
                    <a:solidFill>
                      <a:srgbClr val="173C6A"/>
                    </a:solidFill>
                  </a:tcPr>
                </a:tc>
                <a:extLst>
                  <a:ext uri="{0D108BD9-81ED-4DB2-BD59-A6C34878D82A}">
                    <a16:rowId xmlns:a16="http://schemas.microsoft.com/office/drawing/2014/main" val="1652424824"/>
                  </a:ext>
                </a:extLst>
              </a:tr>
              <a:tr h="444573">
                <a:tc>
                  <a:txBody>
                    <a:bodyPr/>
                    <a:lstStyle/>
                    <a:p>
                      <a:pPr algn="l" fontAlgn="ctr"/>
                      <a:r>
                        <a:rPr lang="en-US" sz="2400" u="none" strike="noStrike" dirty="0">
                          <a:solidFill>
                            <a:schemeClr val="bg1"/>
                          </a:solidFill>
                          <a:effectLst/>
                        </a:rPr>
                        <a:t>Windover St (Two Notch to Belvedere)</a:t>
                      </a:r>
                      <a:endParaRPr lang="en-US" sz="2400" b="0" i="0" u="none" strike="noStrike" dirty="0">
                        <a:solidFill>
                          <a:schemeClr val="bg1"/>
                        </a:solidFill>
                        <a:effectLst/>
                        <a:latin typeface="Arial" panose="020B0604020202020204" pitchFamily="34" charset="0"/>
                      </a:endParaRPr>
                    </a:p>
                  </a:txBody>
                  <a:tcPr marL="5487" marR="5487" marT="5487" marB="0" anchor="ctr">
                    <a:solidFill>
                      <a:srgbClr val="173C6A"/>
                    </a:solidFill>
                  </a:tcPr>
                </a:tc>
                <a:tc>
                  <a:txBody>
                    <a:bodyPr/>
                    <a:lstStyle/>
                    <a:p>
                      <a:pPr algn="ctr" fontAlgn="ctr"/>
                      <a:r>
                        <a:rPr lang="en-US" sz="2400" u="none" strike="noStrike" dirty="0">
                          <a:solidFill>
                            <a:schemeClr val="bg1"/>
                          </a:solidFill>
                          <a:effectLst/>
                        </a:rPr>
                        <a:t>3</a:t>
                      </a:r>
                      <a:endParaRPr lang="en-US" sz="2400" b="0" i="0" u="none" strike="noStrike" dirty="0">
                        <a:solidFill>
                          <a:schemeClr val="bg1"/>
                        </a:solidFill>
                        <a:effectLst/>
                        <a:latin typeface="Arial" panose="020B0604020202020204" pitchFamily="34" charset="0"/>
                      </a:endParaRPr>
                    </a:p>
                  </a:txBody>
                  <a:tcPr marL="5487" marR="5487" marT="5487" marB="0" anchor="ctr">
                    <a:solidFill>
                      <a:srgbClr val="173C6A"/>
                    </a:solidFill>
                  </a:tcPr>
                </a:tc>
                <a:extLst>
                  <a:ext uri="{0D108BD9-81ED-4DB2-BD59-A6C34878D82A}">
                    <a16:rowId xmlns:a16="http://schemas.microsoft.com/office/drawing/2014/main" val="2542477236"/>
                  </a:ext>
                </a:extLst>
              </a:tr>
              <a:tr h="397241">
                <a:tc>
                  <a:txBody>
                    <a:bodyPr/>
                    <a:lstStyle/>
                    <a:p>
                      <a:pPr algn="l" fontAlgn="ctr"/>
                      <a:r>
                        <a:rPr lang="en-US" sz="2400" u="none" strike="noStrike" dirty="0">
                          <a:solidFill>
                            <a:schemeClr val="bg1"/>
                          </a:solidFill>
                          <a:effectLst/>
                        </a:rPr>
                        <a:t>Harrison Rd (Two Notch to Forest)</a:t>
                      </a:r>
                      <a:endParaRPr lang="en-US" sz="2400" b="0" i="0" u="none" strike="noStrike" dirty="0">
                        <a:solidFill>
                          <a:schemeClr val="bg1"/>
                        </a:solidFill>
                        <a:effectLst/>
                        <a:latin typeface="Arial" panose="020B0604020202020204" pitchFamily="34" charset="0"/>
                      </a:endParaRPr>
                    </a:p>
                  </a:txBody>
                  <a:tcPr marL="5487" marR="5487" marT="5487" marB="0" anchor="ctr">
                    <a:solidFill>
                      <a:srgbClr val="173C6A"/>
                    </a:solidFill>
                  </a:tcPr>
                </a:tc>
                <a:tc>
                  <a:txBody>
                    <a:bodyPr/>
                    <a:lstStyle/>
                    <a:p>
                      <a:pPr algn="ctr" fontAlgn="ctr"/>
                      <a:r>
                        <a:rPr lang="en-US" sz="2400" u="none" strike="noStrike" dirty="0">
                          <a:solidFill>
                            <a:schemeClr val="bg1"/>
                          </a:solidFill>
                          <a:effectLst/>
                        </a:rPr>
                        <a:t>3</a:t>
                      </a:r>
                      <a:endParaRPr lang="en-US" sz="2400" b="0" i="0" u="none" strike="noStrike" dirty="0">
                        <a:solidFill>
                          <a:schemeClr val="bg1"/>
                        </a:solidFill>
                        <a:effectLst/>
                        <a:latin typeface="Arial" panose="020B0604020202020204" pitchFamily="34" charset="0"/>
                      </a:endParaRPr>
                    </a:p>
                  </a:txBody>
                  <a:tcPr marL="5487" marR="5487" marT="5487" marB="0" anchor="ctr">
                    <a:solidFill>
                      <a:srgbClr val="173C6A"/>
                    </a:solidFill>
                  </a:tcPr>
                </a:tc>
                <a:extLst>
                  <a:ext uri="{0D108BD9-81ED-4DB2-BD59-A6C34878D82A}">
                    <a16:rowId xmlns:a16="http://schemas.microsoft.com/office/drawing/2014/main" val="3444356562"/>
                  </a:ext>
                </a:extLst>
              </a:tr>
              <a:tr h="444573">
                <a:tc>
                  <a:txBody>
                    <a:bodyPr/>
                    <a:lstStyle/>
                    <a:p>
                      <a:pPr algn="l" fontAlgn="ctr"/>
                      <a:r>
                        <a:rPr lang="en-US" sz="2400" u="none" strike="noStrike" dirty="0">
                          <a:solidFill>
                            <a:schemeClr val="bg1"/>
                          </a:solidFill>
                          <a:effectLst/>
                        </a:rPr>
                        <a:t>Koon (Malinda to </a:t>
                      </a:r>
                      <a:r>
                        <a:rPr lang="en-US" sz="2400" u="none" strike="noStrike" dirty="0" err="1">
                          <a:solidFill>
                            <a:schemeClr val="bg1"/>
                          </a:solidFill>
                          <a:effectLst/>
                        </a:rPr>
                        <a:t>Farmview</a:t>
                      </a:r>
                      <a:r>
                        <a:rPr lang="en-US" sz="2400" u="none" strike="noStrike" dirty="0">
                          <a:solidFill>
                            <a:schemeClr val="bg1"/>
                          </a:solidFill>
                          <a:effectLst/>
                        </a:rPr>
                        <a:t>)</a:t>
                      </a:r>
                      <a:endParaRPr lang="en-US" sz="2400" b="0" i="0" u="none" strike="noStrike" dirty="0">
                        <a:solidFill>
                          <a:schemeClr val="bg1"/>
                        </a:solidFill>
                        <a:effectLst/>
                        <a:latin typeface="Arial" panose="020B0604020202020204" pitchFamily="34" charset="0"/>
                      </a:endParaRPr>
                    </a:p>
                  </a:txBody>
                  <a:tcPr marL="5487" marR="5487" marT="5487" marB="0" anchor="ctr">
                    <a:solidFill>
                      <a:srgbClr val="173C6A"/>
                    </a:solidFill>
                  </a:tcPr>
                </a:tc>
                <a:tc>
                  <a:txBody>
                    <a:bodyPr/>
                    <a:lstStyle/>
                    <a:p>
                      <a:pPr algn="ctr" fontAlgn="ctr"/>
                      <a:r>
                        <a:rPr lang="en-US" sz="2400" u="none" strike="noStrike" dirty="0">
                          <a:solidFill>
                            <a:schemeClr val="bg1"/>
                          </a:solidFill>
                          <a:effectLst/>
                        </a:rPr>
                        <a:t>3</a:t>
                      </a:r>
                      <a:endParaRPr lang="en-US" sz="2400" b="0" i="0" u="none" strike="noStrike" dirty="0">
                        <a:solidFill>
                          <a:schemeClr val="bg1"/>
                        </a:solidFill>
                        <a:effectLst/>
                        <a:latin typeface="Arial" panose="020B0604020202020204" pitchFamily="34" charset="0"/>
                      </a:endParaRPr>
                    </a:p>
                  </a:txBody>
                  <a:tcPr marL="5487" marR="5487" marT="5487" marB="0" anchor="ctr">
                    <a:solidFill>
                      <a:srgbClr val="173C6A"/>
                    </a:solidFill>
                  </a:tcPr>
                </a:tc>
                <a:extLst>
                  <a:ext uri="{0D108BD9-81ED-4DB2-BD59-A6C34878D82A}">
                    <a16:rowId xmlns:a16="http://schemas.microsoft.com/office/drawing/2014/main" val="4277057571"/>
                  </a:ext>
                </a:extLst>
              </a:tr>
              <a:tr h="444573">
                <a:tc>
                  <a:txBody>
                    <a:bodyPr/>
                    <a:lstStyle/>
                    <a:p>
                      <a:pPr algn="l" fontAlgn="ctr"/>
                      <a:r>
                        <a:rPr lang="en-US" sz="2400" u="none" strike="noStrike" dirty="0">
                          <a:solidFill>
                            <a:schemeClr val="bg1"/>
                          </a:solidFill>
                          <a:effectLst/>
                        </a:rPr>
                        <a:t>Pelham (Gills Creek to Garners Ferry)</a:t>
                      </a:r>
                      <a:endParaRPr lang="en-US" sz="2400" b="0" i="0" u="none" strike="noStrike" dirty="0">
                        <a:solidFill>
                          <a:schemeClr val="bg1"/>
                        </a:solidFill>
                        <a:effectLst/>
                        <a:latin typeface="Arial" panose="020B0604020202020204" pitchFamily="34" charset="0"/>
                      </a:endParaRPr>
                    </a:p>
                  </a:txBody>
                  <a:tcPr marL="5487" marR="5487" marT="5487" marB="0" anchor="ctr">
                    <a:solidFill>
                      <a:srgbClr val="173C6A"/>
                    </a:solidFill>
                  </a:tcPr>
                </a:tc>
                <a:tc>
                  <a:txBody>
                    <a:bodyPr/>
                    <a:lstStyle/>
                    <a:p>
                      <a:pPr algn="ctr" fontAlgn="ctr"/>
                      <a:r>
                        <a:rPr lang="en-US" sz="2400" u="none" strike="noStrike" dirty="0">
                          <a:solidFill>
                            <a:schemeClr val="bg1"/>
                          </a:solidFill>
                          <a:effectLst/>
                        </a:rPr>
                        <a:t>6</a:t>
                      </a:r>
                      <a:endParaRPr lang="en-US" sz="2400" b="0" i="0" u="none" strike="noStrike" dirty="0">
                        <a:solidFill>
                          <a:schemeClr val="bg1"/>
                        </a:solidFill>
                        <a:effectLst/>
                        <a:latin typeface="Arial" panose="020B0604020202020204" pitchFamily="34" charset="0"/>
                      </a:endParaRPr>
                    </a:p>
                  </a:txBody>
                  <a:tcPr marL="5487" marR="5487" marT="5487" marB="0" anchor="ctr">
                    <a:solidFill>
                      <a:srgbClr val="173C6A"/>
                    </a:solidFill>
                  </a:tcPr>
                </a:tc>
                <a:extLst>
                  <a:ext uri="{0D108BD9-81ED-4DB2-BD59-A6C34878D82A}">
                    <a16:rowId xmlns:a16="http://schemas.microsoft.com/office/drawing/2014/main" val="1666876452"/>
                  </a:ext>
                </a:extLst>
              </a:tr>
              <a:tr h="444573">
                <a:tc>
                  <a:txBody>
                    <a:bodyPr/>
                    <a:lstStyle/>
                    <a:p>
                      <a:pPr algn="l" fontAlgn="ctr"/>
                      <a:r>
                        <a:rPr lang="en-US" sz="2400" u="none" strike="noStrike" dirty="0">
                          <a:solidFill>
                            <a:schemeClr val="bg1"/>
                          </a:solidFill>
                          <a:effectLst/>
                        </a:rPr>
                        <a:t>Pinehurst (Harrison to Forest)</a:t>
                      </a:r>
                      <a:endParaRPr lang="en-US" sz="2400" b="0" i="0" u="none" strike="noStrike" dirty="0">
                        <a:solidFill>
                          <a:schemeClr val="bg1"/>
                        </a:solidFill>
                        <a:effectLst/>
                        <a:latin typeface="Arial" panose="020B0604020202020204" pitchFamily="34" charset="0"/>
                      </a:endParaRPr>
                    </a:p>
                  </a:txBody>
                  <a:tcPr marL="5487" marR="5487" marT="5487" marB="0" anchor="ctr">
                    <a:solidFill>
                      <a:srgbClr val="173C6A"/>
                    </a:solidFill>
                  </a:tcPr>
                </a:tc>
                <a:tc>
                  <a:txBody>
                    <a:bodyPr/>
                    <a:lstStyle/>
                    <a:p>
                      <a:pPr algn="ctr" fontAlgn="ctr"/>
                      <a:r>
                        <a:rPr lang="en-US" sz="2400" u="none" strike="noStrike" dirty="0">
                          <a:solidFill>
                            <a:schemeClr val="bg1"/>
                          </a:solidFill>
                          <a:effectLst/>
                        </a:rPr>
                        <a:t>3</a:t>
                      </a:r>
                      <a:endParaRPr lang="en-US" sz="2400" b="0" i="0" u="none" strike="noStrike" dirty="0">
                        <a:solidFill>
                          <a:schemeClr val="bg1"/>
                        </a:solidFill>
                        <a:effectLst/>
                        <a:latin typeface="Arial" panose="020B0604020202020204" pitchFamily="34" charset="0"/>
                      </a:endParaRPr>
                    </a:p>
                  </a:txBody>
                  <a:tcPr marL="5487" marR="5487" marT="5487" marB="0" anchor="ctr">
                    <a:solidFill>
                      <a:srgbClr val="173C6A"/>
                    </a:solidFill>
                  </a:tcPr>
                </a:tc>
                <a:extLst>
                  <a:ext uri="{0D108BD9-81ED-4DB2-BD59-A6C34878D82A}">
                    <a16:rowId xmlns:a16="http://schemas.microsoft.com/office/drawing/2014/main" val="1759754519"/>
                  </a:ext>
                </a:extLst>
              </a:tr>
              <a:tr h="444573">
                <a:tc>
                  <a:txBody>
                    <a:bodyPr/>
                    <a:lstStyle/>
                    <a:p>
                      <a:pPr algn="l" fontAlgn="ctr"/>
                      <a:r>
                        <a:rPr lang="en-US" sz="2400" u="none" strike="noStrike" dirty="0">
                          <a:solidFill>
                            <a:schemeClr val="bg1"/>
                          </a:solidFill>
                          <a:effectLst/>
                        </a:rPr>
                        <a:t>Veterans (Garners Ferry to Wormwood) </a:t>
                      </a:r>
                      <a:endParaRPr lang="en-US" sz="2400" b="0" i="0" u="none" strike="noStrike" dirty="0">
                        <a:solidFill>
                          <a:schemeClr val="bg1"/>
                        </a:solidFill>
                        <a:effectLst/>
                        <a:latin typeface="Arial" panose="020B0604020202020204" pitchFamily="34" charset="0"/>
                      </a:endParaRPr>
                    </a:p>
                  </a:txBody>
                  <a:tcPr marL="5487" marR="5487" marT="5487" marB="0" anchor="ctr">
                    <a:solidFill>
                      <a:srgbClr val="173C6A"/>
                    </a:solidFill>
                  </a:tcPr>
                </a:tc>
                <a:tc>
                  <a:txBody>
                    <a:bodyPr/>
                    <a:lstStyle/>
                    <a:p>
                      <a:pPr algn="ctr" fontAlgn="ctr"/>
                      <a:r>
                        <a:rPr lang="en-US" sz="2400" u="none" strike="noStrike" dirty="0">
                          <a:solidFill>
                            <a:schemeClr val="bg1"/>
                          </a:solidFill>
                          <a:effectLst/>
                        </a:rPr>
                        <a:t>11</a:t>
                      </a:r>
                      <a:endParaRPr lang="en-US" sz="2400" b="0" i="0" u="none" strike="noStrike" dirty="0">
                        <a:solidFill>
                          <a:schemeClr val="bg1"/>
                        </a:solidFill>
                        <a:effectLst/>
                        <a:latin typeface="Arial" panose="020B0604020202020204" pitchFamily="34" charset="0"/>
                      </a:endParaRPr>
                    </a:p>
                  </a:txBody>
                  <a:tcPr marL="5487" marR="5487" marT="5487" marB="0" anchor="ctr">
                    <a:solidFill>
                      <a:srgbClr val="173C6A"/>
                    </a:solidFill>
                  </a:tcPr>
                </a:tc>
                <a:extLst>
                  <a:ext uri="{0D108BD9-81ED-4DB2-BD59-A6C34878D82A}">
                    <a16:rowId xmlns:a16="http://schemas.microsoft.com/office/drawing/2014/main" val="2591800751"/>
                  </a:ext>
                </a:extLst>
              </a:tr>
              <a:tr h="464780">
                <a:tc>
                  <a:txBody>
                    <a:bodyPr/>
                    <a:lstStyle/>
                    <a:p>
                      <a:pPr algn="l" fontAlgn="ctr"/>
                      <a:r>
                        <a:rPr lang="en-US" sz="2400" u="none" strike="noStrike" dirty="0">
                          <a:solidFill>
                            <a:schemeClr val="bg1"/>
                          </a:solidFill>
                          <a:effectLst/>
                        </a:rPr>
                        <a:t>Veterans (</a:t>
                      </a:r>
                      <a:r>
                        <a:rPr lang="en-US" sz="2400" u="none" strike="noStrike" dirty="0" err="1">
                          <a:solidFill>
                            <a:schemeClr val="bg1"/>
                          </a:solidFill>
                          <a:effectLst/>
                        </a:rPr>
                        <a:t>Coachmaker</a:t>
                      </a:r>
                      <a:r>
                        <a:rPr lang="en-US" sz="2400" u="none" strike="noStrike" dirty="0">
                          <a:solidFill>
                            <a:schemeClr val="bg1"/>
                          </a:solidFill>
                          <a:effectLst/>
                        </a:rPr>
                        <a:t> to </a:t>
                      </a:r>
                      <a:r>
                        <a:rPr lang="en-US" sz="2400" u="none" strike="noStrike" dirty="0" err="1">
                          <a:solidFill>
                            <a:schemeClr val="bg1"/>
                          </a:solidFill>
                          <a:effectLst/>
                        </a:rPr>
                        <a:t>Coatsdale</a:t>
                      </a:r>
                      <a:r>
                        <a:rPr lang="en-US" sz="2400" u="none" strike="noStrike" dirty="0">
                          <a:solidFill>
                            <a:schemeClr val="bg1"/>
                          </a:solidFill>
                          <a:effectLst/>
                        </a:rPr>
                        <a:t>)</a:t>
                      </a:r>
                      <a:endParaRPr lang="en-US" sz="2400" b="0" i="0" u="none" strike="noStrike" dirty="0">
                        <a:solidFill>
                          <a:schemeClr val="bg1"/>
                        </a:solidFill>
                        <a:effectLst/>
                        <a:latin typeface="Arial" panose="020B0604020202020204" pitchFamily="34" charset="0"/>
                      </a:endParaRPr>
                    </a:p>
                  </a:txBody>
                  <a:tcPr marL="5487" marR="5487" marT="5487" marB="0" anchor="ctr">
                    <a:solidFill>
                      <a:srgbClr val="173C6A"/>
                    </a:solidFill>
                  </a:tcPr>
                </a:tc>
                <a:tc>
                  <a:txBody>
                    <a:bodyPr/>
                    <a:lstStyle/>
                    <a:p>
                      <a:pPr algn="ctr" fontAlgn="ctr"/>
                      <a:r>
                        <a:rPr lang="en-US" sz="2400" u="none" strike="noStrike" dirty="0">
                          <a:solidFill>
                            <a:schemeClr val="bg1"/>
                          </a:solidFill>
                          <a:effectLst/>
                        </a:rPr>
                        <a:t>6, 11</a:t>
                      </a:r>
                      <a:endParaRPr lang="en-US" sz="2400" b="0" i="0" u="none" strike="noStrike" dirty="0">
                        <a:solidFill>
                          <a:schemeClr val="bg1"/>
                        </a:solidFill>
                        <a:effectLst/>
                        <a:latin typeface="Arial" panose="020B0604020202020204" pitchFamily="34" charset="0"/>
                      </a:endParaRPr>
                    </a:p>
                  </a:txBody>
                  <a:tcPr marL="5487" marR="5487" marT="5487" marB="0" anchor="ctr">
                    <a:solidFill>
                      <a:srgbClr val="173C6A"/>
                    </a:solidFill>
                  </a:tcPr>
                </a:tc>
                <a:extLst>
                  <a:ext uri="{0D108BD9-81ED-4DB2-BD59-A6C34878D82A}">
                    <a16:rowId xmlns:a16="http://schemas.microsoft.com/office/drawing/2014/main" val="230518755"/>
                  </a:ext>
                </a:extLst>
              </a:tr>
            </a:tbl>
          </a:graphicData>
        </a:graphic>
      </p:graphicFrame>
    </p:spTree>
    <p:extLst>
      <p:ext uri="{BB962C8B-B14F-4D97-AF65-F5344CB8AC3E}">
        <p14:creationId xmlns:p14="http://schemas.microsoft.com/office/powerpoint/2010/main" val="400367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a:off x="12496800" y="1692243"/>
            <a:ext cx="7289526" cy="7289526"/>
          </a:xfrm>
          <a:custGeom>
            <a:avLst/>
            <a:gdLst/>
            <a:ahLst/>
            <a:cxnLst/>
            <a:rect l="l" t="t" r="r" b="b"/>
            <a:pathLst>
              <a:path w="7289526" h="7289526">
                <a:moveTo>
                  <a:pt x="0" y="0"/>
                </a:moveTo>
                <a:lnTo>
                  <a:pt x="7289526" y="0"/>
                </a:lnTo>
                <a:lnTo>
                  <a:pt x="7289526" y="7289526"/>
                </a:lnTo>
                <a:lnTo>
                  <a:pt x="0" y="7289526"/>
                </a:lnTo>
                <a:lnTo>
                  <a:pt x="0" y="0"/>
                </a:lnTo>
                <a:close/>
              </a:path>
            </a:pathLst>
          </a:custGeom>
          <a:blipFill>
            <a:blip r:embed="rId2">
              <a:alphaModFix amt="32999"/>
              <a:extLst>
                <a:ext uri="{96DAC541-7B7A-43D3-8B79-37D633B846F1}">
                  <asvg:svgBlip xmlns:asvg="http://schemas.microsoft.com/office/drawing/2016/SVG/main" r:embed="rId3"/>
                </a:ext>
              </a:extLst>
            </a:blip>
            <a:stretch>
              <a:fillRect/>
            </a:stretch>
          </a:blipFill>
        </p:spPr>
      </p:sp>
      <p:grpSp>
        <p:nvGrpSpPr>
          <p:cNvPr id="2" name="Group 2"/>
          <p:cNvGrpSpPr/>
          <p:nvPr/>
        </p:nvGrpSpPr>
        <p:grpSpPr>
          <a:xfrm>
            <a:off x="1" y="0"/>
            <a:ext cx="2537423" cy="10287000"/>
            <a:chOff x="0" y="0"/>
            <a:chExt cx="668292" cy="2709333"/>
          </a:xfrm>
        </p:grpSpPr>
        <p:sp>
          <p:nvSpPr>
            <p:cNvPr id="3" name="Freeform 3"/>
            <p:cNvSpPr/>
            <p:nvPr/>
          </p:nvSpPr>
          <p:spPr>
            <a:xfrm>
              <a:off x="0" y="0"/>
              <a:ext cx="668292" cy="2709333"/>
            </a:xfrm>
            <a:custGeom>
              <a:avLst/>
              <a:gdLst/>
              <a:ahLst/>
              <a:cxnLst/>
              <a:rect l="l" t="t" r="r" b="b"/>
              <a:pathLst>
                <a:path w="668292" h="2709333">
                  <a:moveTo>
                    <a:pt x="0" y="0"/>
                  </a:moveTo>
                  <a:lnTo>
                    <a:pt x="668292" y="0"/>
                  </a:lnTo>
                  <a:lnTo>
                    <a:pt x="668292" y="2709333"/>
                  </a:lnTo>
                  <a:lnTo>
                    <a:pt x="0" y="2709333"/>
                  </a:lnTo>
                  <a:close/>
                </a:path>
              </a:pathLst>
            </a:custGeom>
            <a:solidFill>
              <a:srgbClr val="193D6A"/>
            </a:solidFill>
          </p:spPr>
        </p:sp>
        <p:sp>
          <p:nvSpPr>
            <p:cNvPr id="4" name="TextBox 4"/>
            <p:cNvSpPr txBox="1"/>
            <p:nvPr/>
          </p:nvSpPr>
          <p:spPr>
            <a:xfrm>
              <a:off x="0" y="-38100"/>
              <a:ext cx="668292" cy="2747433"/>
            </a:xfrm>
            <a:prstGeom prst="rect">
              <a:avLst/>
            </a:prstGeom>
          </p:spPr>
          <p:txBody>
            <a:bodyPr lIns="50801" tIns="50801" rIns="50801" bIns="50801" rtlCol="0" anchor="ctr"/>
            <a:lstStyle/>
            <a:p>
              <a:pPr algn="ctr" defTabSz="914445">
                <a:lnSpc>
                  <a:spcPts val="2660"/>
                </a:lnSpc>
              </a:pPr>
              <a:endParaRPr>
                <a:solidFill>
                  <a:prstClr val="black"/>
                </a:solidFill>
                <a:latin typeface="Calibri"/>
              </a:endParaRPr>
            </a:p>
          </p:txBody>
        </p:sp>
      </p:grpSp>
      <p:sp>
        <p:nvSpPr>
          <p:cNvPr id="6" name="Freeform 6"/>
          <p:cNvSpPr/>
          <p:nvPr/>
        </p:nvSpPr>
        <p:spPr>
          <a:xfrm>
            <a:off x="-1262186" y="-1261991"/>
            <a:ext cx="7289526" cy="7289526"/>
          </a:xfrm>
          <a:custGeom>
            <a:avLst/>
            <a:gdLst/>
            <a:ahLst/>
            <a:cxnLst/>
            <a:rect l="l" t="t" r="r" b="b"/>
            <a:pathLst>
              <a:path w="7289526" h="7289526">
                <a:moveTo>
                  <a:pt x="0" y="0"/>
                </a:moveTo>
                <a:lnTo>
                  <a:pt x="7289526" y="0"/>
                </a:lnTo>
                <a:lnTo>
                  <a:pt x="7289526" y="7289526"/>
                </a:lnTo>
                <a:lnTo>
                  <a:pt x="0" y="7289526"/>
                </a:lnTo>
                <a:lnTo>
                  <a:pt x="0" y="0"/>
                </a:lnTo>
                <a:close/>
              </a:path>
            </a:pathLst>
          </a:custGeom>
          <a:blipFill>
            <a:blip r:embed="rId2">
              <a:alphaModFix amt="32999"/>
              <a:extLst>
                <a:ext uri="{96DAC541-7B7A-43D3-8B79-37D633B846F1}">
                  <asvg:svgBlip xmlns:asvg="http://schemas.microsoft.com/office/drawing/2016/SVG/main" r:embed="rId3"/>
                </a:ext>
              </a:extLst>
            </a:blip>
            <a:stretch>
              <a:fillRect/>
            </a:stretch>
          </a:blipFill>
        </p:spPr>
      </p:sp>
      <p:sp>
        <p:nvSpPr>
          <p:cNvPr id="7" name="Freeform 7"/>
          <p:cNvSpPr/>
          <p:nvPr/>
        </p:nvSpPr>
        <p:spPr>
          <a:xfrm>
            <a:off x="15741410" y="8075189"/>
            <a:ext cx="2087564" cy="1750001"/>
          </a:xfrm>
          <a:custGeom>
            <a:avLst/>
            <a:gdLst/>
            <a:ahLst/>
            <a:cxnLst/>
            <a:rect l="l" t="t" r="r" b="b"/>
            <a:pathLst>
              <a:path w="2087563" h="1750000">
                <a:moveTo>
                  <a:pt x="0" y="0"/>
                </a:moveTo>
                <a:lnTo>
                  <a:pt x="2087563" y="0"/>
                </a:lnTo>
                <a:lnTo>
                  <a:pt x="2087563" y="1750000"/>
                </a:lnTo>
                <a:lnTo>
                  <a:pt x="0" y="1750000"/>
                </a:lnTo>
                <a:lnTo>
                  <a:pt x="0" y="0"/>
                </a:lnTo>
                <a:close/>
              </a:path>
            </a:pathLst>
          </a:custGeom>
          <a:blipFill>
            <a:blip r:embed="rId4" cstate="screen">
              <a:extLst>
                <a:ext uri="{28A0092B-C50C-407E-A947-70E740481C1C}">
                  <a14:useLocalDpi xmlns:a14="http://schemas.microsoft.com/office/drawing/2010/main"/>
                </a:ext>
              </a:extLst>
            </a:blip>
            <a:stretch>
              <a:fillRect/>
            </a:stretch>
          </a:blipFill>
        </p:spPr>
      </p:sp>
      <p:sp>
        <p:nvSpPr>
          <p:cNvPr id="8" name="TextBox 8"/>
          <p:cNvSpPr txBox="1"/>
          <p:nvPr/>
        </p:nvSpPr>
        <p:spPr>
          <a:xfrm>
            <a:off x="3810194" y="419100"/>
            <a:ext cx="14477807" cy="1124154"/>
          </a:xfrm>
          <a:prstGeom prst="rect">
            <a:avLst/>
          </a:prstGeom>
        </p:spPr>
        <p:txBody>
          <a:bodyPr lIns="0" tIns="0" rIns="0" bIns="0" rtlCol="0" anchor="t">
            <a:spAutoFit/>
          </a:bodyPr>
          <a:lstStyle/>
          <a:p>
            <a:pPr defTabSz="914445">
              <a:lnSpc>
                <a:spcPts val="9450"/>
              </a:lnSpc>
            </a:pPr>
            <a:r>
              <a:rPr lang="en-US" sz="6750" dirty="0">
                <a:solidFill>
                  <a:srgbClr val="193D6A"/>
                </a:solidFill>
                <a:latin typeface="Droid Serif Bold"/>
              </a:rPr>
              <a:t>Completed Projects </a:t>
            </a:r>
          </a:p>
        </p:txBody>
      </p:sp>
      <p:sp>
        <p:nvSpPr>
          <p:cNvPr id="10" name="TextBox 9">
            <a:extLst>
              <a:ext uri="{FF2B5EF4-FFF2-40B4-BE49-F238E27FC236}">
                <a16:creationId xmlns:a16="http://schemas.microsoft.com/office/drawing/2014/main" id="{742D86ED-A513-4865-8592-AF654D333DD0}"/>
              </a:ext>
            </a:extLst>
          </p:cNvPr>
          <p:cNvSpPr txBox="1"/>
          <p:nvPr/>
        </p:nvSpPr>
        <p:spPr>
          <a:xfrm>
            <a:off x="3864218" y="1657918"/>
            <a:ext cx="11081937" cy="1123513"/>
          </a:xfrm>
          <a:prstGeom prst="rect">
            <a:avLst/>
          </a:prstGeom>
          <a:noFill/>
        </p:spPr>
        <p:txBody>
          <a:bodyPr wrap="square" rtlCol="0">
            <a:spAutoFit/>
          </a:bodyPr>
          <a:lstStyle/>
          <a:p>
            <a:pPr defTabSz="914445"/>
            <a:r>
              <a:rPr lang="en-US" sz="4001" b="1" dirty="0">
                <a:solidFill>
                  <a:srgbClr val="C00000"/>
                </a:solidFill>
                <a:latin typeface="Droid Serif Bold" panose="020B0604020202020204" charset="0"/>
                <a:ea typeface="Droid Serif Bold" panose="020B0604020202020204" charset="0"/>
                <a:cs typeface="Droid Serif Bold" panose="020B0604020202020204" charset="0"/>
              </a:rPr>
              <a:t>Pedestrian Improvements </a:t>
            </a:r>
            <a:br>
              <a:rPr lang="en-US" sz="4400" b="1" dirty="0">
                <a:solidFill>
                  <a:srgbClr val="4F81BD">
                    <a:lumMod val="50000"/>
                  </a:srgbClr>
                </a:solidFill>
                <a:latin typeface="Droid Serif Bold" panose="020B0604020202020204" charset="0"/>
                <a:ea typeface="Droid Serif Bold" panose="020B0604020202020204" charset="0"/>
                <a:cs typeface="Droid Serif Bold" panose="020B0604020202020204" charset="0"/>
              </a:rPr>
            </a:br>
            <a:endParaRPr lang="en-US" sz="2700" dirty="0">
              <a:solidFill>
                <a:prstClr val="black"/>
              </a:solidFill>
              <a:latin typeface="Calibri"/>
            </a:endParaRPr>
          </a:p>
        </p:txBody>
      </p:sp>
      <p:graphicFrame>
        <p:nvGraphicFramePr>
          <p:cNvPr id="11" name="Content Placeholder 3">
            <a:extLst>
              <a:ext uri="{FF2B5EF4-FFF2-40B4-BE49-F238E27FC236}">
                <a16:creationId xmlns:a16="http://schemas.microsoft.com/office/drawing/2014/main" id="{40C5FB71-3705-4409-9060-23C995FE93C7}"/>
              </a:ext>
            </a:extLst>
          </p:cNvPr>
          <p:cNvGraphicFramePr>
            <a:graphicFrameLocks/>
          </p:cNvGraphicFramePr>
          <p:nvPr>
            <p:extLst/>
          </p:nvPr>
        </p:nvGraphicFramePr>
        <p:xfrm>
          <a:off x="3962401" y="2640639"/>
          <a:ext cx="11311412" cy="6846262"/>
        </p:xfrm>
        <a:graphic>
          <a:graphicData uri="http://schemas.openxmlformats.org/drawingml/2006/table">
            <a:tbl>
              <a:tblPr>
                <a:tableStyleId>{5C22544A-7EE6-4342-B048-85BDC9FD1C3A}</a:tableStyleId>
              </a:tblPr>
              <a:tblGrid>
                <a:gridCol w="8708784">
                  <a:extLst>
                    <a:ext uri="{9D8B030D-6E8A-4147-A177-3AD203B41FA5}">
                      <a16:colId xmlns:a16="http://schemas.microsoft.com/office/drawing/2014/main" val="4039492899"/>
                    </a:ext>
                  </a:extLst>
                </a:gridCol>
                <a:gridCol w="2602628">
                  <a:extLst>
                    <a:ext uri="{9D8B030D-6E8A-4147-A177-3AD203B41FA5}">
                      <a16:colId xmlns:a16="http://schemas.microsoft.com/office/drawing/2014/main" val="2898256757"/>
                    </a:ext>
                  </a:extLst>
                </a:gridCol>
              </a:tblGrid>
              <a:tr h="371432">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sz="2400" b="1" u="none" strike="noStrike" dirty="0">
                          <a:solidFill>
                            <a:schemeClr val="bg1"/>
                          </a:solidFill>
                          <a:effectLst/>
                          <a:latin typeface="+mn-lt"/>
                        </a:rPr>
                        <a:t>PEDESTRIAN IMPROVEMENT PROJECTS  (16)</a:t>
                      </a:r>
                      <a:endParaRPr lang="en-US" sz="2400" b="1" i="0" u="none" strike="noStrike" dirty="0">
                        <a:solidFill>
                          <a:schemeClr val="bg1"/>
                        </a:solidFill>
                        <a:effectLst/>
                        <a:latin typeface="+mn-lt"/>
                      </a:endParaRPr>
                    </a:p>
                  </a:txBody>
                  <a:tcPr marL="5672" marR="5672" marT="5672" marB="0" anchor="ctr">
                    <a:solidFill>
                      <a:srgbClr val="193D6A"/>
                    </a:solidFill>
                  </a:tcPr>
                </a:tc>
                <a:tc>
                  <a:txBody>
                    <a:bodyPr/>
                    <a:lstStyle/>
                    <a:p>
                      <a:pPr algn="ctr" fontAlgn="ctr"/>
                      <a:r>
                        <a:rPr lang="en-US" sz="2400" b="0" i="0" u="none" strike="noStrike" dirty="0">
                          <a:solidFill>
                            <a:schemeClr val="bg1"/>
                          </a:solidFill>
                          <a:effectLst/>
                          <a:latin typeface="Arial" panose="020B0604020202020204" pitchFamily="34" charset="0"/>
                        </a:rPr>
                        <a:t>District</a:t>
                      </a:r>
                    </a:p>
                  </a:txBody>
                  <a:tcPr marL="5672" marR="5672" marT="5672" marB="0" anchor="ctr">
                    <a:solidFill>
                      <a:srgbClr val="193D6A"/>
                    </a:solidFill>
                  </a:tcPr>
                </a:tc>
                <a:extLst>
                  <a:ext uri="{0D108BD9-81ED-4DB2-BD59-A6C34878D82A}">
                    <a16:rowId xmlns:a16="http://schemas.microsoft.com/office/drawing/2014/main" val="1542983665"/>
                  </a:ext>
                </a:extLst>
              </a:tr>
              <a:tr h="401379">
                <a:tc>
                  <a:txBody>
                    <a:bodyPr/>
                    <a:lstStyle/>
                    <a:p>
                      <a:pPr algn="l" fontAlgn="ctr"/>
                      <a:r>
                        <a:rPr lang="en-US" sz="2400" u="none" strike="noStrike" dirty="0">
                          <a:solidFill>
                            <a:schemeClr val="bg1"/>
                          </a:solidFill>
                          <a:effectLst/>
                          <a:latin typeface="+mn-lt"/>
                        </a:rPr>
                        <a:t>Assembly and Calhoun</a:t>
                      </a:r>
                      <a:endParaRPr lang="en-US" sz="2400" b="0" i="0" u="none" strike="noStrike" dirty="0">
                        <a:solidFill>
                          <a:schemeClr val="bg1"/>
                        </a:solidFill>
                        <a:effectLst/>
                        <a:latin typeface="+mn-lt"/>
                      </a:endParaRPr>
                    </a:p>
                  </a:txBody>
                  <a:tcPr marL="7343" marR="7343" marT="7343" marB="0" anchor="ctr">
                    <a:solidFill>
                      <a:srgbClr val="193D6A"/>
                    </a:solidFill>
                  </a:tcPr>
                </a:tc>
                <a:tc>
                  <a:txBody>
                    <a:bodyPr/>
                    <a:lstStyle/>
                    <a:p>
                      <a:pPr algn="ctr" fontAlgn="ctr"/>
                      <a:r>
                        <a:rPr lang="en-US" sz="2400" u="none" strike="noStrike" dirty="0">
                          <a:solidFill>
                            <a:schemeClr val="bg1"/>
                          </a:solidFill>
                          <a:effectLst/>
                          <a:latin typeface="+mn-lt"/>
                        </a:rPr>
                        <a:t>4</a:t>
                      </a:r>
                      <a:endParaRPr lang="en-US" sz="2400" b="0" i="0" u="none" strike="noStrike" dirty="0">
                        <a:solidFill>
                          <a:schemeClr val="bg1"/>
                        </a:solidFill>
                        <a:effectLst/>
                        <a:latin typeface="+mn-lt"/>
                      </a:endParaRPr>
                    </a:p>
                  </a:txBody>
                  <a:tcPr marL="7343" marR="7343" marT="7343" marB="0" anchor="ctr">
                    <a:solidFill>
                      <a:srgbClr val="193D6A"/>
                    </a:solidFill>
                  </a:tcPr>
                </a:tc>
                <a:extLst>
                  <a:ext uri="{0D108BD9-81ED-4DB2-BD59-A6C34878D82A}">
                    <a16:rowId xmlns:a16="http://schemas.microsoft.com/office/drawing/2014/main" val="427676143"/>
                  </a:ext>
                </a:extLst>
              </a:tr>
              <a:tr h="401379">
                <a:tc>
                  <a:txBody>
                    <a:bodyPr/>
                    <a:lstStyle/>
                    <a:p>
                      <a:pPr algn="l" fontAlgn="ctr"/>
                      <a:r>
                        <a:rPr lang="en-US" sz="2400" u="none" strike="noStrike" dirty="0">
                          <a:solidFill>
                            <a:schemeClr val="bg1"/>
                          </a:solidFill>
                          <a:effectLst/>
                          <a:latin typeface="+mn-lt"/>
                        </a:rPr>
                        <a:t>Assembly and Gervais</a:t>
                      </a:r>
                      <a:endParaRPr lang="en-US" sz="2400" b="0" i="0" u="none" strike="noStrike" dirty="0">
                        <a:solidFill>
                          <a:schemeClr val="bg1"/>
                        </a:solidFill>
                        <a:effectLst/>
                        <a:latin typeface="+mn-lt"/>
                      </a:endParaRPr>
                    </a:p>
                  </a:txBody>
                  <a:tcPr marL="7343" marR="7343" marT="7343" marB="0" anchor="ctr">
                    <a:solidFill>
                      <a:srgbClr val="193D6A"/>
                    </a:solidFill>
                  </a:tcPr>
                </a:tc>
                <a:tc>
                  <a:txBody>
                    <a:bodyPr/>
                    <a:lstStyle/>
                    <a:p>
                      <a:pPr algn="ctr" fontAlgn="b"/>
                      <a:r>
                        <a:rPr lang="en-US" sz="2400" u="none" strike="noStrike" dirty="0">
                          <a:solidFill>
                            <a:schemeClr val="bg1"/>
                          </a:solidFill>
                          <a:effectLst/>
                          <a:latin typeface="+mn-lt"/>
                        </a:rPr>
                        <a:t>4, 5</a:t>
                      </a:r>
                      <a:endParaRPr lang="en-US" sz="2400" b="0" i="0" u="none" strike="noStrike" dirty="0">
                        <a:solidFill>
                          <a:schemeClr val="bg1"/>
                        </a:solidFill>
                        <a:effectLst/>
                        <a:latin typeface="+mn-lt"/>
                      </a:endParaRPr>
                    </a:p>
                  </a:txBody>
                  <a:tcPr marL="7343" marR="7343" marT="7343" marB="0" anchor="b">
                    <a:solidFill>
                      <a:srgbClr val="193D6A"/>
                    </a:solidFill>
                  </a:tcPr>
                </a:tc>
                <a:extLst>
                  <a:ext uri="{0D108BD9-81ED-4DB2-BD59-A6C34878D82A}">
                    <a16:rowId xmlns:a16="http://schemas.microsoft.com/office/drawing/2014/main" val="865327667"/>
                  </a:ext>
                </a:extLst>
              </a:tr>
              <a:tr h="401379">
                <a:tc>
                  <a:txBody>
                    <a:bodyPr/>
                    <a:lstStyle/>
                    <a:p>
                      <a:pPr algn="l" fontAlgn="ctr"/>
                      <a:r>
                        <a:rPr lang="en-US" sz="2400" u="none" strike="noStrike" dirty="0">
                          <a:solidFill>
                            <a:schemeClr val="bg1"/>
                          </a:solidFill>
                          <a:effectLst/>
                          <a:latin typeface="+mn-lt"/>
                        </a:rPr>
                        <a:t>Assembly and Laurel</a:t>
                      </a:r>
                      <a:endParaRPr lang="en-US" sz="2400" b="0" i="0" u="none" strike="noStrike" dirty="0">
                        <a:solidFill>
                          <a:schemeClr val="bg1"/>
                        </a:solidFill>
                        <a:effectLst/>
                        <a:latin typeface="+mn-lt"/>
                      </a:endParaRPr>
                    </a:p>
                  </a:txBody>
                  <a:tcPr marL="7343" marR="7343" marT="7343" marB="0" anchor="ctr">
                    <a:solidFill>
                      <a:srgbClr val="193D6A"/>
                    </a:solidFill>
                  </a:tcPr>
                </a:tc>
                <a:tc>
                  <a:txBody>
                    <a:bodyPr/>
                    <a:lstStyle/>
                    <a:p>
                      <a:pPr algn="ctr" fontAlgn="b"/>
                      <a:r>
                        <a:rPr lang="en-US" sz="2400" u="none" strike="noStrike">
                          <a:solidFill>
                            <a:schemeClr val="bg1"/>
                          </a:solidFill>
                          <a:effectLst/>
                          <a:latin typeface="+mn-lt"/>
                        </a:rPr>
                        <a:t>4</a:t>
                      </a:r>
                      <a:endParaRPr lang="en-US" sz="2400" b="0" i="0" u="none" strike="noStrike">
                        <a:solidFill>
                          <a:schemeClr val="bg1"/>
                        </a:solidFill>
                        <a:effectLst/>
                        <a:latin typeface="+mn-lt"/>
                      </a:endParaRPr>
                    </a:p>
                  </a:txBody>
                  <a:tcPr marL="7343" marR="7343" marT="7343" marB="0" anchor="b">
                    <a:solidFill>
                      <a:srgbClr val="193D6A"/>
                    </a:solidFill>
                  </a:tcPr>
                </a:tc>
                <a:extLst>
                  <a:ext uri="{0D108BD9-81ED-4DB2-BD59-A6C34878D82A}">
                    <a16:rowId xmlns:a16="http://schemas.microsoft.com/office/drawing/2014/main" val="2385905795"/>
                  </a:ext>
                </a:extLst>
              </a:tr>
              <a:tr h="401379">
                <a:tc>
                  <a:txBody>
                    <a:bodyPr/>
                    <a:lstStyle/>
                    <a:p>
                      <a:pPr algn="l" fontAlgn="ctr"/>
                      <a:r>
                        <a:rPr lang="en-US" sz="2400" u="none" strike="noStrike" dirty="0">
                          <a:solidFill>
                            <a:schemeClr val="bg1"/>
                          </a:solidFill>
                          <a:effectLst/>
                          <a:latin typeface="+mn-lt"/>
                        </a:rPr>
                        <a:t>Assembly and Washington</a:t>
                      </a:r>
                      <a:endParaRPr lang="en-US" sz="2400" b="0" i="0" u="none" strike="noStrike" dirty="0">
                        <a:solidFill>
                          <a:schemeClr val="bg1"/>
                        </a:solidFill>
                        <a:effectLst/>
                        <a:latin typeface="+mn-lt"/>
                      </a:endParaRPr>
                    </a:p>
                  </a:txBody>
                  <a:tcPr marL="7343" marR="7343" marT="7343" marB="0" anchor="ctr">
                    <a:solidFill>
                      <a:srgbClr val="193D6A"/>
                    </a:solidFill>
                  </a:tcPr>
                </a:tc>
                <a:tc>
                  <a:txBody>
                    <a:bodyPr/>
                    <a:lstStyle/>
                    <a:p>
                      <a:pPr algn="ctr" fontAlgn="b"/>
                      <a:r>
                        <a:rPr lang="en-US" sz="2400" u="none" strike="noStrike">
                          <a:solidFill>
                            <a:schemeClr val="bg1"/>
                          </a:solidFill>
                          <a:effectLst/>
                          <a:latin typeface="+mn-lt"/>
                        </a:rPr>
                        <a:t>4, 5</a:t>
                      </a:r>
                      <a:endParaRPr lang="en-US" sz="2400" b="0" i="0" u="none" strike="noStrike">
                        <a:solidFill>
                          <a:schemeClr val="bg1"/>
                        </a:solidFill>
                        <a:effectLst/>
                        <a:latin typeface="+mn-lt"/>
                      </a:endParaRPr>
                    </a:p>
                  </a:txBody>
                  <a:tcPr marL="7343" marR="7343" marT="7343" marB="0" anchor="b">
                    <a:solidFill>
                      <a:srgbClr val="193D6A"/>
                    </a:solidFill>
                  </a:tcPr>
                </a:tc>
                <a:extLst>
                  <a:ext uri="{0D108BD9-81ED-4DB2-BD59-A6C34878D82A}">
                    <a16:rowId xmlns:a16="http://schemas.microsoft.com/office/drawing/2014/main" val="141687691"/>
                  </a:ext>
                </a:extLst>
              </a:tr>
              <a:tr h="401379">
                <a:tc>
                  <a:txBody>
                    <a:bodyPr/>
                    <a:lstStyle/>
                    <a:p>
                      <a:pPr algn="l" fontAlgn="ctr"/>
                      <a:r>
                        <a:rPr lang="en-US" sz="2400" u="none" strike="noStrike" dirty="0">
                          <a:solidFill>
                            <a:schemeClr val="bg1"/>
                          </a:solidFill>
                          <a:effectLst/>
                          <a:latin typeface="+mn-lt"/>
                        </a:rPr>
                        <a:t>Blossom and Saluda</a:t>
                      </a:r>
                      <a:endParaRPr lang="en-US" sz="2400" b="0" i="0" u="none" strike="noStrike" dirty="0">
                        <a:solidFill>
                          <a:schemeClr val="bg1"/>
                        </a:solidFill>
                        <a:effectLst/>
                        <a:latin typeface="+mn-lt"/>
                      </a:endParaRPr>
                    </a:p>
                  </a:txBody>
                  <a:tcPr marL="7343" marR="7343" marT="7343" marB="0" anchor="ctr">
                    <a:solidFill>
                      <a:srgbClr val="193D6A"/>
                    </a:solidFill>
                  </a:tcPr>
                </a:tc>
                <a:tc>
                  <a:txBody>
                    <a:bodyPr/>
                    <a:lstStyle/>
                    <a:p>
                      <a:pPr algn="ctr" fontAlgn="b"/>
                      <a:r>
                        <a:rPr lang="en-US" sz="2400" u="none" strike="noStrike" dirty="0">
                          <a:solidFill>
                            <a:schemeClr val="bg1"/>
                          </a:solidFill>
                          <a:effectLst/>
                          <a:latin typeface="+mn-lt"/>
                        </a:rPr>
                        <a:t>5</a:t>
                      </a:r>
                      <a:endParaRPr lang="en-US" sz="2400" b="0" i="0" u="none" strike="noStrike" dirty="0">
                        <a:solidFill>
                          <a:schemeClr val="bg1"/>
                        </a:solidFill>
                        <a:effectLst/>
                        <a:latin typeface="+mn-lt"/>
                      </a:endParaRPr>
                    </a:p>
                  </a:txBody>
                  <a:tcPr marL="7343" marR="7343" marT="7343" marB="0" anchor="b">
                    <a:solidFill>
                      <a:srgbClr val="193D6A"/>
                    </a:solidFill>
                  </a:tcPr>
                </a:tc>
                <a:extLst>
                  <a:ext uri="{0D108BD9-81ED-4DB2-BD59-A6C34878D82A}">
                    <a16:rowId xmlns:a16="http://schemas.microsoft.com/office/drawing/2014/main" val="438215104"/>
                  </a:ext>
                </a:extLst>
              </a:tr>
              <a:tr h="401379">
                <a:tc>
                  <a:txBody>
                    <a:bodyPr/>
                    <a:lstStyle/>
                    <a:p>
                      <a:pPr algn="l" fontAlgn="ctr"/>
                      <a:r>
                        <a:rPr lang="en-US" sz="2400" u="none" strike="noStrike" dirty="0">
                          <a:solidFill>
                            <a:schemeClr val="bg1"/>
                          </a:solidFill>
                          <a:effectLst/>
                          <a:latin typeface="+mn-lt"/>
                        </a:rPr>
                        <a:t>Elmwood and Park</a:t>
                      </a:r>
                      <a:endParaRPr lang="en-US" sz="2400" b="0" i="0" u="none" strike="noStrike" dirty="0">
                        <a:solidFill>
                          <a:schemeClr val="bg1"/>
                        </a:solidFill>
                        <a:effectLst/>
                        <a:latin typeface="+mn-lt"/>
                      </a:endParaRPr>
                    </a:p>
                  </a:txBody>
                  <a:tcPr marL="7343" marR="7343" marT="7343" marB="0" anchor="ctr">
                    <a:solidFill>
                      <a:srgbClr val="193D6A"/>
                    </a:solidFill>
                  </a:tcPr>
                </a:tc>
                <a:tc>
                  <a:txBody>
                    <a:bodyPr/>
                    <a:lstStyle/>
                    <a:p>
                      <a:pPr algn="ctr" fontAlgn="b"/>
                      <a:r>
                        <a:rPr lang="en-US" sz="2400" u="none" strike="noStrike" dirty="0">
                          <a:solidFill>
                            <a:schemeClr val="bg1"/>
                          </a:solidFill>
                          <a:effectLst/>
                          <a:latin typeface="+mn-lt"/>
                        </a:rPr>
                        <a:t>4</a:t>
                      </a:r>
                      <a:endParaRPr lang="en-US" sz="2400" b="0" i="0" u="none" strike="noStrike" dirty="0">
                        <a:solidFill>
                          <a:schemeClr val="bg1"/>
                        </a:solidFill>
                        <a:effectLst/>
                        <a:latin typeface="+mn-lt"/>
                      </a:endParaRPr>
                    </a:p>
                  </a:txBody>
                  <a:tcPr marL="7343" marR="7343" marT="7343" marB="0" anchor="b">
                    <a:solidFill>
                      <a:srgbClr val="193D6A"/>
                    </a:solidFill>
                  </a:tcPr>
                </a:tc>
                <a:extLst>
                  <a:ext uri="{0D108BD9-81ED-4DB2-BD59-A6C34878D82A}">
                    <a16:rowId xmlns:a16="http://schemas.microsoft.com/office/drawing/2014/main" val="936311225"/>
                  </a:ext>
                </a:extLst>
              </a:tr>
              <a:tr h="401379">
                <a:tc>
                  <a:txBody>
                    <a:bodyPr/>
                    <a:lstStyle/>
                    <a:p>
                      <a:pPr algn="l" fontAlgn="ctr"/>
                      <a:r>
                        <a:rPr lang="en-US" sz="2400" u="none" strike="noStrike" dirty="0">
                          <a:solidFill>
                            <a:schemeClr val="bg1"/>
                          </a:solidFill>
                          <a:effectLst/>
                          <a:latin typeface="+mn-lt"/>
                        </a:rPr>
                        <a:t>Main and Calhoun </a:t>
                      </a:r>
                      <a:endParaRPr lang="en-US" sz="2400" b="0" i="0" u="none" strike="noStrike" dirty="0">
                        <a:solidFill>
                          <a:schemeClr val="bg1"/>
                        </a:solidFill>
                        <a:effectLst/>
                        <a:latin typeface="+mn-lt"/>
                      </a:endParaRPr>
                    </a:p>
                  </a:txBody>
                  <a:tcPr marL="7343" marR="7343" marT="7343" marB="0" anchor="ctr">
                    <a:solidFill>
                      <a:srgbClr val="193D6A"/>
                    </a:solidFill>
                  </a:tcPr>
                </a:tc>
                <a:tc>
                  <a:txBody>
                    <a:bodyPr/>
                    <a:lstStyle/>
                    <a:p>
                      <a:pPr algn="ctr" fontAlgn="b"/>
                      <a:r>
                        <a:rPr lang="en-US" sz="2400" u="none" strike="noStrike" dirty="0">
                          <a:solidFill>
                            <a:schemeClr val="bg1"/>
                          </a:solidFill>
                          <a:effectLst/>
                          <a:latin typeface="+mn-lt"/>
                        </a:rPr>
                        <a:t>4</a:t>
                      </a:r>
                      <a:endParaRPr lang="en-US" sz="2400" b="0" i="0" u="none" strike="noStrike" dirty="0">
                        <a:solidFill>
                          <a:schemeClr val="bg1"/>
                        </a:solidFill>
                        <a:effectLst/>
                        <a:latin typeface="+mn-lt"/>
                      </a:endParaRPr>
                    </a:p>
                  </a:txBody>
                  <a:tcPr marL="7343" marR="7343" marT="7343" marB="0" anchor="b">
                    <a:solidFill>
                      <a:srgbClr val="193D6A"/>
                    </a:solidFill>
                  </a:tcPr>
                </a:tc>
                <a:extLst>
                  <a:ext uri="{0D108BD9-81ED-4DB2-BD59-A6C34878D82A}">
                    <a16:rowId xmlns:a16="http://schemas.microsoft.com/office/drawing/2014/main" val="1546640439"/>
                  </a:ext>
                </a:extLst>
              </a:tr>
              <a:tr h="401379">
                <a:tc>
                  <a:txBody>
                    <a:bodyPr/>
                    <a:lstStyle/>
                    <a:p>
                      <a:pPr algn="l" fontAlgn="ctr"/>
                      <a:r>
                        <a:rPr lang="en-US" sz="2400" u="none" strike="noStrike" dirty="0">
                          <a:solidFill>
                            <a:schemeClr val="bg1"/>
                          </a:solidFill>
                          <a:effectLst/>
                          <a:latin typeface="+mn-lt"/>
                        </a:rPr>
                        <a:t>Rosewood and Beltline</a:t>
                      </a:r>
                      <a:endParaRPr lang="en-US" sz="2400" b="0" i="0" u="none" strike="noStrike" dirty="0">
                        <a:solidFill>
                          <a:schemeClr val="bg1"/>
                        </a:solidFill>
                        <a:effectLst/>
                        <a:latin typeface="+mn-lt"/>
                      </a:endParaRPr>
                    </a:p>
                  </a:txBody>
                  <a:tcPr marL="7343" marR="7343" marT="7343" marB="0" anchor="ctr">
                    <a:solidFill>
                      <a:srgbClr val="193D6A"/>
                    </a:solidFill>
                  </a:tcPr>
                </a:tc>
                <a:tc>
                  <a:txBody>
                    <a:bodyPr/>
                    <a:lstStyle/>
                    <a:p>
                      <a:pPr algn="ctr" fontAlgn="b"/>
                      <a:r>
                        <a:rPr lang="en-US" sz="2400" u="none" strike="noStrike" dirty="0">
                          <a:solidFill>
                            <a:schemeClr val="bg1"/>
                          </a:solidFill>
                          <a:effectLst/>
                          <a:latin typeface="+mn-lt"/>
                        </a:rPr>
                        <a:t>5, 6</a:t>
                      </a:r>
                      <a:endParaRPr lang="en-US" sz="2400" b="0" i="0" u="none" strike="noStrike" dirty="0">
                        <a:solidFill>
                          <a:schemeClr val="bg1"/>
                        </a:solidFill>
                        <a:effectLst/>
                        <a:latin typeface="+mn-lt"/>
                      </a:endParaRPr>
                    </a:p>
                  </a:txBody>
                  <a:tcPr marL="7343" marR="7343" marT="7343" marB="0" anchor="b">
                    <a:solidFill>
                      <a:srgbClr val="193D6A"/>
                    </a:solidFill>
                  </a:tcPr>
                </a:tc>
                <a:extLst>
                  <a:ext uri="{0D108BD9-81ED-4DB2-BD59-A6C34878D82A}">
                    <a16:rowId xmlns:a16="http://schemas.microsoft.com/office/drawing/2014/main" val="565034372"/>
                  </a:ext>
                </a:extLst>
              </a:tr>
              <a:tr h="401379">
                <a:tc>
                  <a:txBody>
                    <a:bodyPr/>
                    <a:lstStyle/>
                    <a:p>
                      <a:pPr algn="l" fontAlgn="ctr"/>
                      <a:r>
                        <a:rPr lang="en-US" sz="2400" u="none" strike="noStrike" dirty="0">
                          <a:solidFill>
                            <a:schemeClr val="bg1"/>
                          </a:solidFill>
                          <a:effectLst/>
                          <a:latin typeface="+mn-lt"/>
                        </a:rPr>
                        <a:t>Rosewood and Harden</a:t>
                      </a:r>
                      <a:endParaRPr lang="en-US" sz="2400" b="0" i="0" u="none" strike="noStrike" dirty="0">
                        <a:solidFill>
                          <a:schemeClr val="bg1"/>
                        </a:solidFill>
                        <a:effectLst/>
                        <a:latin typeface="+mn-lt"/>
                      </a:endParaRPr>
                    </a:p>
                  </a:txBody>
                  <a:tcPr marL="7343" marR="7343" marT="7343" marB="0" anchor="ctr">
                    <a:solidFill>
                      <a:srgbClr val="193D6A"/>
                    </a:solidFill>
                  </a:tcPr>
                </a:tc>
                <a:tc>
                  <a:txBody>
                    <a:bodyPr/>
                    <a:lstStyle/>
                    <a:p>
                      <a:pPr algn="ctr" fontAlgn="b"/>
                      <a:r>
                        <a:rPr lang="en-US" sz="2400" u="none" strike="noStrike" dirty="0">
                          <a:solidFill>
                            <a:schemeClr val="bg1"/>
                          </a:solidFill>
                          <a:effectLst/>
                          <a:latin typeface="+mn-lt"/>
                        </a:rPr>
                        <a:t>5</a:t>
                      </a:r>
                      <a:endParaRPr lang="en-US" sz="2400" b="0" i="0" u="none" strike="noStrike" dirty="0">
                        <a:solidFill>
                          <a:schemeClr val="bg1"/>
                        </a:solidFill>
                        <a:effectLst/>
                        <a:latin typeface="+mn-lt"/>
                      </a:endParaRPr>
                    </a:p>
                  </a:txBody>
                  <a:tcPr marL="7343" marR="7343" marT="7343" marB="0" anchor="b">
                    <a:solidFill>
                      <a:srgbClr val="193D6A"/>
                    </a:solidFill>
                  </a:tcPr>
                </a:tc>
                <a:extLst>
                  <a:ext uri="{0D108BD9-81ED-4DB2-BD59-A6C34878D82A}">
                    <a16:rowId xmlns:a16="http://schemas.microsoft.com/office/drawing/2014/main" val="2522365137"/>
                  </a:ext>
                </a:extLst>
              </a:tr>
              <a:tr h="401379">
                <a:tc>
                  <a:txBody>
                    <a:bodyPr/>
                    <a:lstStyle/>
                    <a:p>
                      <a:pPr algn="l" fontAlgn="ctr"/>
                      <a:r>
                        <a:rPr lang="en-US" sz="2400" u="none" strike="noStrike" dirty="0">
                          <a:solidFill>
                            <a:schemeClr val="bg1"/>
                          </a:solidFill>
                          <a:effectLst/>
                          <a:latin typeface="+mn-lt"/>
                        </a:rPr>
                        <a:t>Rosewood and Holly</a:t>
                      </a:r>
                      <a:endParaRPr lang="en-US" sz="2400" b="0" i="0" u="none" strike="noStrike" dirty="0">
                        <a:solidFill>
                          <a:schemeClr val="bg1"/>
                        </a:solidFill>
                        <a:effectLst/>
                        <a:latin typeface="+mn-lt"/>
                      </a:endParaRPr>
                    </a:p>
                  </a:txBody>
                  <a:tcPr marL="7343" marR="7343" marT="7343" marB="0" anchor="ctr">
                    <a:solidFill>
                      <a:srgbClr val="193D6A"/>
                    </a:solidFill>
                  </a:tcPr>
                </a:tc>
                <a:tc>
                  <a:txBody>
                    <a:bodyPr/>
                    <a:lstStyle/>
                    <a:p>
                      <a:pPr algn="ctr" fontAlgn="b"/>
                      <a:r>
                        <a:rPr lang="en-US" sz="2400" u="none" strike="noStrike" dirty="0">
                          <a:solidFill>
                            <a:schemeClr val="bg1"/>
                          </a:solidFill>
                          <a:effectLst/>
                          <a:latin typeface="+mn-lt"/>
                        </a:rPr>
                        <a:t>5</a:t>
                      </a:r>
                      <a:endParaRPr lang="en-US" sz="2400" b="0" i="0" u="none" strike="noStrike" dirty="0">
                        <a:solidFill>
                          <a:schemeClr val="bg1"/>
                        </a:solidFill>
                        <a:effectLst/>
                        <a:latin typeface="+mn-lt"/>
                      </a:endParaRPr>
                    </a:p>
                  </a:txBody>
                  <a:tcPr marL="7343" marR="7343" marT="7343" marB="0" anchor="b">
                    <a:solidFill>
                      <a:srgbClr val="193D6A"/>
                    </a:solidFill>
                  </a:tcPr>
                </a:tc>
                <a:extLst>
                  <a:ext uri="{0D108BD9-81ED-4DB2-BD59-A6C34878D82A}">
                    <a16:rowId xmlns:a16="http://schemas.microsoft.com/office/drawing/2014/main" val="2058886382"/>
                  </a:ext>
                </a:extLst>
              </a:tr>
              <a:tr h="401379">
                <a:tc>
                  <a:txBody>
                    <a:bodyPr/>
                    <a:lstStyle/>
                    <a:p>
                      <a:pPr algn="l" fontAlgn="ctr"/>
                      <a:r>
                        <a:rPr lang="en-US" sz="2400" u="none" strike="noStrike" dirty="0">
                          <a:solidFill>
                            <a:schemeClr val="bg1"/>
                          </a:solidFill>
                          <a:effectLst/>
                          <a:latin typeface="+mn-lt"/>
                        </a:rPr>
                        <a:t>Rosewood and Marion</a:t>
                      </a:r>
                      <a:endParaRPr lang="en-US" sz="2400" b="0" i="0" u="none" strike="noStrike" dirty="0">
                        <a:solidFill>
                          <a:schemeClr val="bg1"/>
                        </a:solidFill>
                        <a:effectLst/>
                        <a:latin typeface="+mn-lt"/>
                      </a:endParaRPr>
                    </a:p>
                  </a:txBody>
                  <a:tcPr marL="7343" marR="7343" marT="7343" marB="0" anchor="ctr">
                    <a:solidFill>
                      <a:srgbClr val="193D6A"/>
                    </a:solidFill>
                  </a:tcPr>
                </a:tc>
                <a:tc>
                  <a:txBody>
                    <a:bodyPr/>
                    <a:lstStyle/>
                    <a:p>
                      <a:pPr algn="ctr" fontAlgn="b"/>
                      <a:r>
                        <a:rPr lang="en-US" sz="2400" u="none" strike="noStrike" dirty="0">
                          <a:solidFill>
                            <a:schemeClr val="bg1"/>
                          </a:solidFill>
                          <a:effectLst/>
                          <a:latin typeface="+mn-lt"/>
                        </a:rPr>
                        <a:t>5, 10</a:t>
                      </a:r>
                      <a:endParaRPr lang="en-US" sz="2400" b="0" i="0" u="none" strike="noStrike" dirty="0">
                        <a:solidFill>
                          <a:schemeClr val="bg1"/>
                        </a:solidFill>
                        <a:effectLst/>
                        <a:latin typeface="+mn-lt"/>
                      </a:endParaRPr>
                    </a:p>
                  </a:txBody>
                  <a:tcPr marL="7343" marR="7343" marT="7343" marB="0" anchor="b">
                    <a:solidFill>
                      <a:srgbClr val="193D6A"/>
                    </a:solidFill>
                  </a:tcPr>
                </a:tc>
                <a:extLst>
                  <a:ext uri="{0D108BD9-81ED-4DB2-BD59-A6C34878D82A}">
                    <a16:rowId xmlns:a16="http://schemas.microsoft.com/office/drawing/2014/main" val="2844425286"/>
                  </a:ext>
                </a:extLst>
              </a:tr>
              <a:tr h="401379">
                <a:tc>
                  <a:txBody>
                    <a:bodyPr/>
                    <a:lstStyle/>
                    <a:p>
                      <a:pPr algn="l" fontAlgn="ctr"/>
                      <a:r>
                        <a:rPr lang="en-US" sz="2400" u="none" strike="noStrike">
                          <a:solidFill>
                            <a:schemeClr val="bg1"/>
                          </a:solidFill>
                          <a:effectLst/>
                          <a:latin typeface="+mn-lt"/>
                        </a:rPr>
                        <a:t>Rosewood and Ott</a:t>
                      </a:r>
                      <a:endParaRPr lang="en-US" sz="2400" b="0" i="0" u="none" strike="noStrike">
                        <a:solidFill>
                          <a:schemeClr val="bg1"/>
                        </a:solidFill>
                        <a:effectLst/>
                        <a:latin typeface="+mn-lt"/>
                      </a:endParaRPr>
                    </a:p>
                  </a:txBody>
                  <a:tcPr marL="7343" marR="7343" marT="7343" marB="0" anchor="ctr">
                    <a:solidFill>
                      <a:srgbClr val="193D6A"/>
                    </a:solidFill>
                  </a:tcPr>
                </a:tc>
                <a:tc>
                  <a:txBody>
                    <a:bodyPr/>
                    <a:lstStyle/>
                    <a:p>
                      <a:pPr algn="ctr" fontAlgn="b"/>
                      <a:r>
                        <a:rPr lang="en-US" sz="2400" u="none" strike="noStrike" dirty="0">
                          <a:solidFill>
                            <a:schemeClr val="bg1"/>
                          </a:solidFill>
                          <a:effectLst/>
                          <a:latin typeface="+mn-lt"/>
                        </a:rPr>
                        <a:t>5</a:t>
                      </a:r>
                      <a:endParaRPr lang="en-US" sz="2400" b="0" i="0" u="none" strike="noStrike" dirty="0">
                        <a:solidFill>
                          <a:schemeClr val="bg1"/>
                        </a:solidFill>
                        <a:effectLst/>
                        <a:latin typeface="+mn-lt"/>
                      </a:endParaRPr>
                    </a:p>
                  </a:txBody>
                  <a:tcPr marL="7343" marR="7343" marT="7343" marB="0" anchor="b">
                    <a:solidFill>
                      <a:srgbClr val="193D6A"/>
                    </a:solidFill>
                  </a:tcPr>
                </a:tc>
                <a:extLst>
                  <a:ext uri="{0D108BD9-81ED-4DB2-BD59-A6C34878D82A}">
                    <a16:rowId xmlns:a16="http://schemas.microsoft.com/office/drawing/2014/main" val="2554930205"/>
                  </a:ext>
                </a:extLst>
              </a:tr>
              <a:tr h="401379">
                <a:tc>
                  <a:txBody>
                    <a:bodyPr/>
                    <a:lstStyle/>
                    <a:p>
                      <a:pPr algn="l" fontAlgn="ctr"/>
                      <a:r>
                        <a:rPr lang="en-US" sz="2400" u="none" strike="noStrike">
                          <a:solidFill>
                            <a:schemeClr val="bg1"/>
                          </a:solidFill>
                          <a:effectLst/>
                          <a:latin typeface="+mn-lt"/>
                        </a:rPr>
                        <a:t>Rosewood and Pickens</a:t>
                      </a:r>
                      <a:endParaRPr lang="en-US" sz="2400" b="0" i="0" u="none" strike="noStrike">
                        <a:solidFill>
                          <a:schemeClr val="bg1"/>
                        </a:solidFill>
                        <a:effectLst/>
                        <a:latin typeface="+mn-lt"/>
                      </a:endParaRPr>
                    </a:p>
                  </a:txBody>
                  <a:tcPr marL="7343" marR="7343" marT="7343" marB="0" anchor="ctr">
                    <a:solidFill>
                      <a:srgbClr val="193D6A"/>
                    </a:solidFill>
                  </a:tcPr>
                </a:tc>
                <a:tc>
                  <a:txBody>
                    <a:bodyPr/>
                    <a:lstStyle/>
                    <a:p>
                      <a:pPr algn="ctr" fontAlgn="b"/>
                      <a:r>
                        <a:rPr lang="en-US" sz="2400" u="none" strike="noStrike" dirty="0">
                          <a:solidFill>
                            <a:schemeClr val="bg1"/>
                          </a:solidFill>
                          <a:effectLst/>
                          <a:latin typeface="+mn-lt"/>
                        </a:rPr>
                        <a:t>5, 10</a:t>
                      </a:r>
                      <a:endParaRPr lang="en-US" sz="2400" b="0" i="0" u="none" strike="noStrike" dirty="0">
                        <a:solidFill>
                          <a:schemeClr val="bg1"/>
                        </a:solidFill>
                        <a:effectLst/>
                        <a:latin typeface="+mn-lt"/>
                      </a:endParaRPr>
                    </a:p>
                  </a:txBody>
                  <a:tcPr marL="7343" marR="7343" marT="7343" marB="0" anchor="b">
                    <a:solidFill>
                      <a:srgbClr val="193D6A"/>
                    </a:solidFill>
                  </a:tcPr>
                </a:tc>
                <a:extLst>
                  <a:ext uri="{0D108BD9-81ED-4DB2-BD59-A6C34878D82A}">
                    <a16:rowId xmlns:a16="http://schemas.microsoft.com/office/drawing/2014/main" val="2291310302"/>
                  </a:ext>
                </a:extLst>
              </a:tr>
              <a:tr h="401379">
                <a:tc>
                  <a:txBody>
                    <a:bodyPr/>
                    <a:lstStyle/>
                    <a:p>
                      <a:pPr algn="l" fontAlgn="ctr"/>
                      <a:r>
                        <a:rPr lang="en-US" sz="2400" u="none" strike="noStrike">
                          <a:solidFill>
                            <a:schemeClr val="bg1"/>
                          </a:solidFill>
                          <a:effectLst/>
                          <a:latin typeface="+mn-lt"/>
                        </a:rPr>
                        <a:t>Two Notch and Brickyard</a:t>
                      </a:r>
                      <a:endParaRPr lang="en-US" sz="2400" b="0" i="0" u="none" strike="noStrike">
                        <a:solidFill>
                          <a:schemeClr val="bg1"/>
                        </a:solidFill>
                        <a:effectLst/>
                        <a:latin typeface="+mn-lt"/>
                      </a:endParaRPr>
                    </a:p>
                  </a:txBody>
                  <a:tcPr marL="7343" marR="7343" marT="7343" marB="0" anchor="ctr">
                    <a:solidFill>
                      <a:srgbClr val="193D6A"/>
                    </a:solidFill>
                  </a:tcPr>
                </a:tc>
                <a:tc>
                  <a:txBody>
                    <a:bodyPr/>
                    <a:lstStyle/>
                    <a:p>
                      <a:pPr algn="ctr" fontAlgn="b"/>
                      <a:r>
                        <a:rPr lang="en-US" sz="2400" u="none" strike="noStrike" dirty="0">
                          <a:solidFill>
                            <a:schemeClr val="bg1"/>
                          </a:solidFill>
                          <a:effectLst/>
                          <a:latin typeface="+mn-lt"/>
                        </a:rPr>
                        <a:t>8, 9</a:t>
                      </a:r>
                      <a:endParaRPr lang="en-US" sz="2400" b="0" i="0" u="none" strike="noStrike" dirty="0">
                        <a:solidFill>
                          <a:schemeClr val="bg1"/>
                        </a:solidFill>
                        <a:effectLst/>
                        <a:latin typeface="+mn-lt"/>
                      </a:endParaRPr>
                    </a:p>
                  </a:txBody>
                  <a:tcPr marL="7343" marR="7343" marT="7343" marB="0" anchor="b">
                    <a:solidFill>
                      <a:srgbClr val="193D6A"/>
                    </a:solidFill>
                  </a:tcPr>
                </a:tc>
                <a:extLst>
                  <a:ext uri="{0D108BD9-81ED-4DB2-BD59-A6C34878D82A}">
                    <a16:rowId xmlns:a16="http://schemas.microsoft.com/office/drawing/2014/main" val="1082173470"/>
                  </a:ext>
                </a:extLst>
              </a:tr>
              <a:tr h="401379">
                <a:tc>
                  <a:txBody>
                    <a:bodyPr/>
                    <a:lstStyle/>
                    <a:p>
                      <a:pPr algn="l" fontAlgn="ctr"/>
                      <a:r>
                        <a:rPr lang="en-US" sz="2400" u="none" strike="noStrike">
                          <a:solidFill>
                            <a:schemeClr val="bg1"/>
                          </a:solidFill>
                          <a:effectLst/>
                          <a:latin typeface="+mn-lt"/>
                        </a:rPr>
                        <a:t>Two Notch and Maingate/Windsor Lake</a:t>
                      </a:r>
                      <a:endParaRPr lang="en-US" sz="2400" b="0" i="0" u="none" strike="noStrike">
                        <a:solidFill>
                          <a:schemeClr val="bg1"/>
                        </a:solidFill>
                        <a:effectLst/>
                        <a:latin typeface="+mn-lt"/>
                      </a:endParaRPr>
                    </a:p>
                  </a:txBody>
                  <a:tcPr marL="7343" marR="7343" marT="7343" marB="0" anchor="ctr">
                    <a:solidFill>
                      <a:srgbClr val="193D6A"/>
                    </a:solidFill>
                  </a:tcPr>
                </a:tc>
                <a:tc>
                  <a:txBody>
                    <a:bodyPr/>
                    <a:lstStyle/>
                    <a:p>
                      <a:pPr algn="ctr" fontAlgn="b"/>
                      <a:r>
                        <a:rPr lang="en-US" sz="2400" u="none" strike="noStrike" dirty="0">
                          <a:solidFill>
                            <a:schemeClr val="bg1"/>
                          </a:solidFill>
                          <a:effectLst/>
                          <a:latin typeface="+mn-lt"/>
                        </a:rPr>
                        <a:t>3</a:t>
                      </a:r>
                      <a:endParaRPr lang="en-US" sz="2400" b="0" i="0" u="none" strike="noStrike" dirty="0">
                        <a:solidFill>
                          <a:schemeClr val="bg1"/>
                        </a:solidFill>
                        <a:effectLst/>
                        <a:latin typeface="+mn-lt"/>
                      </a:endParaRPr>
                    </a:p>
                  </a:txBody>
                  <a:tcPr marL="7343" marR="7343" marT="7343" marB="0" anchor="b">
                    <a:solidFill>
                      <a:srgbClr val="193D6A"/>
                    </a:solidFill>
                  </a:tcPr>
                </a:tc>
                <a:extLst>
                  <a:ext uri="{0D108BD9-81ED-4DB2-BD59-A6C34878D82A}">
                    <a16:rowId xmlns:a16="http://schemas.microsoft.com/office/drawing/2014/main" val="970448427"/>
                  </a:ext>
                </a:extLst>
              </a:tr>
              <a:tr h="454145">
                <a:tc>
                  <a:txBody>
                    <a:bodyPr/>
                    <a:lstStyle/>
                    <a:p>
                      <a:pPr algn="l" fontAlgn="ctr"/>
                      <a:r>
                        <a:rPr lang="en-US" sz="2400" u="none" strike="noStrike" dirty="0">
                          <a:solidFill>
                            <a:schemeClr val="bg1"/>
                          </a:solidFill>
                          <a:effectLst/>
                          <a:latin typeface="+mn-lt"/>
                        </a:rPr>
                        <a:t>Two Notch and Sparkleberry</a:t>
                      </a:r>
                      <a:endParaRPr lang="en-US" sz="2400" b="0" i="0" u="none" strike="noStrike" dirty="0">
                        <a:solidFill>
                          <a:schemeClr val="bg1"/>
                        </a:solidFill>
                        <a:effectLst/>
                        <a:latin typeface="+mn-lt"/>
                      </a:endParaRPr>
                    </a:p>
                  </a:txBody>
                  <a:tcPr marL="7343" marR="7343" marT="7343" marB="0" anchor="ctr">
                    <a:solidFill>
                      <a:srgbClr val="193D6A"/>
                    </a:solidFill>
                  </a:tcPr>
                </a:tc>
                <a:tc>
                  <a:txBody>
                    <a:bodyPr/>
                    <a:lstStyle/>
                    <a:p>
                      <a:pPr algn="ctr" fontAlgn="b"/>
                      <a:r>
                        <a:rPr lang="en-US" sz="2400" u="none" strike="noStrike" dirty="0">
                          <a:solidFill>
                            <a:schemeClr val="bg1"/>
                          </a:solidFill>
                          <a:effectLst/>
                          <a:latin typeface="+mn-lt"/>
                        </a:rPr>
                        <a:t>9</a:t>
                      </a:r>
                      <a:endParaRPr lang="en-US" sz="2400" b="0" i="0" u="none" strike="noStrike" dirty="0">
                        <a:solidFill>
                          <a:schemeClr val="bg1"/>
                        </a:solidFill>
                        <a:effectLst/>
                        <a:latin typeface="+mn-lt"/>
                      </a:endParaRPr>
                    </a:p>
                  </a:txBody>
                  <a:tcPr marL="7343" marR="7343" marT="7343" marB="0" anchor="b">
                    <a:solidFill>
                      <a:srgbClr val="193D6A"/>
                    </a:solidFill>
                  </a:tcPr>
                </a:tc>
                <a:extLst>
                  <a:ext uri="{0D108BD9-81ED-4DB2-BD59-A6C34878D82A}">
                    <a16:rowId xmlns:a16="http://schemas.microsoft.com/office/drawing/2014/main" val="2988795020"/>
                  </a:ext>
                </a:extLst>
              </a:tr>
            </a:tbl>
          </a:graphicData>
        </a:graphic>
      </p:graphicFrame>
    </p:spTree>
    <p:extLst>
      <p:ext uri="{BB962C8B-B14F-4D97-AF65-F5344CB8AC3E}">
        <p14:creationId xmlns:p14="http://schemas.microsoft.com/office/powerpoint/2010/main" val="9921806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a:off x="12496800" y="1692243"/>
            <a:ext cx="7289526" cy="7289526"/>
          </a:xfrm>
          <a:custGeom>
            <a:avLst/>
            <a:gdLst/>
            <a:ahLst/>
            <a:cxnLst/>
            <a:rect l="l" t="t" r="r" b="b"/>
            <a:pathLst>
              <a:path w="7289526" h="7289526">
                <a:moveTo>
                  <a:pt x="0" y="0"/>
                </a:moveTo>
                <a:lnTo>
                  <a:pt x="7289526" y="0"/>
                </a:lnTo>
                <a:lnTo>
                  <a:pt x="7289526" y="7289526"/>
                </a:lnTo>
                <a:lnTo>
                  <a:pt x="0" y="7289526"/>
                </a:lnTo>
                <a:lnTo>
                  <a:pt x="0" y="0"/>
                </a:lnTo>
                <a:close/>
              </a:path>
            </a:pathLst>
          </a:custGeom>
          <a:blipFill>
            <a:blip r:embed="rId2">
              <a:alphaModFix amt="32999"/>
              <a:extLst>
                <a:ext uri="{96DAC541-7B7A-43D3-8B79-37D633B846F1}">
                  <asvg:svgBlip xmlns:asvg="http://schemas.microsoft.com/office/drawing/2016/SVG/main" r:embed="rId3"/>
                </a:ext>
              </a:extLst>
            </a:blip>
            <a:stretch>
              <a:fillRect/>
            </a:stretch>
          </a:blipFill>
        </p:spPr>
      </p:sp>
      <p:grpSp>
        <p:nvGrpSpPr>
          <p:cNvPr id="2" name="Group 2"/>
          <p:cNvGrpSpPr/>
          <p:nvPr/>
        </p:nvGrpSpPr>
        <p:grpSpPr>
          <a:xfrm>
            <a:off x="1" y="0"/>
            <a:ext cx="2537423" cy="10287000"/>
            <a:chOff x="0" y="0"/>
            <a:chExt cx="668292" cy="2709333"/>
          </a:xfrm>
        </p:grpSpPr>
        <p:sp>
          <p:nvSpPr>
            <p:cNvPr id="3" name="Freeform 3"/>
            <p:cNvSpPr/>
            <p:nvPr/>
          </p:nvSpPr>
          <p:spPr>
            <a:xfrm>
              <a:off x="0" y="0"/>
              <a:ext cx="668292" cy="2709333"/>
            </a:xfrm>
            <a:custGeom>
              <a:avLst/>
              <a:gdLst/>
              <a:ahLst/>
              <a:cxnLst/>
              <a:rect l="l" t="t" r="r" b="b"/>
              <a:pathLst>
                <a:path w="668292" h="2709333">
                  <a:moveTo>
                    <a:pt x="0" y="0"/>
                  </a:moveTo>
                  <a:lnTo>
                    <a:pt x="668292" y="0"/>
                  </a:lnTo>
                  <a:lnTo>
                    <a:pt x="668292" y="2709333"/>
                  </a:lnTo>
                  <a:lnTo>
                    <a:pt x="0" y="2709333"/>
                  </a:lnTo>
                  <a:close/>
                </a:path>
              </a:pathLst>
            </a:custGeom>
            <a:solidFill>
              <a:srgbClr val="193D6A"/>
            </a:solidFill>
          </p:spPr>
        </p:sp>
        <p:sp>
          <p:nvSpPr>
            <p:cNvPr id="4" name="TextBox 4"/>
            <p:cNvSpPr txBox="1"/>
            <p:nvPr/>
          </p:nvSpPr>
          <p:spPr>
            <a:xfrm>
              <a:off x="0" y="-38100"/>
              <a:ext cx="668292" cy="2747433"/>
            </a:xfrm>
            <a:prstGeom prst="rect">
              <a:avLst/>
            </a:prstGeom>
          </p:spPr>
          <p:txBody>
            <a:bodyPr lIns="50801" tIns="50801" rIns="50801" bIns="50801" rtlCol="0" anchor="ctr"/>
            <a:lstStyle/>
            <a:p>
              <a:pPr algn="ctr" defTabSz="914445">
                <a:lnSpc>
                  <a:spcPts val="2660"/>
                </a:lnSpc>
              </a:pPr>
              <a:endParaRPr>
                <a:solidFill>
                  <a:prstClr val="black"/>
                </a:solidFill>
                <a:latin typeface="Calibri"/>
              </a:endParaRPr>
            </a:p>
          </p:txBody>
        </p:sp>
      </p:grpSp>
      <p:sp>
        <p:nvSpPr>
          <p:cNvPr id="6" name="Freeform 6"/>
          <p:cNvSpPr/>
          <p:nvPr/>
        </p:nvSpPr>
        <p:spPr>
          <a:xfrm>
            <a:off x="-1262186" y="-1261991"/>
            <a:ext cx="7289526" cy="7289526"/>
          </a:xfrm>
          <a:custGeom>
            <a:avLst/>
            <a:gdLst/>
            <a:ahLst/>
            <a:cxnLst/>
            <a:rect l="l" t="t" r="r" b="b"/>
            <a:pathLst>
              <a:path w="7289526" h="7289526">
                <a:moveTo>
                  <a:pt x="0" y="0"/>
                </a:moveTo>
                <a:lnTo>
                  <a:pt x="7289526" y="0"/>
                </a:lnTo>
                <a:lnTo>
                  <a:pt x="7289526" y="7289526"/>
                </a:lnTo>
                <a:lnTo>
                  <a:pt x="0" y="7289526"/>
                </a:lnTo>
                <a:lnTo>
                  <a:pt x="0" y="0"/>
                </a:lnTo>
                <a:close/>
              </a:path>
            </a:pathLst>
          </a:custGeom>
          <a:blipFill>
            <a:blip r:embed="rId2">
              <a:alphaModFix amt="32999"/>
              <a:extLst>
                <a:ext uri="{96DAC541-7B7A-43D3-8B79-37D633B846F1}">
                  <asvg:svgBlip xmlns:asvg="http://schemas.microsoft.com/office/drawing/2016/SVG/main" r:embed="rId3"/>
                </a:ext>
              </a:extLst>
            </a:blip>
            <a:stretch>
              <a:fillRect/>
            </a:stretch>
          </a:blipFill>
        </p:spPr>
      </p:sp>
      <p:sp>
        <p:nvSpPr>
          <p:cNvPr id="7" name="Freeform 7"/>
          <p:cNvSpPr/>
          <p:nvPr/>
        </p:nvSpPr>
        <p:spPr>
          <a:xfrm>
            <a:off x="15741410" y="8075189"/>
            <a:ext cx="2087564" cy="1750001"/>
          </a:xfrm>
          <a:custGeom>
            <a:avLst/>
            <a:gdLst/>
            <a:ahLst/>
            <a:cxnLst/>
            <a:rect l="l" t="t" r="r" b="b"/>
            <a:pathLst>
              <a:path w="2087563" h="1750000">
                <a:moveTo>
                  <a:pt x="0" y="0"/>
                </a:moveTo>
                <a:lnTo>
                  <a:pt x="2087563" y="0"/>
                </a:lnTo>
                <a:lnTo>
                  <a:pt x="2087563" y="1750000"/>
                </a:lnTo>
                <a:lnTo>
                  <a:pt x="0" y="1750000"/>
                </a:lnTo>
                <a:lnTo>
                  <a:pt x="0" y="0"/>
                </a:lnTo>
                <a:close/>
              </a:path>
            </a:pathLst>
          </a:custGeom>
          <a:blipFill>
            <a:blip r:embed="rId4" cstate="screen">
              <a:extLst>
                <a:ext uri="{28A0092B-C50C-407E-A947-70E740481C1C}">
                  <a14:useLocalDpi xmlns:a14="http://schemas.microsoft.com/office/drawing/2010/main"/>
                </a:ext>
              </a:extLst>
            </a:blip>
            <a:stretch>
              <a:fillRect/>
            </a:stretch>
          </a:blipFill>
        </p:spPr>
      </p:sp>
      <p:sp>
        <p:nvSpPr>
          <p:cNvPr id="8" name="TextBox 8"/>
          <p:cNvSpPr txBox="1"/>
          <p:nvPr/>
        </p:nvSpPr>
        <p:spPr>
          <a:xfrm>
            <a:off x="3810194" y="419100"/>
            <a:ext cx="14477807" cy="1124154"/>
          </a:xfrm>
          <a:prstGeom prst="rect">
            <a:avLst/>
          </a:prstGeom>
        </p:spPr>
        <p:txBody>
          <a:bodyPr lIns="0" tIns="0" rIns="0" bIns="0" rtlCol="0" anchor="t">
            <a:spAutoFit/>
          </a:bodyPr>
          <a:lstStyle/>
          <a:p>
            <a:pPr defTabSz="914445">
              <a:lnSpc>
                <a:spcPts val="9450"/>
              </a:lnSpc>
            </a:pPr>
            <a:r>
              <a:rPr lang="en-US" sz="6750" dirty="0">
                <a:solidFill>
                  <a:srgbClr val="193D6A"/>
                </a:solidFill>
                <a:latin typeface="Droid Serif Bold"/>
              </a:rPr>
              <a:t>Remaining Projects </a:t>
            </a:r>
          </a:p>
        </p:txBody>
      </p:sp>
      <p:sp>
        <p:nvSpPr>
          <p:cNvPr id="10" name="TextBox 9">
            <a:extLst>
              <a:ext uri="{FF2B5EF4-FFF2-40B4-BE49-F238E27FC236}">
                <a16:creationId xmlns:a16="http://schemas.microsoft.com/office/drawing/2014/main" id="{742D86ED-A513-4865-8592-AF654D333DD0}"/>
              </a:ext>
            </a:extLst>
          </p:cNvPr>
          <p:cNvSpPr txBox="1"/>
          <p:nvPr/>
        </p:nvSpPr>
        <p:spPr>
          <a:xfrm>
            <a:off x="3864218" y="1657918"/>
            <a:ext cx="11081937" cy="1123513"/>
          </a:xfrm>
          <a:prstGeom prst="rect">
            <a:avLst/>
          </a:prstGeom>
          <a:noFill/>
        </p:spPr>
        <p:txBody>
          <a:bodyPr wrap="square" rtlCol="0">
            <a:spAutoFit/>
          </a:bodyPr>
          <a:lstStyle/>
          <a:p>
            <a:pPr defTabSz="914445"/>
            <a:r>
              <a:rPr lang="en-US" sz="4001" b="1" dirty="0">
                <a:solidFill>
                  <a:srgbClr val="C00000"/>
                </a:solidFill>
                <a:latin typeface="Droid Serif Bold" panose="020B0604020202020204" charset="0"/>
                <a:ea typeface="Droid Serif Bold" panose="020B0604020202020204" charset="0"/>
                <a:cs typeface="Droid Serif Bold" panose="020B0604020202020204" charset="0"/>
              </a:rPr>
              <a:t>Road Widening </a:t>
            </a:r>
            <a:br>
              <a:rPr lang="en-US" sz="4400" b="1" dirty="0">
                <a:solidFill>
                  <a:srgbClr val="4F81BD">
                    <a:lumMod val="50000"/>
                  </a:srgbClr>
                </a:solidFill>
                <a:latin typeface="Droid Serif Bold" panose="020B0604020202020204" charset="0"/>
                <a:ea typeface="Droid Serif Bold" panose="020B0604020202020204" charset="0"/>
                <a:cs typeface="Droid Serif Bold" panose="020B0604020202020204" charset="0"/>
              </a:rPr>
            </a:br>
            <a:endParaRPr lang="en-US" sz="2700" dirty="0">
              <a:solidFill>
                <a:prstClr val="black"/>
              </a:solidFill>
              <a:latin typeface="Calibri"/>
            </a:endParaRPr>
          </a:p>
        </p:txBody>
      </p:sp>
      <p:graphicFrame>
        <p:nvGraphicFramePr>
          <p:cNvPr id="12" name="Content Placeholder 3">
            <a:extLst>
              <a:ext uri="{FF2B5EF4-FFF2-40B4-BE49-F238E27FC236}">
                <a16:creationId xmlns:a16="http://schemas.microsoft.com/office/drawing/2014/main" id="{B2E19CB0-9BE1-43FF-8A7A-44B50E55E91D}"/>
              </a:ext>
            </a:extLst>
          </p:cNvPr>
          <p:cNvGraphicFramePr>
            <a:graphicFrameLocks/>
          </p:cNvGraphicFramePr>
          <p:nvPr>
            <p:extLst/>
          </p:nvPr>
        </p:nvGraphicFramePr>
        <p:xfrm>
          <a:off x="3996446" y="2389496"/>
          <a:ext cx="11744962" cy="5192412"/>
        </p:xfrm>
        <a:graphic>
          <a:graphicData uri="http://schemas.openxmlformats.org/drawingml/2006/table">
            <a:tbl>
              <a:tblPr>
                <a:tableStyleId>{5C22544A-7EE6-4342-B048-85BDC9FD1C3A}</a:tableStyleId>
              </a:tblPr>
              <a:tblGrid>
                <a:gridCol w="8085611">
                  <a:extLst>
                    <a:ext uri="{9D8B030D-6E8A-4147-A177-3AD203B41FA5}">
                      <a16:colId xmlns:a16="http://schemas.microsoft.com/office/drawing/2014/main" val="1094710150"/>
                    </a:ext>
                  </a:extLst>
                </a:gridCol>
                <a:gridCol w="1653944">
                  <a:extLst>
                    <a:ext uri="{9D8B030D-6E8A-4147-A177-3AD203B41FA5}">
                      <a16:colId xmlns:a16="http://schemas.microsoft.com/office/drawing/2014/main" val="719669860"/>
                    </a:ext>
                  </a:extLst>
                </a:gridCol>
                <a:gridCol w="2005407">
                  <a:extLst>
                    <a:ext uri="{9D8B030D-6E8A-4147-A177-3AD203B41FA5}">
                      <a16:colId xmlns:a16="http://schemas.microsoft.com/office/drawing/2014/main" val="3562530999"/>
                    </a:ext>
                  </a:extLst>
                </a:gridCol>
              </a:tblGrid>
              <a:tr h="392810">
                <a:tc>
                  <a:txBody>
                    <a:bodyPr/>
                    <a:lstStyle/>
                    <a:p>
                      <a:pPr algn="l" fontAlgn="ctr"/>
                      <a:r>
                        <a:rPr lang="en-US" sz="2400" b="1" u="none" strike="noStrike" dirty="0">
                          <a:solidFill>
                            <a:schemeClr val="bg1"/>
                          </a:solidFill>
                          <a:effectLst/>
                          <a:latin typeface="+mn-lt"/>
                        </a:rPr>
                        <a:t>WIDENINGS</a:t>
                      </a:r>
                      <a:endParaRPr lang="en-US" sz="2400" b="1" i="0" u="none" strike="noStrike" dirty="0">
                        <a:solidFill>
                          <a:schemeClr val="bg1"/>
                        </a:solidFill>
                        <a:effectLst/>
                        <a:latin typeface="+mn-lt"/>
                      </a:endParaRPr>
                    </a:p>
                  </a:txBody>
                  <a:tcPr marL="5460" marR="5460" marT="5460" marB="0" anchor="ctr">
                    <a:solidFill>
                      <a:srgbClr val="193D6A"/>
                    </a:solidFill>
                  </a:tcPr>
                </a:tc>
                <a:tc>
                  <a:txBody>
                    <a:bodyPr/>
                    <a:lstStyle/>
                    <a:p>
                      <a:pPr algn="ctr" fontAlgn="ctr"/>
                      <a:r>
                        <a:rPr lang="en-US" sz="2400" b="1" u="none" strike="noStrike" dirty="0">
                          <a:solidFill>
                            <a:schemeClr val="bg1"/>
                          </a:solidFill>
                          <a:effectLst/>
                          <a:latin typeface="+mn-lt"/>
                        </a:rPr>
                        <a:t>DISTRICT</a:t>
                      </a:r>
                      <a:endParaRPr lang="en-US" sz="2400" b="1" i="0" u="none" strike="noStrike" dirty="0">
                        <a:solidFill>
                          <a:schemeClr val="bg1"/>
                        </a:solidFill>
                        <a:effectLst/>
                        <a:latin typeface="+mn-lt"/>
                      </a:endParaRPr>
                    </a:p>
                  </a:txBody>
                  <a:tcPr marL="5460" marR="5460" marT="5460" marB="0" anchor="ctr">
                    <a:solidFill>
                      <a:srgbClr val="193D6A"/>
                    </a:solidFill>
                  </a:tcPr>
                </a:tc>
                <a:tc>
                  <a:txBody>
                    <a:bodyPr/>
                    <a:lstStyle/>
                    <a:p>
                      <a:pPr algn="ctr" fontAlgn="ctr"/>
                      <a:r>
                        <a:rPr lang="en-US" sz="2400" b="1" u="none" strike="noStrike" dirty="0">
                          <a:solidFill>
                            <a:schemeClr val="bg1"/>
                          </a:solidFill>
                          <a:effectLst/>
                          <a:latin typeface="+mn-lt"/>
                        </a:rPr>
                        <a:t>PHASE </a:t>
                      </a:r>
                      <a:endParaRPr lang="en-US" sz="2400" b="1" i="0" u="none" strike="noStrike" dirty="0">
                        <a:solidFill>
                          <a:schemeClr val="bg1"/>
                        </a:solidFill>
                        <a:effectLst/>
                        <a:latin typeface="+mn-lt"/>
                      </a:endParaRPr>
                    </a:p>
                  </a:txBody>
                  <a:tcPr marL="5460" marR="5460" marT="5460" marB="0" anchor="ctr">
                    <a:solidFill>
                      <a:srgbClr val="193D6A"/>
                    </a:solidFill>
                  </a:tcPr>
                </a:tc>
                <a:extLst>
                  <a:ext uri="{0D108BD9-81ED-4DB2-BD59-A6C34878D82A}">
                    <a16:rowId xmlns:a16="http://schemas.microsoft.com/office/drawing/2014/main" val="3415411952"/>
                  </a:ext>
                </a:extLst>
              </a:tr>
              <a:tr h="478692">
                <a:tc>
                  <a:txBody>
                    <a:bodyPr/>
                    <a:lstStyle/>
                    <a:p>
                      <a:pPr algn="l" fontAlgn="b"/>
                      <a:r>
                        <a:rPr lang="en-US" sz="2400" u="none" strike="noStrike" dirty="0">
                          <a:solidFill>
                            <a:srgbClr val="FFC000"/>
                          </a:solidFill>
                          <a:effectLst/>
                        </a:rPr>
                        <a:t> Hardscrabble Road</a:t>
                      </a:r>
                      <a:r>
                        <a:rPr lang="en-US" sz="2400" u="none" strike="noStrike" baseline="0" dirty="0">
                          <a:solidFill>
                            <a:srgbClr val="FFC000"/>
                          </a:solidFill>
                          <a:effectLst/>
                        </a:rPr>
                        <a:t> Widening </a:t>
                      </a:r>
                      <a:endParaRPr lang="en-US" sz="2400" b="0" i="0" u="none" strike="noStrike" dirty="0">
                        <a:solidFill>
                          <a:srgbClr val="FFC000"/>
                        </a:solidFill>
                        <a:effectLst/>
                        <a:latin typeface="Calibri" panose="020F0502020204030204" pitchFamily="34" charset="0"/>
                      </a:endParaRPr>
                    </a:p>
                  </a:txBody>
                  <a:tcPr marL="5672" marR="5672" marT="5672" marB="0" anchor="b">
                    <a:solidFill>
                      <a:srgbClr val="193D6A"/>
                    </a:solidFill>
                  </a:tcPr>
                </a:tc>
                <a:tc>
                  <a:txBody>
                    <a:bodyPr/>
                    <a:lstStyle/>
                    <a:p>
                      <a:pPr algn="ctr" fontAlgn="b"/>
                      <a:r>
                        <a:rPr lang="en-US" sz="2400" u="none" strike="noStrike" dirty="0">
                          <a:solidFill>
                            <a:srgbClr val="FFC000"/>
                          </a:solidFill>
                          <a:effectLst/>
                        </a:rPr>
                        <a:t> 7, 8, 9</a:t>
                      </a:r>
                      <a:endParaRPr lang="en-US" sz="2400" b="0" i="0" u="none" strike="noStrike" dirty="0">
                        <a:solidFill>
                          <a:srgbClr val="FFC000"/>
                        </a:solidFill>
                        <a:effectLst/>
                        <a:latin typeface="Calibri" panose="020F0502020204030204" pitchFamily="34" charset="0"/>
                      </a:endParaRPr>
                    </a:p>
                  </a:txBody>
                  <a:tcPr marL="5672" marR="5672" marT="5672" marB="0" anchor="b">
                    <a:solidFill>
                      <a:srgbClr val="193D6A"/>
                    </a:solidFill>
                  </a:tcPr>
                </a:tc>
                <a:tc>
                  <a:txBody>
                    <a:bodyPr/>
                    <a:lstStyle/>
                    <a:p>
                      <a:pPr algn="ctr" fontAlgn="b"/>
                      <a:r>
                        <a:rPr lang="en-US" sz="2400" u="none" strike="noStrike" dirty="0">
                          <a:solidFill>
                            <a:srgbClr val="FFC000"/>
                          </a:solidFill>
                          <a:effectLst/>
                        </a:rPr>
                        <a:t>SCDOT</a:t>
                      </a:r>
                      <a:endParaRPr lang="en-US" sz="2400" b="0" i="0" u="none" strike="noStrike" dirty="0">
                        <a:solidFill>
                          <a:srgbClr val="FFC000"/>
                        </a:solidFill>
                        <a:effectLst/>
                        <a:latin typeface="Calibri" panose="020F0502020204030204" pitchFamily="34" charset="0"/>
                      </a:endParaRPr>
                    </a:p>
                  </a:txBody>
                  <a:tcPr marL="5672" marR="5672" marT="5672" marB="0" anchor="b">
                    <a:solidFill>
                      <a:srgbClr val="193D6A"/>
                    </a:solidFill>
                  </a:tcPr>
                </a:tc>
                <a:extLst>
                  <a:ext uri="{0D108BD9-81ED-4DB2-BD59-A6C34878D82A}">
                    <a16:rowId xmlns:a16="http://schemas.microsoft.com/office/drawing/2014/main" val="240885114"/>
                  </a:ext>
                </a:extLst>
              </a:tr>
              <a:tr h="392810">
                <a:tc>
                  <a:txBody>
                    <a:bodyPr/>
                    <a:lstStyle/>
                    <a:p>
                      <a:pPr algn="l" fontAlgn="ctr"/>
                      <a:r>
                        <a:rPr lang="en-US" sz="2400" u="none" strike="noStrike" dirty="0">
                          <a:solidFill>
                            <a:srgbClr val="FFC000"/>
                          </a:solidFill>
                          <a:effectLst/>
                          <a:latin typeface="+mn-lt"/>
                        </a:rPr>
                        <a:t>Leesburg Road Widening</a:t>
                      </a:r>
                      <a:endParaRPr lang="en-US" sz="2400" b="0" i="0" u="none" strike="noStrike" dirty="0">
                        <a:solidFill>
                          <a:srgbClr val="FFC000"/>
                        </a:solidFill>
                        <a:effectLst/>
                        <a:latin typeface="+mn-lt"/>
                      </a:endParaRPr>
                    </a:p>
                  </a:txBody>
                  <a:tcPr marL="49137" marR="5460" marT="5460" marB="0" anchor="ctr">
                    <a:solidFill>
                      <a:srgbClr val="193D6A"/>
                    </a:solidFill>
                  </a:tcPr>
                </a:tc>
                <a:tc>
                  <a:txBody>
                    <a:bodyPr/>
                    <a:lstStyle/>
                    <a:p>
                      <a:pPr algn="ctr" fontAlgn="ctr"/>
                      <a:r>
                        <a:rPr lang="en-US" sz="2400" u="none" strike="noStrike" dirty="0">
                          <a:solidFill>
                            <a:srgbClr val="FFC000"/>
                          </a:solidFill>
                          <a:effectLst/>
                          <a:latin typeface="+mn-lt"/>
                        </a:rPr>
                        <a:t>11</a:t>
                      </a:r>
                      <a:endParaRPr lang="en-US" sz="2400" b="0" i="0" u="none" strike="noStrike" dirty="0">
                        <a:solidFill>
                          <a:srgbClr val="FFC000"/>
                        </a:solidFill>
                        <a:effectLst/>
                        <a:latin typeface="+mn-lt"/>
                      </a:endParaRPr>
                    </a:p>
                  </a:txBody>
                  <a:tcPr marL="5460" marR="5460" marT="5460" marB="0" anchor="ctr">
                    <a:solidFill>
                      <a:srgbClr val="193D6A"/>
                    </a:solidFill>
                  </a:tcPr>
                </a:tc>
                <a:tc>
                  <a:txBody>
                    <a:bodyPr/>
                    <a:lstStyle/>
                    <a:p>
                      <a:pPr algn="ctr" fontAlgn="ctr"/>
                      <a:r>
                        <a:rPr lang="en-US" sz="2400" u="none" strike="noStrike" dirty="0">
                          <a:solidFill>
                            <a:srgbClr val="FFC000"/>
                          </a:solidFill>
                          <a:effectLst/>
                          <a:latin typeface="+mn-lt"/>
                        </a:rPr>
                        <a:t>SCDOT</a:t>
                      </a:r>
                      <a:endParaRPr lang="en-US" sz="2400" b="0" i="0" u="none" strike="noStrike" dirty="0">
                        <a:solidFill>
                          <a:srgbClr val="FFC000"/>
                        </a:solidFill>
                        <a:effectLst/>
                        <a:latin typeface="+mn-lt"/>
                      </a:endParaRPr>
                    </a:p>
                  </a:txBody>
                  <a:tcPr marL="5460" marR="5460" marT="5460" marB="0" anchor="ctr">
                    <a:solidFill>
                      <a:srgbClr val="193D6A"/>
                    </a:solidFill>
                  </a:tcPr>
                </a:tc>
                <a:extLst>
                  <a:ext uri="{0D108BD9-81ED-4DB2-BD59-A6C34878D82A}">
                    <a16:rowId xmlns:a16="http://schemas.microsoft.com/office/drawing/2014/main" val="3185257657"/>
                  </a:ext>
                </a:extLst>
              </a:tr>
              <a:tr h="392810">
                <a:tc>
                  <a:txBody>
                    <a:bodyPr/>
                    <a:lstStyle/>
                    <a:p>
                      <a:pPr algn="l" fontAlgn="ctr"/>
                      <a:r>
                        <a:rPr lang="en-US" sz="2400" u="none" strike="noStrike" dirty="0">
                          <a:solidFill>
                            <a:schemeClr val="bg1"/>
                          </a:solidFill>
                          <a:effectLst/>
                          <a:latin typeface="+mn-lt"/>
                        </a:rPr>
                        <a:t>Bluff Road Widening Phase 2</a:t>
                      </a:r>
                      <a:endParaRPr lang="en-US" sz="2400" b="0" i="0" u="none" strike="noStrike" dirty="0">
                        <a:solidFill>
                          <a:schemeClr val="bg1"/>
                        </a:solidFill>
                        <a:effectLst/>
                        <a:latin typeface="+mn-lt"/>
                      </a:endParaRPr>
                    </a:p>
                  </a:txBody>
                  <a:tcPr marL="49137" marR="5460" marT="5460" marB="0" anchor="ctr">
                    <a:solidFill>
                      <a:srgbClr val="193D6A"/>
                    </a:solidFill>
                  </a:tcPr>
                </a:tc>
                <a:tc>
                  <a:txBody>
                    <a:bodyPr/>
                    <a:lstStyle/>
                    <a:p>
                      <a:pPr algn="ctr" fontAlgn="ctr"/>
                      <a:r>
                        <a:rPr lang="en-US" sz="2400" u="none" strike="noStrike" dirty="0">
                          <a:solidFill>
                            <a:schemeClr val="bg1"/>
                          </a:solidFill>
                          <a:effectLst/>
                          <a:latin typeface="+mn-lt"/>
                        </a:rPr>
                        <a:t>10</a:t>
                      </a:r>
                      <a:endParaRPr lang="en-US" sz="2400" b="0" i="0" u="none" strike="noStrike" dirty="0">
                        <a:solidFill>
                          <a:schemeClr val="bg1"/>
                        </a:solidFill>
                        <a:effectLst/>
                        <a:latin typeface="+mn-lt"/>
                      </a:endParaRPr>
                    </a:p>
                  </a:txBody>
                  <a:tcPr marL="5460" marR="5460" marT="5460" marB="0" anchor="ctr">
                    <a:solidFill>
                      <a:srgbClr val="193D6A"/>
                    </a:solidFill>
                  </a:tcPr>
                </a:tc>
                <a:tc>
                  <a:txBody>
                    <a:bodyPr/>
                    <a:lstStyle/>
                    <a:p>
                      <a:pPr algn="ctr" fontAlgn="ctr"/>
                      <a:r>
                        <a:rPr lang="en-US" sz="2400" u="none" strike="noStrike" dirty="0">
                          <a:solidFill>
                            <a:schemeClr val="bg1"/>
                          </a:solidFill>
                          <a:effectLst/>
                          <a:latin typeface="+mn-lt"/>
                        </a:rPr>
                        <a:t>Design</a:t>
                      </a:r>
                      <a:endParaRPr lang="en-US" sz="2400" b="0" i="0" u="none" strike="noStrike" dirty="0">
                        <a:solidFill>
                          <a:schemeClr val="bg1"/>
                        </a:solidFill>
                        <a:effectLst/>
                        <a:latin typeface="+mn-lt"/>
                      </a:endParaRPr>
                    </a:p>
                  </a:txBody>
                  <a:tcPr marL="5460" marR="5460" marT="5460" marB="0" anchor="ctr">
                    <a:solidFill>
                      <a:srgbClr val="193D6A"/>
                    </a:solidFill>
                  </a:tcPr>
                </a:tc>
                <a:extLst>
                  <a:ext uri="{0D108BD9-81ED-4DB2-BD59-A6C34878D82A}">
                    <a16:rowId xmlns:a16="http://schemas.microsoft.com/office/drawing/2014/main" val="2984733777"/>
                  </a:ext>
                </a:extLst>
              </a:tr>
              <a:tr h="392810">
                <a:tc>
                  <a:txBody>
                    <a:bodyPr/>
                    <a:lstStyle/>
                    <a:p>
                      <a:pPr algn="l" fontAlgn="ctr"/>
                      <a:r>
                        <a:rPr lang="en-US" sz="2400" u="none" strike="noStrike" dirty="0">
                          <a:solidFill>
                            <a:schemeClr val="bg1"/>
                          </a:solidFill>
                          <a:effectLst/>
                          <a:latin typeface="+mn-lt"/>
                        </a:rPr>
                        <a:t>Shop Road Widening</a:t>
                      </a:r>
                      <a:endParaRPr lang="en-US" sz="2400" b="0" i="0" u="none" strike="noStrike" dirty="0">
                        <a:solidFill>
                          <a:schemeClr val="bg1"/>
                        </a:solidFill>
                        <a:effectLst/>
                        <a:latin typeface="+mn-lt"/>
                      </a:endParaRPr>
                    </a:p>
                  </a:txBody>
                  <a:tcPr marL="49137" marR="5460" marT="5460" marB="0" anchor="ctr">
                    <a:solidFill>
                      <a:srgbClr val="193D6A"/>
                    </a:solidFill>
                  </a:tcPr>
                </a:tc>
                <a:tc>
                  <a:txBody>
                    <a:bodyPr/>
                    <a:lstStyle/>
                    <a:p>
                      <a:pPr algn="ctr" fontAlgn="ctr"/>
                      <a:r>
                        <a:rPr lang="en-US" sz="2400" u="none" strike="noStrike" dirty="0">
                          <a:solidFill>
                            <a:schemeClr val="bg1"/>
                          </a:solidFill>
                          <a:effectLst/>
                          <a:latin typeface="+mn-lt"/>
                        </a:rPr>
                        <a:t>10</a:t>
                      </a:r>
                      <a:endParaRPr lang="en-US" sz="2400" b="0" i="0" u="none" strike="noStrike" dirty="0">
                        <a:solidFill>
                          <a:schemeClr val="bg1"/>
                        </a:solidFill>
                        <a:effectLst/>
                        <a:latin typeface="+mn-lt"/>
                      </a:endParaRPr>
                    </a:p>
                  </a:txBody>
                  <a:tcPr marL="5460" marR="5460" marT="5460" marB="0" anchor="ctr">
                    <a:solidFill>
                      <a:srgbClr val="193D6A"/>
                    </a:solidFill>
                  </a:tcPr>
                </a:tc>
                <a:tc>
                  <a:txBody>
                    <a:bodyPr/>
                    <a:lstStyle/>
                    <a:p>
                      <a:pPr algn="ctr" fontAlgn="ctr"/>
                      <a:r>
                        <a:rPr lang="en-US" sz="2400" u="none" strike="noStrike" dirty="0">
                          <a:solidFill>
                            <a:schemeClr val="bg1"/>
                          </a:solidFill>
                          <a:effectLst/>
                          <a:latin typeface="+mn-lt"/>
                        </a:rPr>
                        <a:t>Design</a:t>
                      </a:r>
                      <a:endParaRPr lang="en-US" sz="2400" b="0" i="0" u="none" strike="noStrike" dirty="0">
                        <a:solidFill>
                          <a:schemeClr val="bg1"/>
                        </a:solidFill>
                        <a:effectLst/>
                        <a:latin typeface="+mn-lt"/>
                      </a:endParaRPr>
                    </a:p>
                  </a:txBody>
                  <a:tcPr marL="5460" marR="5460" marT="5460" marB="0" anchor="ctr">
                    <a:solidFill>
                      <a:srgbClr val="193D6A"/>
                    </a:solidFill>
                  </a:tcPr>
                </a:tc>
                <a:extLst>
                  <a:ext uri="{0D108BD9-81ED-4DB2-BD59-A6C34878D82A}">
                    <a16:rowId xmlns:a16="http://schemas.microsoft.com/office/drawing/2014/main" val="1662253071"/>
                  </a:ext>
                </a:extLst>
              </a:tr>
              <a:tr h="392810">
                <a:tc>
                  <a:txBody>
                    <a:bodyPr/>
                    <a:lstStyle/>
                    <a:p>
                      <a:pPr algn="l" fontAlgn="ctr"/>
                      <a:r>
                        <a:rPr lang="en-US" sz="2400" u="none" strike="noStrike" dirty="0">
                          <a:solidFill>
                            <a:schemeClr val="bg1"/>
                          </a:solidFill>
                          <a:effectLst/>
                          <a:latin typeface="+mn-lt"/>
                        </a:rPr>
                        <a:t>Atlas Road Widening</a:t>
                      </a:r>
                      <a:endParaRPr lang="en-US" sz="2400" b="0" i="0" u="none" strike="noStrike" dirty="0">
                        <a:solidFill>
                          <a:schemeClr val="bg1"/>
                        </a:solidFill>
                        <a:effectLst/>
                        <a:latin typeface="+mn-lt"/>
                      </a:endParaRPr>
                    </a:p>
                  </a:txBody>
                  <a:tcPr marL="49137" marR="5460" marT="5460" marB="0" anchor="ctr">
                    <a:solidFill>
                      <a:srgbClr val="193D6A"/>
                    </a:solidFill>
                  </a:tcPr>
                </a:tc>
                <a:tc>
                  <a:txBody>
                    <a:bodyPr/>
                    <a:lstStyle/>
                    <a:p>
                      <a:pPr algn="ctr" fontAlgn="ctr"/>
                      <a:r>
                        <a:rPr lang="en-US" sz="2400" u="none" strike="noStrike" dirty="0">
                          <a:solidFill>
                            <a:schemeClr val="bg1"/>
                          </a:solidFill>
                          <a:effectLst/>
                          <a:latin typeface="+mn-lt"/>
                        </a:rPr>
                        <a:t>10, 11</a:t>
                      </a:r>
                      <a:endParaRPr lang="en-US" sz="2400" b="0" i="0" u="none" strike="noStrike" dirty="0">
                        <a:solidFill>
                          <a:schemeClr val="bg1"/>
                        </a:solidFill>
                        <a:effectLst/>
                        <a:latin typeface="+mn-lt"/>
                      </a:endParaRPr>
                    </a:p>
                  </a:txBody>
                  <a:tcPr marL="5460" marR="5460" marT="5460" marB="0" anchor="ctr">
                    <a:solidFill>
                      <a:srgbClr val="193D6A"/>
                    </a:solidFill>
                  </a:tcPr>
                </a:tc>
                <a:tc>
                  <a:txBody>
                    <a:bodyPr/>
                    <a:lstStyle/>
                    <a:p>
                      <a:pPr algn="ctr" fontAlgn="ctr"/>
                      <a:r>
                        <a:rPr lang="en-US" sz="2400" u="none" strike="noStrike" dirty="0">
                          <a:solidFill>
                            <a:schemeClr val="bg1"/>
                          </a:solidFill>
                          <a:effectLst/>
                          <a:latin typeface="+mn-lt"/>
                        </a:rPr>
                        <a:t>RW</a:t>
                      </a:r>
                      <a:endParaRPr lang="en-US" sz="2400" b="0" i="0" u="none" strike="noStrike" dirty="0">
                        <a:solidFill>
                          <a:schemeClr val="bg1"/>
                        </a:solidFill>
                        <a:effectLst/>
                        <a:latin typeface="+mn-lt"/>
                      </a:endParaRPr>
                    </a:p>
                  </a:txBody>
                  <a:tcPr marL="5460" marR="5460" marT="5460" marB="0" anchor="ctr">
                    <a:solidFill>
                      <a:srgbClr val="193D6A"/>
                    </a:solidFill>
                  </a:tcPr>
                </a:tc>
                <a:extLst>
                  <a:ext uri="{0D108BD9-81ED-4DB2-BD59-A6C34878D82A}">
                    <a16:rowId xmlns:a16="http://schemas.microsoft.com/office/drawing/2014/main" val="2369985171"/>
                  </a:ext>
                </a:extLst>
              </a:tr>
              <a:tr h="392810">
                <a:tc>
                  <a:txBody>
                    <a:bodyPr/>
                    <a:lstStyle/>
                    <a:p>
                      <a:pPr algn="l" fontAlgn="ctr"/>
                      <a:r>
                        <a:rPr lang="en-US" sz="2400" u="none" strike="noStrike" dirty="0" err="1">
                          <a:solidFill>
                            <a:schemeClr val="bg1"/>
                          </a:solidFill>
                          <a:effectLst/>
                          <a:latin typeface="+mn-lt"/>
                        </a:rPr>
                        <a:t>Pineview</a:t>
                      </a:r>
                      <a:r>
                        <a:rPr lang="en-US" sz="2400" u="none" strike="noStrike" dirty="0">
                          <a:solidFill>
                            <a:schemeClr val="bg1"/>
                          </a:solidFill>
                          <a:effectLst/>
                          <a:latin typeface="+mn-lt"/>
                        </a:rPr>
                        <a:t> Road Area Improvements</a:t>
                      </a:r>
                      <a:endParaRPr lang="en-US" sz="2400" b="0" i="0" u="none" strike="noStrike" dirty="0">
                        <a:solidFill>
                          <a:schemeClr val="bg1"/>
                        </a:solidFill>
                        <a:effectLst/>
                        <a:latin typeface="+mn-lt"/>
                      </a:endParaRPr>
                    </a:p>
                  </a:txBody>
                  <a:tcPr marL="49137" marR="5460" marT="5460" marB="0" anchor="ctr">
                    <a:solidFill>
                      <a:srgbClr val="193D6A"/>
                    </a:solidFill>
                  </a:tcPr>
                </a:tc>
                <a:tc>
                  <a:txBody>
                    <a:bodyPr/>
                    <a:lstStyle/>
                    <a:p>
                      <a:pPr algn="ctr" fontAlgn="ctr"/>
                      <a:r>
                        <a:rPr lang="en-US" sz="2400" u="none" strike="noStrike">
                          <a:solidFill>
                            <a:schemeClr val="bg1"/>
                          </a:solidFill>
                          <a:effectLst/>
                          <a:latin typeface="+mn-lt"/>
                        </a:rPr>
                        <a:t>10, 11</a:t>
                      </a:r>
                      <a:endParaRPr lang="en-US" sz="2400" b="0" i="0" u="none" strike="noStrike">
                        <a:solidFill>
                          <a:schemeClr val="bg1"/>
                        </a:solidFill>
                        <a:effectLst/>
                        <a:latin typeface="+mn-lt"/>
                      </a:endParaRPr>
                    </a:p>
                  </a:txBody>
                  <a:tcPr marL="5460" marR="5460" marT="5460" marB="0" anchor="ctr">
                    <a:solidFill>
                      <a:srgbClr val="193D6A"/>
                    </a:solidFill>
                  </a:tcPr>
                </a:tc>
                <a:tc>
                  <a:txBody>
                    <a:bodyPr/>
                    <a:lstStyle/>
                    <a:p>
                      <a:pPr algn="ctr" fontAlgn="ctr"/>
                      <a:r>
                        <a:rPr lang="en-US" sz="2400" u="none" strike="noStrike" dirty="0">
                          <a:solidFill>
                            <a:schemeClr val="bg1"/>
                          </a:solidFill>
                          <a:effectLst/>
                          <a:latin typeface="+mn-lt"/>
                        </a:rPr>
                        <a:t>Design</a:t>
                      </a:r>
                      <a:endParaRPr lang="en-US" sz="2400" b="0" i="0" u="none" strike="noStrike" dirty="0">
                        <a:solidFill>
                          <a:schemeClr val="bg1"/>
                        </a:solidFill>
                        <a:effectLst/>
                        <a:latin typeface="+mn-lt"/>
                      </a:endParaRPr>
                    </a:p>
                  </a:txBody>
                  <a:tcPr marL="5460" marR="5460" marT="5460" marB="0" anchor="ctr">
                    <a:solidFill>
                      <a:srgbClr val="193D6A"/>
                    </a:solidFill>
                  </a:tcPr>
                </a:tc>
                <a:extLst>
                  <a:ext uri="{0D108BD9-81ED-4DB2-BD59-A6C34878D82A}">
                    <a16:rowId xmlns:a16="http://schemas.microsoft.com/office/drawing/2014/main" val="3281616151"/>
                  </a:ext>
                </a:extLst>
              </a:tr>
              <a:tr h="392810">
                <a:tc>
                  <a:txBody>
                    <a:bodyPr/>
                    <a:lstStyle/>
                    <a:p>
                      <a:pPr algn="l" fontAlgn="ctr"/>
                      <a:r>
                        <a:rPr lang="en-US" sz="2400" u="none" strike="noStrike" dirty="0">
                          <a:solidFill>
                            <a:srgbClr val="FFC000"/>
                          </a:solidFill>
                          <a:effectLst/>
                          <a:latin typeface="+mn-lt"/>
                        </a:rPr>
                        <a:t>Blythewood Road Widening (Syrup Mill Road to I-77)</a:t>
                      </a:r>
                      <a:endParaRPr lang="en-US" sz="2400" b="0" i="0" u="none" strike="noStrike" dirty="0">
                        <a:solidFill>
                          <a:srgbClr val="FFC000"/>
                        </a:solidFill>
                        <a:effectLst/>
                        <a:latin typeface="+mn-lt"/>
                      </a:endParaRPr>
                    </a:p>
                  </a:txBody>
                  <a:tcPr marL="49137" marR="5460" marT="5460" marB="0" anchor="ctr">
                    <a:solidFill>
                      <a:srgbClr val="193D6A"/>
                    </a:solidFill>
                  </a:tcPr>
                </a:tc>
                <a:tc>
                  <a:txBody>
                    <a:bodyPr/>
                    <a:lstStyle/>
                    <a:p>
                      <a:pPr algn="ctr" fontAlgn="ctr"/>
                      <a:r>
                        <a:rPr lang="en-US" sz="2400" u="none" strike="noStrike" dirty="0">
                          <a:solidFill>
                            <a:srgbClr val="FFC000"/>
                          </a:solidFill>
                          <a:effectLst/>
                          <a:latin typeface="+mn-lt"/>
                        </a:rPr>
                        <a:t>2, 7</a:t>
                      </a:r>
                      <a:endParaRPr lang="en-US" sz="2400" b="0" i="0" u="none" strike="noStrike" dirty="0">
                        <a:solidFill>
                          <a:srgbClr val="FFC000"/>
                        </a:solidFill>
                        <a:effectLst/>
                        <a:latin typeface="+mn-lt"/>
                      </a:endParaRPr>
                    </a:p>
                  </a:txBody>
                  <a:tcPr marL="5460" marR="5460" marT="5460" marB="0" anchor="ctr">
                    <a:solidFill>
                      <a:srgbClr val="193D6A"/>
                    </a:solidFill>
                  </a:tcPr>
                </a:tc>
                <a:tc>
                  <a:txBody>
                    <a:bodyPr/>
                    <a:lstStyle/>
                    <a:p>
                      <a:pPr algn="ctr" fontAlgn="ctr"/>
                      <a:r>
                        <a:rPr lang="en-US" sz="2400" u="none" strike="noStrike" dirty="0">
                          <a:solidFill>
                            <a:srgbClr val="FFC000"/>
                          </a:solidFill>
                          <a:effectLst/>
                          <a:latin typeface="+mn-lt"/>
                        </a:rPr>
                        <a:t>Const.</a:t>
                      </a:r>
                      <a:endParaRPr lang="en-US" sz="2400" b="0" i="0" u="none" strike="noStrike" dirty="0">
                        <a:solidFill>
                          <a:srgbClr val="FFC000"/>
                        </a:solidFill>
                        <a:effectLst/>
                        <a:latin typeface="+mn-lt"/>
                      </a:endParaRPr>
                    </a:p>
                  </a:txBody>
                  <a:tcPr marL="5460" marR="5460" marT="5460" marB="0" anchor="ctr">
                    <a:solidFill>
                      <a:srgbClr val="193D6A"/>
                    </a:solidFill>
                  </a:tcPr>
                </a:tc>
                <a:extLst>
                  <a:ext uri="{0D108BD9-81ED-4DB2-BD59-A6C34878D82A}">
                    <a16:rowId xmlns:a16="http://schemas.microsoft.com/office/drawing/2014/main" val="143541303"/>
                  </a:ext>
                </a:extLst>
              </a:tr>
              <a:tr h="392810">
                <a:tc>
                  <a:txBody>
                    <a:bodyPr/>
                    <a:lstStyle/>
                    <a:p>
                      <a:pPr algn="l" fontAlgn="ctr"/>
                      <a:r>
                        <a:rPr lang="en-US" sz="2400" u="none" strike="noStrike" dirty="0">
                          <a:solidFill>
                            <a:schemeClr val="bg1"/>
                          </a:solidFill>
                          <a:effectLst/>
                          <a:latin typeface="+mn-lt"/>
                        </a:rPr>
                        <a:t>Broad River Road Widening</a:t>
                      </a:r>
                      <a:endParaRPr lang="en-US" sz="2400" b="0" i="0" u="none" strike="noStrike" dirty="0">
                        <a:solidFill>
                          <a:schemeClr val="bg1"/>
                        </a:solidFill>
                        <a:effectLst/>
                        <a:latin typeface="+mn-lt"/>
                      </a:endParaRPr>
                    </a:p>
                  </a:txBody>
                  <a:tcPr marL="49137" marR="5460" marT="5460" marB="0" anchor="ctr">
                    <a:solidFill>
                      <a:srgbClr val="193D6A"/>
                    </a:solidFill>
                  </a:tcPr>
                </a:tc>
                <a:tc>
                  <a:txBody>
                    <a:bodyPr/>
                    <a:lstStyle/>
                    <a:p>
                      <a:pPr algn="ctr" fontAlgn="ctr"/>
                      <a:r>
                        <a:rPr lang="en-US" sz="2400" u="none" strike="noStrike" dirty="0">
                          <a:solidFill>
                            <a:schemeClr val="bg1"/>
                          </a:solidFill>
                          <a:effectLst/>
                          <a:latin typeface="+mn-lt"/>
                        </a:rPr>
                        <a:t>1</a:t>
                      </a:r>
                      <a:endParaRPr lang="en-US" sz="2400" b="0" i="0" u="none" strike="noStrike" dirty="0">
                        <a:solidFill>
                          <a:schemeClr val="bg1"/>
                        </a:solidFill>
                        <a:effectLst/>
                        <a:latin typeface="+mn-lt"/>
                      </a:endParaRPr>
                    </a:p>
                  </a:txBody>
                  <a:tcPr marL="5460" marR="5460" marT="5460" marB="0" anchor="ctr">
                    <a:solidFill>
                      <a:srgbClr val="193D6A"/>
                    </a:solidFill>
                  </a:tcPr>
                </a:tc>
                <a:tc>
                  <a:txBody>
                    <a:bodyPr/>
                    <a:lstStyle/>
                    <a:p>
                      <a:pPr algn="ctr" fontAlgn="ctr"/>
                      <a:r>
                        <a:rPr lang="en-US" sz="2400" u="none" strike="noStrike" dirty="0">
                          <a:solidFill>
                            <a:schemeClr val="bg1"/>
                          </a:solidFill>
                          <a:effectLst/>
                          <a:latin typeface="+mn-lt"/>
                        </a:rPr>
                        <a:t>RW</a:t>
                      </a:r>
                      <a:endParaRPr lang="en-US" sz="2400" b="0" i="0" u="none" strike="noStrike" dirty="0">
                        <a:solidFill>
                          <a:schemeClr val="bg1"/>
                        </a:solidFill>
                        <a:effectLst/>
                        <a:latin typeface="+mn-lt"/>
                      </a:endParaRPr>
                    </a:p>
                  </a:txBody>
                  <a:tcPr marL="5460" marR="5460" marT="5460" marB="0" anchor="ctr">
                    <a:solidFill>
                      <a:srgbClr val="193D6A"/>
                    </a:solidFill>
                  </a:tcPr>
                </a:tc>
                <a:extLst>
                  <a:ext uri="{0D108BD9-81ED-4DB2-BD59-A6C34878D82A}">
                    <a16:rowId xmlns:a16="http://schemas.microsoft.com/office/drawing/2014/main" val="2073867746"/>
                  </a:ext>
                </a:extLst>
              </a:tr>
              <a:tr h="392810">
                <a:tc>
                  <a:txBody>
                    <a:bodyPr/>
                    <a:lstStyle/>
                    <a:p>
                      <a:pPr algn="l" fontAlgn="ctr"/>
                      <a:r>
                        <a:rPr lang="en-US" sz="2400" u="none" strike="noStrike" dirty="0">
                          <a:solidFill>
                            <a:schemeClr val="bg1"/>
                          </a:solidFill>
                          <a:effectLst/>
                          <a:latin typeface="+mn-lt"/>
                        </a:rPr>
                        <a:t>Spears Creek Church Road Widening</a:t>
                      </a:r>
                      <a:endParaRPr lang="en-US" sz="2400" b="0" i="0" u="none" strike="noStrike" dirty="0">
                        <a:solidFill>
                          <a:schemeClr val="bg1"/>
                        </a:solidFill>
                        <a:effectLst/>
                        <a:latin typeface="+mn-lt"/>
                      </a:endParaRPr>
                    </a:p>
                  </a:txBody>
                  <a:tcPr marL="49137" marR="5460" marT="5460" marB="0" anchor="ctr">
                    <a:solidFill>
                      <a:srgbClr val="193D6A"/>
                    </a:solidFill>
                  </a:tcPr>
                </a:tc>
                <a:tc>
                  <a:txBody>
                    <a:bodyPr/>
                    <a:lstStyle/>
                    <a:p>
                      <a:pPr algn="ctr" fontAlgn="ctr"/>
                      <a:r>
                        <a:rPr lang="en-US" sz="2400" u="none" strike="noStrike" dirty="0">
                          <a:solidFill>
                            <a:schemeClr val="bg1"/>
                          </a:solidFill>
                          <a:effectLst/>
                          <a:latin typeface="+mn-lt"/>
                        </a:rPr>
                        <a:t>9, 10</a:t>
                      </a:r>
                      <a:endParaRPr lang="en-US" sz="2400" b="0" i="0" u="none" strike="noStrike" dirty="0">
                        <a:solidFill>
                          <a:schemeClr val="bg1"/>
                        </a:solidFill>
                        <a:effectLst/>
                        <a:latin typeface="+mn-lt"/>
                      </a:endParaRPr>
                    </a:p>
                  </a:txBody>
                  <a:tcPr marL="5460" marR="5460" marT="5460" marB="0" anchor="ctr">
                    <a:solidFill>
                      <a:srgbClr val="193D6A"/>
                    </a:solidFill>
                  </a:tcPr>
                </a:tc>
                <a:tc>
                  <a:txBody>
                    <a:bodyPr/>
                    <a:lstStyle/>
                    <a:p>
                      <a:pPr algn="ctr" fontAlgn="ctr"/>
                      <a:r>
                        <a:rPr lang="en-US" sz="2400" u="none" strike="noStrike" dirty="0">
                          <a:solidFill>
                            <a:schemeClr val="bg1"/>
                          </a:solidFill>
                          <a:effectLst/>
                          <a:latin typeface="+mn-lt"/>
                        </a:rPr>
                        <a:t>Design</a:t>
                      </a:r>
                      <a:endParaRPr lang="en-US" sz="2400" b="0" i="0" u="none" strike="noStrike" dirty="0">
                        <a:solidFill>
                          <a:schemeClr val="bg1"/>
                        </a:solidFill>
                        <a:effectLst/>
                        <a:latin typeface="+mn-lt"/>
                      </a:endParaRPr>
                    </a:p>
                  </a:txBody>
                  <a:tcPr marL="5460" marR="5460" marT="5460" marB="0" anchor="ctr">
                    <a:solidFill>
                      <a:srgbClr val="193D6A"/>
                    </a:solidFill>
                  </a:tcPr>
                </a:tc>
                <a:extLst>
                  <a:ext uri="{0D108BD9-81ED-4DB2-BD59-A6C34878D82A}">
                    <a16:rowId xmlns:a16="http://schemas.microsoft.com/office/drawing/2014/main" val="1365513714"/>
                  </a:ext>
                </a:extLst>
              </a:tr>
              <a:tr h="392810">
                <a:tc>
                  <a:txBody>
                    <a:bodyPr/>
                    <a:lstStyle/>
                    <a:p>
                      <a:pPr algn="l" fontAlgn="ctr"/>
                      <a:r>
                        <a:rPr lang="en-US" sz="2400" u="none" strike="noStrike" dirty="0">
                          <a:solidFill>
                            <a:schemeClr val="bg1"/>
                          </a:solidFill>
                          <a:effectLst/>
                          <a:latin typeface="+mn-lt"/>
                        </a:rPr>
                        <a:t>Lower Richland Boulevard Widening</a:t>
                      </a:r>
                      <a:endParaRPr lang="en-US" sz="2400" b="0" i="0" u="none" strike="noStrike" dirty="0">
                        <a:solidFill>
                          <a:schemeClr val="bg1"/>
                        </a:solidFill>
                        <a:effectLst/>
                        <a:latin typeface="+mn-lt"/>
                      </a:endParaRPr>
                    </a:p>
                  </a:txBody>
                  <a:tcPr marL="49137" marR="5460" marT="5460" marB="0" anchor="ctr">
                    <a:solidFill>
                      <a:srgbClr val="193D6A"/>
                    </a:solidFill>
                  </a:tcPr>
                </a:tc>
                <a:tc>
                  <a:txBody>
                    <a:bodyPr/>
                    <a:lstStyle/>
                    <a:p>
                      <a:pPr algn="ctr" fontAlgn="ctr"/>
                      <a:r>
                        <a:rPr lang="en-US" sz="2400" u="none" strike="noStrike">
                          <a:solidFill>
                            <a:schemeClr val="bg1"/>
                          </a:solidFill>
                          <a:effectLst/>
                          <a:latin typeface="+mn-lt"/>
                        </a:rPr>
                        <a:t>11</a:t>
                      </a:r>
                      <a:endParaRPr lang="en-US" sz="2400" b="0" i="0" u="none" strike="noStrike">
                        <a:solidFill>
                          <a:schemeClr val="bg1"/>
                        </a:solidFill>
                        <a:effectLst/>
                        <a:latin typeface="+mn-lt"/>
                      </a:endParaRPr>
                    </a:p>
                  </a:txBody>
                  <a:tcPr marL="5460" marR="5460" marT="5460" marB="0" anchor="ctr">
                    <a:solidFill>
                      <a:srgbClr val="193D6A"/>
                    </a:solidFill>
                  </a:tcPr>
                </a:tc>
                <a:tc>
                  <a:txBody>
                    <a:bodyPr/>
                    <a:lstStyle/>
                    <a:p>
                      <a:pPr algn="ctr" fontAlgn="ctr"/>
                      <a:r>
                        <a:rPr lang="en-US" sz="2400" u="none" strike="noStrike" dirty="0">
                          <a:solidFill>
                            <a:schemeClr val="bg1"/>
                          </a:solidFill>
                          <a:effectLst/>
                          <a:latin typeface="+mn-lt"/>
                        </a:rPr>
                        <a:t>Design</a:t>
                      </a:r>
                      <a:endParaRPr lang="en-US" sz="2400" b="0" i="0" u="none" strike="noStrike" dirty="0">
                        <a:solidFill>
                          <a:schemeClr val="bg1"/>
                        </a:solidFill>
                        <a:effectLst/>
                        <a:latin typeface="+mn-lt"/>
                      </a:endParaRPr>
                    </a:p>
                  </a:txBody>
                  <a:tcPr marL="5460" marR="5460" marT="5460" marB="0" anchor="ctr">
                    <a:solidFill>
                      <a:srgbClr val="193D6A"/>
                    </a:solidFill>
                  </a:tcPr>
                </a:tc>
                <a:extLst>
                  <a:ext uri="{0D108BD9-81ED-4DB2-BD59-A6C34878D82A}">
                    <a16:rowId xmlns:a16="http://schemas.microsoft.com/office/drawing/2014/main" val="169955174"/>
                  </a:ext>
                </a:extLst>
              </a:tr>
              <a:tr h="392810">
                <a:tc>
                  <a:txBody>
                    <a:bodyPr/>
                    <a:lstStyle/>
                    <a:p>
                      <a:pPr algn="l" fontAlgn="ctr"/>
                      <a:r>
                        <a:rPr lang="en-US" sz="2400" u="none" strike="noStrike" dirty="0">
                          <a:solidFill>
                            <a:schemeClr val="bg1"/>
                          </a:solidFill>
                          <a:effectLst/>
                          <a:latin typeface="+mn-lt"/>
                        </a:rPr>
                        <a:t>Polo Road Widening</a:t>
                      </a:r>
                      <a:endParaRPr lang="en-US" sz="2400" b="0" i="0" u="none" strike="noStrike" dirty="0">
                        <a:solidFill>
                          <a:schemeClr val="bg1"/>
                        </a:solidFill>
                        <a:effectLst/>
                        <a:latin typeface="+mn-lt"/>
                      </a:endParaRPr>
                    </a:p>
                  </a:txBody>
                  <a:tcPr marL="49137" marR="5460" marT="5460" marB="0" anchor="ctr">
                    <a:solidFill>
                      <a:srgbClr val="193D6A"/>
                    </a:solidFill>
                  </a:tcPr>
                </a:tc>
                <a:tc>
                  <a:txBody>
                    <a:bodyPr/>
                    <a:lstStyle/>
                    <a:p>
                      <a:pPr algn="ctr" fontAlgn="ctr"/>
                      <a:r>
                        <a:rPr lang="en-US" sz="2400" u="none" strike="noStrike">
                          <a:solidFill>
                            <a:schemeClr val="bg1"/>
                          </a:solidFill>
                          <a:effectLst/>
                          <a:latin typeface="+mn-lt"/>
                        </a:rPr>
                        <a:t>8, 9, 10</a:t>
                      </a:r>
                      <a:endParaRPr lang="en-US" sz="2400" b="0" i="0" u="none" strike="noStrike">
                        <a:solidFill>
                          <a:schemeClr val="bg1"/>
                        </a:solidFill>
                        <a:effectLst/>
                        <a:latin typeface="+mn-lt"/>
                      </a:endParaRPr>
                    </a:p>
                  </a:txBody>
                  <a:tcPr marL="5460" marR="5460" marT="5460" marB="0" anchor="ctr">
                    <a:solidFill>
                      <a:srgbClr val="193D6A"/>
                    </a:solidFill>
                  </a:tcPr>
                </a:tc>
                <a:tc>
                  <a:txBody>
                    <a:bodyPr/>
                    <a:lstStyle/>
                    <a:p>
                      <a:pPr algn="ctr" fontAlgn="ctr"/>
                      <a:r>
                        <a:rPr lang="en-US" sz="2400" u="none" strike="noStrike" dirty="0">
                          <a:solidFill>
                            <a:schemeClr val="bg1"/>
                          </a:solidFill>
                          <a:effectLst/>
                          <a:latin typeface="+mn-lt"/>
                        </a:rPr>
                        <a:t>Design</a:t>
                      </a:r>
                      <a:endParaRPr lang="en-US" sz="2400" b="0" i="0" u="none" strike="noStrike" dirty="0">
                        <a:solidFill>
                          <a:schemeClr val="bg1"/>
                        </a:solidFill>
                        <a:effectLst/>
                        <a:latin typeface="+mn-lt"/>
                      </a:endParaRPr>
                    </a:p>
                  </a:txBody>
                  <a:tcPr marL="5460" marR="5460" marT="5460" marB="0" anchor="ctr">
                    <a:solidFill>
                      <a:srgbClr val="193D6A"/>
                    </a:solidFill>
                  </a:tcPr>
                </a:tc>
                <a:extLst>
                  <a:ext uri="{0D108BD9-81ED-4DB2-BD59-A6C34878D82A}">
                    <a16:rowId xmlns:a16="http://schemas.microsoft.com/office/drawing/2014/main" val="4291651700"/>
                  </a:ext>
                </a:extLst>
              </a:tr>
              <a:tr h="392810">
                <a:tc>
                  <a:txBody>
                    <a:bodyPr/>
                    <a:lstStyle/>
                    <a:p>
                      <a:pPr algn="l" fontAlgn="ctr"/>
                      <a:r>
                        <a:rPr lang="en-US" sz="2400" u="none" strike="noStrike" dirty="0">
                          <a:solidFill>
                            <a:schemeClr val="bg1"/>
                          </a:solidFill>
                          <a:effectLst/>
                          <a:latin typeface="+mn-lt"/>
                        </a:rPr>
                        <a:t>Blythewood Road Area Improvements</a:t>
                      </a:r>
                      <a:endParaRPr lang="en-US" sz="2400" b="0" i="0" u="none" strike="noStrike" dirty="0">
                        <a:solidFill>
                          <a:schemeClr val="bg1"/>
                        </a:solidFill>
                        <a:effectLst/>
                        <a:latin typeface="+mn-lt"/>
                      </a:endParaRPr>
                    </a:p>
                  </a:txBody>
                  <a:tcPr marL="49137" marR="5460" marT="5460" marB="0" anchor="ctr">
                    <a:solidFill>
                      <a:srgbClr val="193D6A"/>
                    </a:solidFill>
                  </a:tcPr>
                </a:tc>
                <a:tc>
                  <a:txBody>
                    <a:bodyPr/>
                    <a:lstStyle/>
                    <a:p>
                      <a:pPr algn="ctr" fontAlgn="ctr"/>
                      <a:r>
                        <a:rPr lang="en-US" sz="2400" u="none" strike="noStrike">
                          <a:solidFill>
                            <a:schemeClr val="bg1"/>
                          </a:solidFill>
                          <a:effectLst/>
                          <a:latin typeface="+mn-lt"/>
                        </a:rPr>
                        <a:t>2, 7</a:t>
                      </a:r>
                      <a:endParaRPr lang="en-US" sz="2400" b="0" i="0" u="none" strike="noStrike">
                        <a:solidFill>
                          <a:schemeClr val="bg1"/>
                        </a:solidFill>
                        <a:effectLst/>
                        <a:latin typeface="+mn-lt"/>
                      </a:endParaRPr>
                    </a:p>
                  </a:txBody>
                  <a:tcPr marL="5460" marR="5460" marT="5460" marB="0" anchor="ctr">
                    <a:solidFill>
                      <a:srgbClr val="193D6A"/>
                    </a:solidFill>
                  </a:tcPr>
                </a:tc>
                <a:tc>
                  <a:txBody>
                    <a:bodyPr/>
                    <a:lstStyle/>
                    <a:p>
                      <a:pPr algn="ctr" fontAlgn="ctr"/>
                      <a:r>
                        <a:rPr lang="en-US" sz="2400" u="none" strike="noStrike" dirty="0">
                          <a:solidFill>
                            <a:schemeClr val="bg1"/>
                          </a:solidFill>
                          <a:effectLst/>
                          <a:latin typeface="+mn-lt"/>
                        </a:rPr>
                        <a:t>Design</a:t>
                      </a:r>
                      <a:endParaRPr lang="en-US" sz="2400" b="0" i="0" u="none" strike="noStrike" dirty="0">
                        <a:solidFill>
                          <a:schemeClr val="bg1"/>
                        </a:solidFill>
                        <a:effectLst/>
                        <a:latin typeface="+mn-lt"/>
                      </a:endParaRPr>
                    </a:p>
                  </a:txBody>
                  <a:tcPr marL="5460" marR="5460" marT="5460" marB="0" anchor="ctr">
                    <a:solidFill>
                      <a:srgbClr val="193D6A"/>
                    </a:solidFill>
                  </a:tcPr>
                </a:tc>
                <a:extLst>
                  <a:ext uri="{0D108BD9-81ED-4DB2-BD59-A6C34878D82A}">
                    <a16:rowId xmlns:a16="http://schemas.microsoft.com/office/drawing/2014/main" val="3088188309"/>
                  </a:ext>
                </a:extLst>
              </a:tr>
            </a:tbl>
          </a:graphicData>
        </a:graphic>
      </p:graphicFrame>
    </p:spTree>
    <p:extLst>
      <p:ext uri="{BB962C8B-B14F-4D97-AF65-F5344CB8AC3E}">
        <p14:creationId xmlns:p14="http://schemas.microsoft.com/office/powerpoint/2010/main" val="3108276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a:off x="12496800" y="1692243"/>
            <a:ext cx="7289526" cy="7289526"/>
          </a:xfrm>
          <a:custGeom>
            <a:avLst/>
            <a:gdLst/>
            <a:ahLst/>
            <a:cxnLst/>
            <a:rect l="l" t="t" r="r" b="b"/>
            <a:pathLst>
              <a:path w="7289526" h="7289526">
                <a:moveTo>
                  <a:pt x="0" y="0"/>
                </a:moveTo>
                <a:lnTo>
                  <a:pt x="7289526" y="0"/>
                </a:lnTo>
                <a:lnTo>
                  <a:pt x="7289526" y="7289526"/>
                </a:lnTo>
                <a:lnTo>
                  <a:pt x="0" y="7289526"/>
                </a:lnTo>
                <a:lnTo>
                  <a:pt x="0" y="0"/>
                </a:lnTo>
                <a:close/>
              </a:path>
            </a:pathLst>
          </a:custGeom>
          <a:blipFill>
            <a:blip r:embed="rId2">
              <a:alphaModFix amt="32999"/>
              <a:extLst>
                <a:ext uri="{96DAC541-7B7A-43D3-8B79-37D633B846F1}">
                  <asvg:svgBlip xmlns:asvg="http://schemas.microsoft.com/office/drawing/2016/SVG/main" r:embed="rId3"/>
                </a:ext>
              </a:extLst>
            </a:blip>
            <a:stretch>
              <a:fillRect/>
            </a:stretch>
          </a:blipFill>
        </p:spPr>
      </p:sp>
      <p:grpSp>
        <p:nvGrpSpPr>
          <p:cNvPr id="2" name="Group 2"/>
          <p:cNvGrpSpPr/>
          <p:nvPr/>
        </p:nvGrpSpPr>
        <p:grpSpPr>
          <a:xfrm>
            <a:off x="1" y="0"/>
            <a:ext cx="2537423" cy="10287000"/>
            <a:chOff x="0" y="0"/>
            <a:chExt cx="668292" cy="2709333"/>
          </a:xfrm>
        </p:grpSpPr>
        <p:sp>
          <p:nvSpPr>
            <p:cNvPr id="3" name="Freeform 3"/>
            <p:cNvSpPr/>
            <p:nvPr/>
          </p:nvSpPr>
          <p:spPr>
            <a:xfrm>
              <a:off x="0" y="0"/>
              <a:ext cx="668292" cy="2709333"/>
            </a:xfrm>
            <a:custGeom>
              <a:avLst/>
              <a:gdLst/>
              <a:ahLst/>
              <a:cxnLst/>
              <a:rect l="l" t="t" r="r" b="b"/>
              <a:pathLst>
                <a:path w="668292" h="2709333">
                  <a:moveTo>
                    <a:pt x="0" y="0"/>
                  </a:moveTo>
                  <a:lnTo>
                    <a:pt x="668292" y="0"/>
                  </a:lnTo>
                  <a:lnTo>
                    <a:pt x="668292" y="2709333"/>
                  </a:lnTo>
                  <a:lnTo>
                    <a:pt x="0" y="2709333"/>
                  </a:lnTo>
                  <a:close/>
                </a:path>
              </a:pathLst>
            </a:custGeom>
            <a:solidFill>
              <a:srgbClr val="193D6A"/>
            </a:solidFill>
          </p:spPr>
        </p:sp>
        <p:sp>
          <p:nvSpPr>
            <p:cNvPr id="4" name="TextBox 4"/>
            <p:cNvSpPr txBox="1"/>
            <p:nvPr/>
          </p:nvSpPr>
          <p:spPr>
            <a:xfrm>
              <a:off x="0" y="-38100"/>
              <a:ext cx="668292" cy="2747433"/>
            </a:xfrm>
            <a:prstGeom prst="rect">
              <a:avLst/>
            </a:prstGeom>
          </p:spPr>
          <p:txBody>
            <a:bodyPr lIns="50801" tIns="50801" rIns="50801" bIns="50801" rtlCol="0" anchor="ctr"/>
            <a:lstStyle/>
            <a:p>
              <a:pPr algn="ctr" defTabSz="914445">
                <a:lnSpc>
                  <a:spcPts val="2660"/>
                </a:lnSpc>
              </a:pPr>
              <a:endParaRPr>
                <a:solidFill>
                  <a:prstClr val="black"/>
                </a:solidFill>
                <a:latin typeface="Calibri"/>
              </a:endParaRPr>
            </a:p>
          </p:txBody>
        </p:sp>
      </p:grpSp>
      <p:sp>
        <p:nvSpPr>
          <p:cNvPr id="6" name="Freeform 6"/>
          <p:cNvSpPr/>
          <p:nvPr/>
        </p:nvSpPr>
        <p:spPr>
          <a:xfrm>
            <a:off x="-1262186" y="-1261991"/>
            <a:ext cx="7289526" cy="7289526"/>
          </a:xfrm>
          <a:custGeom>
            <a:avLst/>
            <a:gdLst/>
            <a:ahLst/>
            <a:cxnLst/>
            <a:rect l="l" t="t" r="r" b="b"/>
            <a:pathLst>
              <a:path w="7289526" h="7289526">
                <a:moveTo>
                  <a:pt x="0" y="0"/>
                </a:moveTo>
                <a:lnTo>
                  <a:pt x="7289526" y="0"/>
                </a:lnTo>
                <a:lnTo>
                  <a:pt x="7289526" y="7289526"/>
                </a:lnTo>
                <a:lnTo>
                  <a:pt x="0" y="7289526"/>
                </a:lnTo>
                <a:lnTo>
                  <a:pt x="0" y="0"/>
                </a:lnTo>
                <a:close/>
              </a:path>
            </a:pathLst>
          </a:custGeom>
          <a:blipFill>
            <a:blip r:embed="rId2">
              <a:alphaModFix amt="32999"/>
              <a:extLst>
                <a:ext uri="{96DAC541-7B7A-43D3-8B79-37D633B846F1}">
                  <asvg:svgBlip xmlns:asvg="http://schemas.microsoft.com/office/drawing/2016/SVG/main" r:embed="rId3"/>
                </a:ext>
              </a:extLst>
            </a:blip>
            <a:stretch>
              <a:fillRect/>
            </a:stretch>
          </a:blipFill>
        </p:spPr>
      </p:sp>
      <p:sp>
        <p:nvSpPr>
          <p:cNvPr id="7" name="Freeform 7"/>
          <p:cNvSpPr/>
          <p:nvPr/>
        </p:nvSpPr>
        <p:spPr>
          <a:xfrm>
            <a:off x="15741410" y="8075189"/>
            <a:ext cx="2087564" cy="1750001"/>
          </a:xfrm>
          <a:custGeom>
            <a:avLst/>
            <a:gdLst/>
            <a:ahLst/>
            <a:cxnLst/>
            <a:rect l="l" t="t" r="r" b="b"/>
            <a:pathLst>
              <a:path w="2087563" h="1750000">
                <a:moveTo>
                  <a:pt x="0" y="0"/>
                </a:moveTo>
                <a:lnTo>
                  <a:pt x="2087563" y="0"/>
                </a:lnTo>
                <a:lnTo>
                  <a:pt x="2087563" y="1750000"/>
                </a:lnTo>
                <a:lnTo>
                  <a:pt x="0" y="1750000"/>
                </a:lnTo>
                <a:lnTo>
                  <a:pt x="0" y="0"/>
                </a:lnTo>
                <a:close/>
              </a:path>
            </a:pathLst>
          </a:custGeom>
          <a:blipFill>
            <a:blip r:embed="rId4" cstate="screen">
              <a:extLst>
                <a:ext uri="{28A0092B-C50C-407E-A947-70E740481C1C}">
                  <a14:useLocalDpi xmlns:a14="http://schemas.microsoft.com/office/drawing/2010/main"/>
                </a:ext>
              </a:extLst>
            </a:blip>
            <a:stretch>
              <a:fillRect/>
            </a:stretch>
          </a:blipFill>
        </p:spPr>
      </p:sp>
      <p:sp>
        <p:nvSpPr>
          <p:cNvPr id="8" name="TextBox 8"/>
          <p:cNvSpPr txBox="1"/>
          <p:nvPr/>
        </p:nvSpPr>
        <p:spPr>
          <a:xfrm>
            <a:off x="3810194" y="419100"/>
            <a:ext cx="14477807" cy="1124154"/>
          </a:xfrm>
          <a:prstGeom prst="rect">
            <a:avLst/>
          </a:prstGeom>
        </p:spPr>
        <p:txBody>
          <a:bodyPr lIns="0" tIns="0" rIns="0" bIns="0" rtlCol="0" anchor="t">
            <a:spAutoFit/>
          </a:bodyPr>
          <a:lstStyle/>
          <a:p>
            <a:pPr defTabSz="914445">
              <a:lnSpc>
                <a:spcPts val="9450"/>
              </a:lnSpc>
            </a:pPr>
            <a:r>
              <a:rPr lang="en-US" sz="6750" dirty="0">
                <a:solidFill>
                  <a:srgbClr val="193D6A"/>
                </a:solidFill>
                <a:latin typeface="Droid Serif Bold"/>
              </a:rPr>
              <a:t>Remaining Projects </a:t>
            </a:r>
          </a:p>
        </p:txBody>
      </p:sp>
      <p:sp>
        <p:nvSpPr>
          <p:cNvPr id="10" name="TextBox 9">
            <a:extLst>
              <a:ext uri="{FF2B5EF4-FFF2-40B4-BE49-F238E27FC236}">
                <a16:creationId xmlns:a16="http://schemas.microsoft.com/office/drawing/2014/main" id="{742D86ED-A513-4865-8592-AF654D333DD0}"/>
              </a:ext>
            </a:extLst>
          </p:cNvPr>
          <p:cNvSpPr txBox="1"/>
          <p:nvPr/>
        </p:nvSpPr>
        <p:spPr>
          <a:xfrm>
            <a:off x="3864218" y="1657918"/>
            <a:ext cx="11081937" cy="1123513"/>
          </a:xfrm>
          <a:prstGeom prst="rect">
            <a:avLst/>
          </a:prstGeom>
          <a:noFill/>
        </p:spPr>
        <p:txBody>
          <a:bodyPr wrap="square" rtlCol="0">
            <a:spAutoFit/>
          </a:bodyPr>
          <a:lstStyle/>
          <a:p>
            <a:pPr defTabSz="914445"/>
            <a:r>
              <a:rPr lang="en-US" sz="4001" b="1" dirty="0">
                <a:solidFill>
                  <a:srgbClr val="C00000"/>
                </a:solidFill>
                <a:latin typeface="Droid Serif Bold" panose="020B0604020202020204" charset="0"/>
                <a:ea typeface="Droid Serif Bold" panose="020B0604020202020204" charset="0"/>
                <a:cs typeface="Droid Serif Bold" panose="020B0604020202020204" charset="0"/>
              </a:rPr>
              <a:t>Intersections </a:t>
            </a:r>
            <a:br>
              <a:rPr lang="en-US" sz="4400" b="1" dirty="0">
                <a:solidFill>
                  <a:srgbClr val="4F81BD">
                    <a:lumMod val="50000"/>
                  </a:srgbClr>
                </a:solidFill>
                <a:latin typeface="Droid Serif Bold" panose="020B0604020202020204" charset="0"/>
                <a:ea typeface="Droid Serif Bold" panose="020B0604020202020204" charset="0"/>
                <a:cs typeface="Droid Serif Bold" panose="020B0604020202020204" charset="0"/>
              </a:rPr>
            </a:br>
            <a:endParaRPr lang="en-US" sz="2700" dirty="0">
              <a:solidFill>
                <a:prstClr val="black"/>
              </a:solidFill>
              <a:latin typeface="Calibri"/>
            </a:endParaRPr>
          </a:p>
        </p:txBody>
      </p:sp>
      <p:graphicFrame>
        <p:nvGraphicFramePr>
          <p:cNvPr id="12" name="Content Placeholder 3">
            <a:extLst>
              <a:ext uri="{FF2B5EF4-FFF2-40B4-BE49-F238E27FC236}">
                <a16:creationId xmlns:a16="http://schemas.microsoft.com/office/drawing/2014/main" id="{B2E19CB0-9BE1-43FF-8A7A-44B50E55E91D}"/>
              </a:ext>
            </a:extLst>
          </p:cNvPr>
          <p:cNvGraphicFramePr>
            <a:graphicFrameLocks/>
          </p:cNvGraphicFramePr>
          <p:nvPr>
            <p:extLst/>
          </p:nvPr>
        </p:nvGraphicFramePr>
        <p:xfrm>
          <a:off x="3877664" y="2569175"/>
          <a:ext cx="11744962" cy="2112765"/>
        </p:xfrm>
        <a:graphic>
          <a:graphicData uri="http://schemas.openxmlformats.org/drawingml/2006/table">
            <a:tbl>
              <a:tblPr>
                <a:tableStyleId>{5C22544A-7EE6-4342-B048-85BDC9FD1C3A}</a:tableStyleId>
              </a:tblPr>
              <a:tblGrid>
                <a:gridCol w="8085611">
                  <a:extLst>
                    <a:ext uri="{9D8B030D-6E8A-4147-A177-3AD203B41FA5}">
                      <a16:colId xmlns:a16="http://schemas.microsoft.com/office/drawing/2014/main" val="1094710150"/>
                    </a:ext>
                  </a:extLst>
                </a:gridCol>
                <a:gridCol w="1653944">
                  <a:extLst>
                    <a:ext uri="{9D8B030D-6E8A-4147-A177-3AD203B41FA5}">
                      <a16:colId xmlns:a16="http://schemas.microsoft.com/office/drawing/2014/main" val="719669860"/>
                    </a:ext>
                  </a:extLst>
                </a:gridCol>
                <a:gridCol w="2005407">
                  <a:extLst>
                    <a:ext uri="{9D8B030D-6E8A-4147-A177-3AD203B41FA5}">
                      <a16:colId xmlns:a16="http://schemas.microsoft.com/office/drawing/2014/main" val="3562530999"/>
                    </a:ext>
                  </a:extLst>
                </a:gridCol>
              </a:tblGrid>
              <a:tr h="527096">
                <a:tc>
                  <a:txBody>
                    <a:bodyPr/>
                    <a:lstStyle/>
                    <a:p>
                      <a:pPr algn="l" fontAlgn="ctr"/>
                      <a:r>
                        <a:rPr lang="en-US" sz="2400" b="1" u="none" strike="noStrike" dirty="0">
                          <a:solidFill>
                            <a:schemeClr val="bg1"/>
                          </a:solidFill>
                          <a:effectLst/>
                          <a:latin typeface="+mn-lt"/>
                        </a:rPr>
                        <a:t>INTERSECTION IMPROVEMENTS</a:t>
                      </a:r>
                      <a:endParaRPr lang="en-US" sz="2400" b="1" i="0" u="none" strike="noStrike" dirty="0">
                        <a:solidFill>
                          <a:schemeClr val="bg1"/>
                        </a:solidFill>
                        <a:effectLst/>
                        <a:latin typeface="+mn-lt"/>
                      </a:endParaRPr>
                    </a:p>
                  </a:txBody>
                  <a:tcPr marL="5460" marR="5460" marT="5460" marB="0" anchor="ctr">
                    <a:solidFill>
                      <a:srgbClr val="193D6A"/>
                    </a:solidFill>
                  </a:tcPr>
                </a:tc>
                <a:tc>
                  <a:txBody>
                    <a:bodyPr/>
                    <a:lstStyle/>
                    <a:p>
                      <a:pPr algn="ctr" fontAlgn="ctr"/>
                      <a:r>
                        <a:rPr lang="en-US" sz="2400" u="none" strike="noStrike">
                          <a:solidFill>
                            <a:schemeClr val="bg1"/>
                          </a:solidFill>
                          <a:effectLst/>
                          <a:latin typeface="+mn-lt"/>
                        </a:rPr>
                        <a:t> </a:t>
                      </a:r>
                      <a:endParaRPr lang="en-US" sz="2400" b="0" i="0" u="none" strike="noStrike">
                        <a:solidFill>
                          <a:schemeClr val="bg1"/>
                        </a:solidFill>
                        <a:effectLst/>
                        <a:latin typeface="+mn-lt"/>
                      </a:endParaRPr>
                    </a:p>
                  </a:txBody>
                  <a:tcPr marL="5460" marR="5460" marT="5460" marB="0" anchor="ctr">
                    <a:solidFill>
                      <a:srgbClr val="193D6A"/>
                    </a:solidFill>
                  </a:tcPr>
                </a:tc>
                <a:tc>
                  <a:txBody>
                    <a:bodyPr/>
                    <a:lstStyle/>
                    <a:p>
                      <a:pPr algn="ctr" fontAlgn="ctr"/>
                      <a:r>
                        <a:rPr lang="en-US" sz="2400" u="none" strike="noStrike" dirty="0">
                          <a:solidFill>
                            <a:schemeClr val="bg1"/>
                          </a:solidFill>
                          <a:effectLst/>
                          <a:latin typeface="+mn-lt"/>
                        </a:rPr>
                        <a:t> </a:t>
                      </a:r>
                      <a:endParaRPr lang="en-US" sz="2400" b="0" i="0" u="none" strike="noStrike" dirty="0">
                        <a:solidFill>
                          <a:schemeClr val="bg1"/>
                        </a:solidFill>
                        <a:effectLst/>
                        <a:latin typeface="+mn-lt"/>
                      </a:endParaRPr>
                    </a:p>
                  </a:txBody>
                  <a:tcPr marL="5460" marR="5460" marT="5460" marB="0" anchor="ctr">
                    <a:solidFill>
                      <a:srgbClr val="193D6A"/>
                    </a:solidFill>
                  </a:tcPr>
                </a:tc>
                <a:extLst>
                  <a:ext uri="{0D108BD9-81ED-4DB2-BD59-A6C34878D82A}">
                    <a16:rowId xmlns:a16="http://schemas.microsoft.com/office/drawing/2014/main" val="3371960303"/>
                  </a:ext>
                </a:extLst>
              </a:tr>
              <a:tr h="531477">
                <a:tc>
                  <a:txBody>
                    <a:bodyPr/>
                    <a:lstStyle/>
                    <a:p>
                      <a:pPr algn="l" fontAlgn="ctr"/>
                      <a:r>
                        <a:rPr lang="en-US" sz="2400" u="none" strike="noStrike" dirty="0">
                          <a:solidFill>
                            <a:schemeClr val="bg1"/>
                          </a:solidFill>
                          <a:effectLst/>
                          <a:latin typeface="+mn-lt"/>
                        </a:rPr>
                        <a:t>Clemson Rd. and Sparkleberry Ln.  </a:t>
                      </a:r>
                      <a:endParaRPr lang="en-US" sz="2400" b="0" i="0" u="none" strike="noStrike" dirty="0">
                        <a:solidFill>
                          <a:schemeClr val="bg1"/>
                        </a:solidFill>
                        <a:effectLst/>
                        <a:latin typeface="+mn-lt"/>
                      </a:endParaRPr>
                    </a:p>
                  </a:txBody>
                  <a:tcPr marL="49137" marR="5460" marT="5460" marB="0" anchor="ctr">
                    <a:solidFill>
                      <a:srgbClr val="193D6A"/>
                    </a:solidFill>
                  </a:tcPr>
                </a:tc>
                <a:tc>
                  <a:txBody>
                    <a:bodyPr/>
                    <a:lstStyle/>
                    <a:p>
                      <a:pPr algn="ctr" fontAlgn="ctr"/>
                      <a:r>
                        <a:rPr lang="en-US" sz="2400" u="none" strike="noStrike">
                          <a:solidFill>
                            <a:schemeClr val="bg1"/>
                          </a:solidFill>
                          <a:effectLst/>
                          <a:latin typeface="+mn-lt"/>
                        </a:rPr>
                        <a:t>9, 10</a:t>
                      </a:r>
                      <a:endParaRPr lang="en-US" sz="2400" b="0" i="0" u="none" strike="noStrike">
                        <a:solidFill>
                          <a:schemeClr val="bg1"/>
                        </a:solidFill>
                        <a:effectLst/>
                        <a:latin typeface="+mn-lt"/>
                      </a:endParaRPr>
                    </a:p>
                  </a:txBody>
                  <a:tcPr marL="5460" marR="5460" marT="5460" marB="0" anchor="ctr">
                    <a:solidFill>
                      <a:srgbClr val="193D6A"/>
                    </a:solidFill>
                  </a:tcPr>
                </a:tc>
                <a:tc>
                  <a:txBody>
                    <a:bodyPr/>
                    <a:lstStyle/>
                    <a:p>
                      <a:pPr algn="ctr" fontAlgn="ctr"/>
                      <a:r>
                        <a:rPr lang="en-US" sz="2400" u="none" strike="noStrike" dirty="0">
                          <a:solidFill>
                            <a:schemeClr val="bg1"/>
                          </a:solidFill>
                          <a:effectLst/>
                          <a:latin typeface="+mn-lt"/>
                        </a:rPr>
                        <a:t>Design</a:t>
                      </a:r>
                      <a:endParaRPr lang="en-US" sz="2400" b="0" i="0" u="none" strike="noStrike" dirty="0">
                        <a:solidFill>
                          <a:schemeClr val="bg1"/>
                        </a:solidFill>
                        <a:effectLst/>
                        <a:latin typeface="+mn-lt"/>
                      </a:endParaRPr>
                    </a:p>
                  </a:txBody>
                  <a:tcPr marL="5460" marR="5460" marT="5460" marB="0" anchor="ctr">
                    <a:solidFill>
                      <a:srgbClr val="193D6A"/>
                    </a:solidFill>
                  </a:tcPr>
                </a:tc>
                <a:extLst>
                  <a:ext uri="{0D108BD9-81ED-4DB2-BD59-A6C34878D82A}">
                    <a16:rowId xmlns:a16="http://schemas.microsoft.com/office/drawing/2014/main" val="957297042"/>
                  </a:ext>
                </a:extLst>
              </a:tr>
              <a:tr h="527096">
                <a:tc>
                  <a:txBody>
                    <a:bodyPr/>
                    <a:lstStyle/>
                    <a:p>
                      <a:pPr algn="l" fontAlgn="ctr"/>
                      <a:r>
                        <a:rPr lang="en-US" sz="2400" u="none" strike="noStrike" dirty="0">
                          <a:solidFill>
                            <a:srgbClr val="FFC000"/>
                          </a:solidFill>
                          <a:effectLst/>
                          <a:latin typeface="+mn-lt"/>
                        </a:rPr>
                        <a:t>Bull St. and Elmwood Ave. </a:t>
                      </a:r>
                      <a:endParaRPr lang="en-US" sz="2400" b="0" i="0" u="none" strike="noStrike" dirty="0">
                        <a:solidFill>
                          <a:srgbClr val="FFC000"/>
                        </a:solidFill>
                        <a:effectLst/>
                        <a:latin typeface="+mn-lt"/>
                      </a:endParaRPr>
                    </a:p>
                  </a:txBody>
                  <a:tcPr marL="49137" marR="5460" marT="5460" marB="0" anchor="ctr">
                    <a:solidFill>
                      <a:srgbClr val="193D6A"/>
                    </a:solidFill>
                  </a:tcPr>
                </a:tc>
                <a:tc>
                  <a:txBody>
                    <a:bodyPr/>
                    <a:lstStyle/>
                    <a:p>
                      <a:pPr algn="ctr" fontAlgn="ctr"/>
                      <a:r>
                        <a:rPr lang="en-US" sz="2400" u="none" strike="noStrike">
                          <a:solidFill>
                            <a:schemeClr val="bg1"/>
                          </a:solidFill>
                          <a:effectLst/>
                          <a:latin typeface="+mn-lt"/>
                        </a:rPr>
                        <a:t>4</a:t>
                      </a:r>
                      <a:endParaRPr lang="en-US" sz="2400" b="0" i="0" u="none" strike="noStrike">
                        <a:solidFill>
                          <a:schemeClr val="bg1"/>
                        </a:solidFill>
                        <a:effectLst/>
                        <a:latin typeface="+mn-lt"/>
                      </a:endParaRPr>
                    </a:p>
                  </a:txBody>
                  <a:tcPr marL="5460" marR="5460" marT="5460" marB="0" anchor="ctr">
                    <a:solidFill>
                      <a:srgbClr val="193D6A"/>
                    </a:solidFill>
                  </a:tcPr>
                </a:tc>
                <a:tc>
                  <a:txBody>
                    <a:bodyPr/>
                    <a:lstStyle/>
                    <a:p>
                      <a:pPr algn="ctr" fontAlgn="ctr"/>
                      <a:r>
                        <a:rPr lang="en-US" sz="2400" u="none" strike="noStrike" dirty="0">
                          <a:solidFill>
                            <a:srgbClr val="FFC000"/>
                          </a:solidFill>
                          <a:effectLst/>
                          <a:latin typeface="+mn-lt"/>
                        </a:rPr>
                        <a:t>Construction</a:t>
                      </a:r>
                      <a:endParaRPr lang="en-US" sz="2400" b="0" i="0" u="none" strike="noStrike" dirty="0">
                        <a:solidFill>
                          <a:srgbClr val="FFC000"/>
                        </a:solidFill>
                        <a:effectLst/>
                        <a:latin typeface="+mn-lt"/>
                      </a:endParaRPr>
                    </a:p>
                  </a:txBody>
                  <a:tcPr marL="5460" marR="5460" marT="5460" marB="0" anchor="ctr">
                    <a:solidFill>
                      <a:srgbClr val="193D6A"/>
                    </a:solidFill>
                  </a:tcPr>
                </a:tc>
                <a:extLst>
                  <a:ext uri="{0D108BD9-81ED-4DB2-BD59-A6C34878D82A}">
                    <a16:rowId xmlns:a16="http://schemas.microsoft.com/office/drawing/2014/main" val="2530245231"/>
                  </a:ext>
                </a:extLst>
              </a:tr>
              <a:tr h="527096">
                <a:tc>
                  <a:txBody>
                    <a:bodyPr/>
                    <a:lstStyle/>
                    <a:p>
                      <a:pPr algn="l" fontAlgn="ctr"/>
                      <a:r>
                        <a:rPr lang="en-US" sz="2400" u="none" strike="noStrike" dirty="0">
                          <a:solidFill>
                            <a:srgbClr val="FFC000"/>
                          </a:solidFill>
                          <a:effectLst/>
                          <a:latin typeface="+mn-lt"/>
                        </a:rPr>
                        <a:t>Garners Ferry Rd. and Harmon Rd. </a:t>
                      </a:r>
                      <a:endParaRPr lang="en-US" sz="2400" b="0" i="0" u="none" strike="noStrike" dirty="0">
                        <a:solidFill>
                          <a:srgbClr val="FFC000"/>
                        </a:solidFill>
                        <a:effectLst/>
                        <a:latin typeface="+mn-lt"/>
                      </a:endParaRPr>
                    </a:p>
                  </a:txBody>
                  <a:tcPr marL="49137" marR="5460" marT="5460" marB="0" anchor="ctr">
                    <a:solidFill>
                      <a:srgbClr val="193D6A"/>
                    </a:solidFill>
                  </a:tcPr>
                </a:tc>
                <a:tc>
                  <a:txBody>
                    <a:bodyPr/>
                    <a:lstStyle/>
                    <a:p>
                      <a:pPr algn="ctr" fontAlgn="ctr"/>
                      <a:r>
                        <a:rPr lang="en-US" sz="2400" u="none" strike="noStrike">
                          <a:solidFill>
                            <a:schemeClr val="bg1"/>
                          </a:solidFill>
                          <a:effectLst/>
                          <a:latin typeface="+mn-lt"/>
                        </a:rPr>
                        <a:t>11</a:t>
                      </a:r>
                      <a:endParaRPr lang="en-US" sz="2400" b="0" i="0" u="none" strike="noStrike">
                        <a:solidFill>
                          <a:schemeClr val="bg1"/>
                        </a:solidFill>
                        <a:effectLst/>
                        <a:latin typeface="+mn-lt"/>
                      </a:endParaRPr>
                    </a:p>
                  </a:txBody>
                  <a:tcPr marL="5460" marR="5460" marT="5460" marB="0" anchor="ctr">
                    <a:solidFill>
                      <a:srgbClr val="193D6A"/>
                    </a:solidFill>
                  </a:tcPr>
                </a:tc>
                <a:tc>
                  <a:txBody>
                    <a:bodyPr/>
                    <a:lstStyle/>
                    <a:p>
                      <a:pPr algn="ctr" fontAlgn="ctr"/>
                      <a:r>
                        <a:rPr lang="en-US" sz="2400" u="none" strike="noStrike" dirty="0">
                          <a:solidFill>
                            <a:srgbClr val="FFC000"/>
                          </a:solidFill>
                          <a:effectLst/>
                          <a:latin typeface="+mn-lt"/>
                        </a:rPr>
                        <a:t>Construction</a:t>
                      </a:r>
                      <a:endParaRPr lang="en-US" sz="2400" b="0" i="0" u="none" strike="noStrike" dirty="0">
                        <a:solidFill>
                          <a:srgbClr val="FFC000"/>
                        </a:solidFill>
                        <a:effectLst/>
                        <a:latin typeface="+mn-lt"/>
                      </a:endParaRPr>
                    </a:p>
                  </a:txBody>
                  <a:tcPr marL="5460" marR="5460" marT="5460" marB="0" anchor="ctr">
                    <a:solidFill>
                      <a:srgbClr val="193D6A"/>
                    </a:solidFill>
                  </a:tcPr>
                </a:tc>
                <a:extLst>
                  <a:ext uri="{0D108BD9-81ED-4DB2-BD59-A6C34878D82A}">
                    <a16:rowId xmlns:a16="http://schemas.microsoft.com/office/drawing/2014/main" val="1215083528"/>
                  </a:ext>
                </a:extLst>
              </a:tr>
            </a:tbl>
          </a:graphicData>
        </a:graphic>
      </p:graphicFrame>
    </p:spTree>
    <p:extLst>
      <p:ext uri="{BB962C8B-B14F-4D97-AF65-F5344CB8AC3E}">
        <p14:creationId xmlns:p14="http://schemas.microsoft.com/office/powerpoint/2010/main" val="22521820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a:off x="12496800" y="1692243"/>
            <a:ext cx="7289526" cy="7289526"/>
          </a:xfrm>
          <a:custGeom>
            <a:avLst/>
            <a:gdLst/>
            <a:ahLst/>
            <a:cxnLst/>
            <a:rect l="l" t="t" r="r" b="b"/>
            <a:pathLst>
              <a:path w="7289526" h="7289526">
                <a:moveTo>
                  <a:pt x="0" y="0"/>
                </a:moveTo>
                <a:lnTo>
                  <a:pt x="7289526" y="0"/>
                </a:lnTo>
                <a:lnTo>
                  <a:pt x="7289526" y="7289526"/>
                </a:lnTo>
                <a:lnTo>
                  <a:pt x="0" y="7289526"/>
                </a:lnTo>
                <a:lnTo>
                  <a:pt x="0" y="0"/>
                </a:lnTo>
                <a:close/>
              </a:path>
            </a:pathLst>
          </a:custGeom>
          <a:blipFill>
            <a:blip r:embed="rId2">
              <a:alphaModFix amt="32999"/>
              <a:extLst>
                <a:ext uri="{96DAC541-7B7A-43D3-8B79-37D633B846F1}">
                  <asvg:svgBlip xmlns:asvg="http://schemas.microsoft.com/office/drawing/2016/SVG/main" r:embed="rId3"/>
                </a:ext>
              </a:extLst>
            </a:blip>
            <a:stretch>
              <a:fillRect/>
            </a:stretch>
          </a:blipFill>
        </p:spPr>
      </p:sp>
      <p:grpSp>
        <p:nvGrpSpPr>
          <p:cNvPr id="2" name="Group 2"/>
          <p:cNvGrpSpPr/>
          <p:nvPr/>
        </p:nvGrpSpPr>
        <p:grpSpPr>
          <a:xfrm>
            <a:off x="1" y="0"/>
            <a:ext cx="2537423" cy="10287000"/>
            <a:chOff x="0" y="0"/>
            <a:chExt cx="668292" cy="2709333"/>
          </a:xfrm>
        </p:grpSpPr>
        <p:sp>
          <p:nvSpPr>
            <p:cNvPr id="3" name="Freeform 3"/>
            <p:cNvSpPr/>
            <p:nvPr/>
          </p:nvSpPr>
          <p:spPr>
            <a:xfrm>
              <a:off x="0" y="0"/>
              <a:ext cx="668292" cy="2709333"/>
            </a:xfrm>
            <a:custGeom>
              <a:avLst/>
              <a:gdLst/>
              <a:ahLst/>
              <a:cxnLst/>
              <a:rect l="l" t="t" r="r" b="b"/>
              <a:pathLst>
                <a:path w="668292" h="2709333">
                  <a:moveTo>
                    <a:pt x="0" y="0"/>
                  </a:moveTo>
                  <a:lnTo>
                    <a:pt x="668292" y="0"/>
                  </a:lnTo>
                  <a:lnTo>
                    <a:pt x="668292" y="2709333"/>
                  </a:lnTo>
                  <a:lnTo>
                    <a:pt x="0" y="2709333"/>
                  </a:lnTo>
                  <a:close/>
                </a:path>
              </a:pathLst>
            </a:custGeom>
            <a:solidFill>
              <a:srgbClr val="193D6A"/>
            </a:solidFill>
          </p:spPr>
        </p:sp>
        <p:sp>
          <p:nvSpPr>
            <p:cNvPr id="4" name="TextBox 4"/>
            <p:cNvSpPr txBox="1"/>
            <p:nvPr/>
          </p:nvSpPr>
          <p:spPr>
            <a:xfrm>
              <a:off x="0" y="-38100"/>
              <a:ext cx="668292" cy="2747433"/>
            </a:xfrm>
            <a:prstGeom prst="rect">
              <a:avLst/>
            </a:prstGeom>
          </p:spPr>
          <p:txBody>
            <a:bodyPr lIns="50801" tIns="50801" rIns="50801" bIns="50801" rtlCol="0" anchor="ctr"/>
            <a:lstStyle/>
            <a:p>
              <a:pPr algn="ctr" defTabSz="914445">
                <a:lnSpc>
                  <a:spcPts val="2660"/>
                </a:lnSpc>
              </a:pPr>
              <a:endParaRPr>
                <a:solidFill>
                  <a:prstClr val="black"/>
                </a:solidFill>
                <a:latin typeface="Calibri"/>
              </a:endParaRPr>
            </a:p>
          </p:txBody>
        </p:sp>
      </p:grpSp>
      <p:sp>
        <p:nvSpPr>
          <p:cNvPr id="6" name="Freeform 6"/>
          <p:cNvSpPr/>
          <p:nvPr/>
        </p:nvSpPr>
        <p:spPr>
          <a:xfrm>
            <a:off x="-1262186" y="-1261991"/>
            <a:ext cx="7289526" cy="7289526"/>
          </a:xfrm>
          <a:custGeom>
            <a:avLst/>
            <a:gdLst/>
            <a:ahLst/>
            <a:cxnLst/>
            <a:rect l="l" t="t" r="r" b="b"/>
            <a:pathLst>
              <a:path w="7289526" h="7289526">
                <a:moveTo>
                  <a:pt x="0" y="0"/>
                </a:moveTo>
                <a:lnTo>
                  <a:pt x="7289526" y="0"/>
                </a:lnTo>
                <a:lnTo>
                  <a:pt x="7289526" y="7289526"/>
                </a:lnTo>
                <a:lnTo>
                  <a:pt x="0" y="7289526"/>
                </a:lnTo>
                <a:lnTo>
                  <a:pt x="0" y="0"/>
                </a:lnTo>
                <a:close/>
              </a:path>
            </a:pathLst>
          </a:custGeom>
          <a:blipFill>
            <a:blip r:embed="rId2">
              <a:alphaModFix amt="32999"/>
              <a:extLst>
                <a:ext uri="{96DAC541-7B7A-43D3-8B79-37D633B846F1}">
                  <asvg:svgBlip xmlns:asvg="http://schemas.microsoft.com/office/drawing/2016/SVG/main" r:embed="rId3"/>
                </a:ext>
              </a:extLst>
            </a:blip>
            <a:stretch>
              <a:fillRect/>
            </a:stretch>
          </a:blipFill>
        </p:spPr>
      </p:sp>
      <p:sp>
        <p:nvSpPr>
          <p:cNvPr id="7" name="Freeform 7"/>
          <p:cNvSpPr/>
          <p:nvPr/>
        </p:nvSpPr>
        <p:spPr>
          <a:xfrm>
            <a:off x="15741410" y="8075189"/>
            <a:ext cx="2087564" cy="1750001"/>
          </a:xfrm>
          <a:custGeom>
            <a:avLst/>
            <a:gdLst/>
            <a:ahLst/>
            <a:cxnLst/>
            <a:rect l="l" t="t" r="r" b="b"/>
            <a:pathLst>
              <a:path w="2087563" h="1750000">
                <a:moveTo>
                  <a:pt x="0" y="0"/>
                </a:moveTo>
                <a:lnTo>
                  <a:pt x="2087563" y="0"/>
                </a:lnTo>
                <a:lnTo>
                  <a:pt x="2087563" y="1750000"/>
                </a:lnTo>
                <a:lnTo>
                  <a:pt x="0" y="1750000"/>
                </a:lnTo>
                <a:lnTo>
                  <a:pt x="0" y="0"/>
                </a:lnTo>
                <a:close/>
              </a:path>
            </a:pathLst>
          </a:custGeom>
          <a:blipFill>
            <a:blip r:embed="rId4" cstate="screen">
              <a:extLst>
                <a:ext uri="{28A0092B-C50C-407E-A947-70E740481C1C}">
                  <a14:useLocalDpi xmlns:a14="http://schemas.microsoft.com/office/drawing/2010/main"/>
                </a:ext>
              </a:extLst>
            </a:blip>
            <a:stretch>
              <a:fillRect/>
            </a:stretch>
          </a:blipFill>
        </p:spPr>
      </p:sp>
      <p:sp>
        <p:nvSpPr>
          <p:cNvPr id="8" name="TextBox 8"/>
          <p:cNvSpPr txBox="1"/>
          <p:nvPr/>
        </p:nvSpPr>
        <p:spPr>
          <a:xfrm>
            <a:off x="3810194" y="419100"/>
            <a:ext cx="14477807" cy="1124154"/>
          </a:xfrm>
          <a:prstGeom prst="rect">
            <a:avLst/>
          </a:prstGeom>
        </p:spPr>
        <p:txBody>
          <a:bodyPr lIns="0" tIns="0" rIns="0" bIns="0" rtlCol="0" anchor="t">
            <a:spAutoFit/>
          </a:bodyPr>
          <a:lstStyle/>
          <a:p>
            <a:pPr defTabSz="914445">
              <a:lnSpc>
                <a:spcPts val="9450"/>
              </a:lnSpc>
            </a:pPr>
            <a:r>
              <a:rPr lang="en-US" sz="6750" dirty="0">
                <a:solidFill>
                  <a:srgbClr val="193D6A"/>
                </a:solidFill>
                <a:latin typeface="Droid Serif Bold"/>
              </a:rPr>
              <a:t>Remaining Projects </a:t>
            </a:r>
          </a:p>
        </p:txBody>
      </p:sp>
      <p:sp>
        <p:nvSpPr>
          <p:cNvPr id="10" name="TextBox 9">
            <a:extLst>
              <a:ext uri="{FF2B5EF4-FFF2-40B4-BE49-F238E27FC236}">
                <a16:creationId xmlns:a16="http://schemas.microsoft.com/office/drawing/2014/main" id="{742D86ED-A513-4865-8592-AF654D333DD0}"/>
              </a:ext>
            </a:extLst>
          </p:cNvPr>
          <p:cNvSpPr txBox="1"/>
          <p:nvPr/>
        </p:nvSpPr>
        <p:spPr>
          <a:xfrm>
            <a:off x="3864218" y="1657917"/>
            <a:ext cx="11081937" cy="1123513"/>
          </a:xfrm>
          <a:prstGeom prst="rect">
            <a:avLst/>
          </a:prstGeom>
          <a:noFill/>
        </p:spPr>
        <p:txBody>
          <a:bodyPr wrap="square" rtlCol="0">
            <a:spAutoFit/>
          </a:bodyPr>
          <a:lstStyle/>
          <a:p>
            <a:pPr defTabSz="914445"/>
            <a:r>
              <a:rPr lang="en-US" sz="4001" b="1" dirty="0">
                <a:solidFill>
                  <a:srgbClr val="C00000"/>
                </a:solidFill>
                <a:latin typeface="Droid Serif Bold" panose="020B0604020202020204" charset="0"/>
                <a:ea typeface="Droid Serif Bold" panose="020B0604020202020204" charset="0"/>
                <a:cs typeface="Droid Serif Bold" panose="020B0604020202020204" charset="0"/>
              </a:rPr>
              <a:t>Special Projects &amp; County Maintained </a:t>
            </a:r>
            <a:br>
              <a:rPr lang="en-US" sz="4400" b="1" dirty="0">
                <a:solidFill>
                  <a:srgbClr val="4F81BD">
                    <a:lumMod val="50000"/>
                  </a:srgbClr>
                </a:solidFill>
                <a:latin typeface="Droid Serif Bold" panose="020B0604020202020204" charset="0"/>
                <a:ea typeface="Droid Serif Bold" panose="020B0604020202020204" charset="0"/>
                <a:cs typeface="Droid Serif Bold" panose="020B0604020202020204" charset="0"/>
              </a:rPr>
            </a:br>
            <a:endParaRPr lang="en-US" sz="2700" dirty="0">
              <a:solidFill>
                <a:prstClr val="black"/>
              </a:solidFill>
              <a:latin typeface="Calibri"/>
            </a:endParaRPr>
          </a:p>
        </p:txBody>
      </p:sp>
      <p:graphicFrame>
        <p:nvGraphicFramePr>
          <p:cNvPr id="13" name="Content Placeholder 3">
            <a:extLst>
              <a:ext uri="{FF2B5EF4-FFF2-40B4-BE49-F238E27FC236}">
                <a16:creationId xmlns:a16="http://schemas.microsoft.com/office/drawing/2014/main" id="{4C49E936-219E-4408-B832-0B56591C1996}"/>
              </a:ext>
            </a:extLst>
          </p:cNvPr>
          <p:cNvGraphicFramePr>
            <a:graphicFrameLocks/>
          </p:cNvGraphicFramePr>
          <p:nvPr>
            <p:extLst>
              <p:ext uri="{D42A27DB-BD31-4B8C-83A1-F6EECF244321}">
                <p14:modId xmlns:p14="http://schemas.microsoft.com/office/powerpoint/2010/main" val="221794965"/>
              </p:ext>
            </p:extLst>
          </p:nvPr>
        </p:nvGraphicFramePr>
        <p:xfrm>
          <a:off x="3754880" y="2602507"/>
          <a:ext cx="11744961" cy="6369520"/>
        </p:xfrm>
        <a:graphic>
          <a:graphicData uri="http://schemas.openxmlformats.org/drawingml/2006/table">
            <a:tbl>
              <a:tblPr>
                <a:tableStyleId>{5C22544A-7EE6-4342-B048-85BDC9FD1C3A}</a:tableStyleId>
              </a:tblPr>
              <a:tblGrid>
                <a:gridCol w="8085611">
                  <a:extLst>
                    <a:ext uri="{9D8B030D-6E8A-4147-A177-3AD203B41FA5}">
                      <a16:colId xmlns:a16="http://schemas.microsoft.com/office/drawing/2014/main" val="1094710150"/>
                    </a:ext>
                  </a:extLst>
                </a:gridCol>
                <a:gridCol w="1653944">
                  <a:extLst>
                    <a:ext uri="{9D8B030D-6E8A-4147-A177-3AD203B41FA5}">
                      <a16:colId xmlns:a16="http://schemas.microsoft.com/office/drawing/2014/main" val="719669860"/>
                    </a:ext>
                  </a:extLst>
                </a:gridCol>
                <a:gridCol w="2005406">
                  <a:extLst>
                    <a:ext uri="{9D8B030D-6E8A-4147-A177-3AD203B41FA5}">
                      <a16:colId xmlns:a16="http://schemas.microsoft.com/office/drawing/2014/main" val="3562530999"/>
                    </a:ext>
                  </a:extLst>
                </a:gridCol>
              </a:tblGrid>
              <a:tr h="371220">
                <a:tc>
                  <a:txBody>
                    <a:bodyPr/>
                    <a:lstStyle/>
                    <a:p>
                      <a:pPr algn="l" fontAlgn="ctr"/>
                      <a:r>
                        <a:rPr lang="en-US" sz="2400" b="1" u="none" strike="noStrike" dirty="0">
                          <a:solidFill>
                            <a:schemeClr val="bg1"/>
                          </a:solidFill>
                          <a:effectLst/>
                          <a:latin typeface="+mn-lt"/>
                        </a:rPr>
                        <a:t>SPECIAL PROJECTS</a:t>
                      </a:r>
                      <a:endParaRPr lang="en-US" sz="2400" b="1" i="0" u="none" strike="noStrike" dirty="0">
                        <a:solidFill>
                          <a:schemeClr val="bg1"/>
                        </a:solidFill>
                        <a:effectLst/>
                        <a:latin typeface="+mn-lt"/>
                      </a:endParaRPr>
                    </a:p>
                  </a:txBody>
                  <a:tcPr marL="5460" marR="5460" marT="5460" marB="0" anchor="ctr">
                    <a:solidFill>
                      <a:srgbClr val="193D6A"/>
                    </a:solidFill>
                  </a:tcPr>
                </a:tc>
                <a:tc>
                  <a:txBody>
                    <a:bodyPr/>
                    <a:lstStyle/>
                    <a:p>
                      <a:pPr algn="ctr" fontAlgn="ctr"/>
                      <a:r>
                        <a:rPr lang="en-US" sz="2400" b="1" u="none" strike="noStrike" dirty="0">
                          <a:solidFill>
                            <a:schemeClr val="bg1"/>
                          </a:solidFill>
                          <a:effectLst/>
                          <a:latin typeface="+mn-lt"/>
                        </a:rPr>
                        <a:t>DISTRICT</a:t>
                      </a:r>
                      <a:endParaRPr lang="en-US" sz="2400" b="1" i="0" u="none" strike="noStrike" dirty="0">
                        <a:solidFill>
                          <a:schemeClr val="bg1"/>
                        </a:solidFill>
                        <a:effectLst/>
                        <a:latin typeface="+mn-lt"/>
                      </a:endParaRPr>
                    </a:p>
                  </a:txBody>
                  <a:tcPr marL="5460" marR="5460" marT="5460" marB="0" anchor="ctr">
                    <a:solidFill>
                      <a:srgbClr val="193D6A"/>
                    </a:solidFill>
                  </a:tcPr>
                </a:tc>
                <a:tc>
                  <a:txBody>
                    <a:bodyPr/>
                    <a:lstStyle/>
                    <a:p>
                      <a:pPr algn="ctr" fontAlgn="ctr"/>
                      <a:r>
                        <a:rPr lang="en-US" sz="2400" b="1" u="none" strike="noStrike" dirty="0">
                          <a:solidFill>
                            <a:schemeClr val="bg1"/>
                          </a:solidFill>
                          <a:effectLst/>
                          <a:latin typeface="+mn-lt"/>
                        </a:rPr>
                        <a:t>PHASE </a:t>
                      </a:r>
                      <a:endParaRPr lang="en-US" sz="2400" b="1" i="0" u="none" strike="noStrike" dirty="0">
                        <a:solidFill>
                          <a:schemeClr val="bg1"/>
                        </a:solidFill>
                        <a:effectLst/>
                        <a:latin typeface="+mn-lt"/>
                      </a:endParaRPr>
                    </a:p>
                  </a:txBody>
                  <a:tcPr marL="5460" marR="5460" marT="5460" marB="0" anchor="ctr">
                    <a:solidFill>
                      <a:srgbClr val="193D6A"/>
                    </a:solidFill>
                  </a:tcPr>
                </a:tc>
                <a:extLst>
                  <a:ext uri="{0D108BD9-81ED-4DB2-BD59-A6C34878D82A}">
                    <a16:rowId xmlns:a16="http://schemas.microsoft.com/office/drawing/2014/main" val="1756844293"/>
                  </a:ext>
                </a:extLst>
              </a:tr>
              <a:tr h="431486">
                <a:tc>
                  <a:txBody>
                    <a:bodyPr/>
                    <a:lstStyle/>
                    <a:p>
                      <a:pPr algn="l" fontAlgn="ctr"/>
                      <a:r>
                        <a:rPr lang="en-US" sz="2400" u="none" strike="noStrike" dirty="0" err="1">
                          <a:solidFill>
                            <a:schemeClr val="bg1"/>
                          </a:solidFill>
                          <a:effectLst/>
                          <a:latin typeface="+mn-lt"/>
                        </a:rPr>
                        <a:t>Innovista</a:t>
                      </a:r>
                      <a:r>
                        <a:rPr lang="en-US" sz="2400" u="none" strike="noStrike" dirty="0">
                          <a:solidFill>
                            <a:schemeClr val="bg1"/>
                          </a:solidFill>
                          <a:effectLst/>
                          <a:latin typeface="+mn-lt"/>
                        </a:rPr>
                        <a:t> 3 (Williams St.)</a:t>
                      </a:r>
                      <a:endParaRPr lang="en-US" sz="2400" b="0" i="0" u="none" strike="noStrike" dirty="0">
                        <a:solidFill>
                          <a:schemeClr val="bg1"/>
                        </a:solidFill>
                        <a:effectLst/>
                        <a:latin typeface="+mn-lt"/>
                      </a:endParaRPr>
                    </a:p>
                  </a:txBody>
                  <a:tcPr marL="49137" marR="5460" marT="5460" marB="0" anchor="ctr">
                    <a:solidFill>
                      <a:srgbClr val="193D6A"/>
                    </a:solidFill>
                  </a:tcPr>
                </a:tc>
                <a:tc>
                  <a:txBody>
                    <a:bodyPr/>
                    <a:lstStyle/>
                    <a:p>
                      <a:pPr algn="ctr" fontAlgn="ctr"/>
                      <a:r>
                        <a:rPr lang="en-US" sz="2400" u="none" strike="noStrike" dirty="0">
                          <a:solidFill>
                            <a:schemeClr val="bg1"/>
                          </a:solidFill>
                          <a:effectLst/>
                          <a:latin typeface="+mn-lt"/>
                        </a:rPr>
                        <a:t>5</a:t>
                      </a:r>
                      <a:endParaRPr lang="en-US" sz="2400" b="0" i="0" u="none" strike="noStrike" dirty="0">
                        <a:solidFill>
                          <a:schemeClr val="bg1"/>
                        </a:solidFill>
                        <a:effectLst/>
                        <a:latin typeface="+mn-lt"/>
                      </a:endParaRPr>
                    </a:p>
                  </a:txBody>
                  <a:tcPr marL="5460" marR="5460" marT="5460" marB="0" anchor="ctr">
                    <a:solidFill>
                      <a:srgbClr val="193D6A"/>
                    </a:solidFill>
                  </a:tcPr>
                </a:tc>
                <a:tc>
                  <a:txBody>
                    <a:bodyPr/>
                    <a:lstStyle/>
                    <a:p>
                      <a:pPr algn="ctr" fontAlgn="ctr"/>
                      <a:r>
                        <a:rPr lang="en-US" sz="2400" u="none" strike="noStrike" dirty="0">
                          <a:solidFill>
                            <a:schemeClr val="bg1"/>
                          </a:solidFill>
                          <a:effectLst/>
                          <a:latin typeface="+mn-lt"/>
                        </a:rPr>
                        <a:t>NS</a:t>
                      </a:r>
                      <a:endParaRPr lang="en-US" sz="2400" b="0" i="0" u="none" strike="noStrike" dirty="0">
                        <a:solidFill>
                          <a:schemeClr val="bg1"/>
                        </a:solidFill>
                        <a:effectLst/>
                        <a:latin typeface="+mn-lt"/>
                      </a:endParaRPr>
                    </a:p>
                  </a:txBody>
                  <a:tcPr marL="5460" marR="5460" marT="5460" marB="0" anchor="ctr">
                    <a:solidFill>
                      <a:srgbClr val="193D6A"/>
                    </a:solidFill>
                  </a:tcPr>
                </a:tc>
                <a:extLst>
                  <a:ext uri="{0D108BD9-81ED-4DB2-BD59-A6C34878D82A}">
                    <a16:rowId xmlns:a16="http://schemas.microsoft.com/office/drawing/2014/main" val="2722883292"/>
                  </a:ext>
                </a:extLst>
              </a:tr>
              <a:tr h="607388">
                <a:tc>
                  <a:txBody>
                    <a:bodyPr/>
                    <a:lstStyle/>
                    <a:p>
                      <a:pPr algn="l" fontAlgn="ctr"/>
                      <a:r>
                        <a:rPr lang="en-US" sz="2400" u="none" strike="noStrike" dirty="0">
                          <a:solidFill>
                            <a:schemeClr val="bg1"/>
                          </a:solidFill>
                          <a:effectLst/>
                          <a:latin typeface="+mn-lt"/>
                        </a:rPr>
                        <a:t>Shop Road Extension Phase 2</a:t>
                      </a:r>
                      <a:endParaRPr lang="en-US" sz="2400" b="0" i="0" u="none" strike="noStrike" dirty="0">
                        <a:solidFill>
                          <a:schemeClr val="bg1"/>
                        </a:solidFill>
                        <a:effectLst/>
                        <a:latin typeface="+mn-lt"/>
                      </a:endParaRPr>
                    </a:p>
                  </a:txBody>
                  <a:tcPr marL="49137" marR="5460" marT="5460" marB="0" anchor="ctr">
                    <a:solidFill>
                      <a:srgbClr val="193D6A"/>
                    </a:solidFill>
                  </a:tcPr>
                </a:tc>
                <a:tc>
                  <a:txBody>
                    <a:bodyPr/>
                    <a:lstStyle/>
                    <a:p>
                      <a:pPr algn="ctr" fontAlgn="ctr"/>
                      <a:r>
                        <a:rPr lang="en-US" sz="2400" u="none" strike="noStrike" dirty="0">
                          <a:solidFill>
                            <a:schemeClr val="bg1"/>
                          </a:solidFill>
                          <a:effectLst/>
                          <a:latin typeface="+mn-lt"/>
                        </a:rPr>
                        <a:t>10</a:t>
                      </a:r>
                      <a:endParaRPr lang="en-US" sz="2400" b="0" i="0" u="none" strike="noStrike" dirty="0">
                        <a:solidFill>
                          <a:schemeClr val="bg1"/>
                        </a:solidFill>
                        <a:effectLst/>
                        <a:latin typeface="+mn-lt"/>
                      </a:endParaRPr>
                    </a:p>
                  </a:txBody>
                  <a:tcPr marL="5460" marR="5460" marT="5460" marB="0" anchor="ctr">
                    <a:solidFill>
                      <a:srgbClr val="193D6A"/>
                    </a:solidFill>
                  </a:tcPr>
                </a:tc>
                <a:tc>
                  <a:txBody>
                    <a:bodyPr/>
                    <a:lstStyle/>
                    <a:p>
                      <a:pPr algn="ctr" fontAlgn="ctr"/>
                      <a:r>
                        <a:rPr lang="en-US" sz="2400" u="none" strike="noStrike" dirty="0">
                          <a:solidFill>
                            <a:schemeClr val="bg1"/>
                          </a:solidFill>
                          <a:effectLst/>
                          <a:latin typeface="+mn-lt"/>
                        </a:rPr>
                        <a:t>Design</a:t>
                      </a:r>
                      <a:endParaRPr lang="en-US" sz="2400" b="0" i="0" u="none" strike="noStrike" dirty="0">
                        <a:solidFill>
                          <a:schemeClr val="bg1"/>
                        </a:solidFill>
                        <a:effectLst/>
                        <a:latin typeface="+mn-lt"/>
                      </a:endParaRPr>
                    </a:p>
                  </a:txBody>
                  <a:tcPr marL="5460" marR="5460" marT="5460" marB="0" anchor="ctr">
                    <a:solidFill>
                      <a:srgbClr val="193D6A"/>
                    </a:solidFill>
                  </a:tcPr>
                </a:tc>
                <a:extLst>
                  <a:ext uri="{0D108BD9-81ED-4DB2-BD59-A6C34878D82A}">
                    <a16:rowId xmlns:a16="http://schemas.microsoft.com/office/drawing/2014/main" val="2177945459"/>
                  </a:ext>
                </a:extLst>
              </a:tr>
              <a:tr h="569792">
                <a:tc>
                  <a:txBody>
                    <a:bodyPr/>
                    <a:lstStyle/>
                    <a:p>
                      <a:pPr algn="l" fontAlgn="ctr"/>
                      <a:r>
                        <a:rPr lang="en-US" sz="2400" u="none" strike="noStrike" dirty="0">
                          <a:solidFill>
                            <a:schemeClr val="bg1"/>
                          </a:solidFill>
                          <a:effectLst/>
                          <a:latin typeface="+mn-lt"/>
                        </a:rPr>
                        <a:t>Kelly Mill Road</a:t>
                      </a:r>
                      <a:endParaRPr lang="en-US" sz="2400" b="0" i="0" u="none" strike="noStrike" dirty="0">
                        <a:solidFill>
                          <a:schemeClr val="bg1"/>
                        </a:solidFill>
                        <a:effectLst/>
                        <a:latin typeface="+mn-lt"/>
                      </a:endParaRPr>
                    </a:p>
                  </a:txBody>
                  <a:tcPr marL="49137" marR="5460" marT="5460" marB="0" anchor="ctr">
                    <a:solidFill>
                      <a:srgbClr val="193D6A"/>
                    </a:solidFill>
                  </a:tcPr>
                </a:tc>
                <a:tc>
                  <a:txBody>
                    <a:bodyPr/>
                    <a:lstStyle/>
                    <a:p>
                      <a:pPr algn="ctr" fontAlgn="ctr"/>
                      <a:r>
                        <a:rPr lang="en-US" sz="2400" u="none" strike="noStrike" dirty="0">
                          <a:solidFill>
                            <a:schemeClr val="bg1"/>
                          </a:solidFill>
                          <a:effectLst/>
                          <a:latin typeface="+mn-lt"/>
                        </a:rPr>
                        <a:t>2, 9</a:t>
                      </a:r>
                      <a:endParaRPr lang="en-US" sz="2400" b="0" i="0" u="none" strike="noStrike" dirty="0">
                        <a:solidFill>
                          <a:schemeClr val="bg1"/>
                        </a:solidFill>
                        <a:effectLst/>
                        <a:latin typeface="+mn-lt"/>
                      </a:endParaRPr>
                    </a:p>
                  </a:txBody>
                  <a:tcPr marL="5460" marR="5460" marT="5460" marB="0" anchor="ctr">
                    <a:solidFill>
                      <a:srgbClr val="193D6A"/>
                    </a:solidFill>
                  </a:tcPr>
                </a:tc>
                <a:tc>
                  <a:txBody>
                    <a:bodyPr/>
                    <a:lstStyle/>
                    <a:p>
                      <a:pPr algn="ctr" fontAlgn="ctr"/>
                      <a:r>
                        <a:rPr lang="en-US" sz="2400" b="0" i="0" u="none" strike="noStrike" dirty="0">
                          <a:solidFill>
                            <a:schemeClr val="bg1"/>
                          </a:solidFill>
                          <a:effectLst/>
                          <a:latin typeface="+mn-lt"/>
                        </a:rPr>
                        <a:t>Design</a:t>
                      </a:r>
                    </a:p>
                  </a:txBody>
                  <a:tcPr marL="5460" marR="5460" marT="5460" marB="0" anchor="ctr">
                    <a:solidFill>
                      <a:srgbClr val="193D6A"/>
                    </a:solidFill>
                  </a:tcPr>
                </a:tc>
                <a:extLst>
                  <a:ext uri="{0D108BD9-81ED-4DB2-BD59-A6C34878D82A}">
                    <a16:rowId xmlns:a16="http://schemas.microsoft.com/office/drawing/2014/main" val="3278583827"/>
                  </a:ext>
                </a:extLst>
              </a:tr>
              <a:tr h="431486">
                <a:tc>
                  <a:txBody>
                    <a:bodyPr/>
                    <a:lstStyle/>
                    <a:p>
                      <a:pPr algn="l" fontAlgn="ctr"/>
                      <a:r>
                        <a:rPr lang="en-US" sz="2400" u="none" strike="noStrike" dirty="0">
                          <a:solidFill>
                            <a:schemeClr val="bg1"/>
                          </a:solidFill>
                          <a:effectLst/>
                          <a:latin typeface="+mn-lt"/>
                        </a:rPr>
                        <a:t>Commerce Drive Improvements</a:t>
                      </a:r>
                      <a:endParaRPr lang="en-US" sz="2400" b="0" i="0" u="none" strike="noStrike" dirty="0">
                        <a:solidFill>
                          <a:schemeClr val="bg1"/>
                        </a:solidFill>
                        <a:effectLst/>
                        <a:latin typeface="+mn-lt"/>
                      </a:endParaRPr>
                    </a:p>
                  </a:txBody>
                  <a:tcPr marL="49137" marR="5460" marT="5460" marB="0" anchor="ctr">
                    <a:lnB w="12700" cap="flat" cmpd="sng" algn="ctr">
                      <a:solidFill>
                        <a:schemeClr val="bg2">
                          <a:lumMod val="50000"/>
                        </a:schemeClr>
                      </a:solidFill>
                      <a:prstDash val="solid"/>
                      <a:round/>
                      <a:headEnd type="none" w="med" len="med"/>
                      <a:tailEnd type="none" w="med" len="med"/>
                    </a:lnB>
                    <a:solidFill>
                      <a:srgbClr val="193D6A"/>
                    </a:solidFill>
                  </a:tcPr>
                </a:tc>
                <a:tc>
                  <a:txBody>
                    <a:bodyPr/>
                    <a:lstStyle/>
                    <a:p>
                      <a:pPr algn="ctr" fontAlgn="ctr"/>
                      <a:r>
                        <a:rPr lang="en-US" sz="2400" u="none" strike="noStrike" dirty="0">
                          <a:solidFill>
                            <a:schemeClr val="bg1"/>
                          </a:solidFill>
                          <a:effectLst/>
                          <a:latin typeface="+mn-lt"/>
                        </a:rPr>
                        <a:t>10</a:t>
                      </a:r>
                      <a:endParaRPr lang="en-US" sz="2400" b="0" i="0" u="none" strike="noStrike" dirty="0">
                        <a:solidFill>
                          <a:schemeClr val="bg1"/>
                        </a:solidFill>
                        <a:effectLst/>
                        <a:latin typeface="+mn-lt"/>
                      </a:endParaRPr>
                    </a:p>
                  </a:txBody>
                  <a:tcPr marL="5460" marR="5460" marT="5460" marB="0" anchor="ctr">
                    <a:lnB w="12700" cap="flat" cmpd="sng" algn="ctr">
                      <a:solidFill>
                        <a:schemeClr val="bg2">
                          <a:lumMod val="50000"/>
                        </a:schemeClr>
                      </a:solidFill>
                      <a:prstDash val="solid"/>
                      <a:round/>
                      <a:headEnd type="none" w="med" len="med"/>
                      <a:tailEnd type="none" w="med" len="med"/>
                    </a:lnB>
                    <a:solidFill>
                      <a:srgbClr val="193D6A"/>
                    </a:solidFill>
                  </a:tcPr>
                </a:tc>
                <a:tc>
                  <a:txBody>
                    <a:bodyPr/>
                    <a:lstStyle/>
                    <a:p>
                      <a:pPr algn="ctr" fontAlgn="ctr"/>
                      <a:r>
                        <a:rPr lang="en-US" sz="2400" u="none" strike="noStrike" dirty="0">
                          <a:solidFill>
                            <a:schemeClr val="bg1"/>
                          </a:solidFill>
                          <a:effectLst/>
                          <a:latin typeface="+mn-lt"/>
                        </a:rPr>
                        <a:t>NS</a:t>
                      </a:r>
                      <a:endParaRPr lang="en-US" sz="2400" b="0" i="0" u="none" strike="noStrike" dirty="0">
                        <a:solidFill>
                          <a:schemeClr val="bg1"/>
                        </a:solidFill>
                        <a:effectLst/>
                        <a:latin typeface="+mn-lt"/>
                      </a:endParaRPr>
                    </a:p>
                  </a:txBody>
                  <a:tcPr marL="5460" marR="5460" marT="5460" marB="0" anchor="ctr">
                    <a:lnB w="12700" cap="flat" cmpd="sng" algn="ctr">
                      <a:solidFill>
                        <a:schemeClr val="bg2">
                          <a:lumMod val="50000"/>
                        </a:schemeClr>
                      </a:solidFill>
                      <a:prstDash val="solid"/>
                      <a:round/>
                      <a:headEnd type="none" w="med" len="med"/>
                      <a:tailEnd type="none" w="med" len="med"/>
                    </a:lnB>
                    <a:solidFill>
                      <a:srgbClr val="193D6A"/>
                    </a:solidFill>
                  </a:tcPr>
                </a:tc>
                <a:extLst>
                  <a:ext uri="{0D108BD9-81ED-4DB2-BD59-A6C34878D82A}">
                    <a16:rowId xmlns:a16="http://schemas.microsoft.com/office/drawing/2014/main" val="2683676140"/>
                  </a:ext>
                </a:extLst>
              </a:tr>
              <a:tr h="431486">
                <a:tc>
                  <a:txBody>
                    <a:bodyPr/>
                    <a:lstStyle/>
                    <a:p>
                      <a:pPr algn="l" fontAlgn="ctr"/>
                      <a:r>
                        <a:rPr lang="en-US" sz="2400" u="none" strike="noStrike" dirty="0">
                          <a:solidFill>
                            <a:schemeClr val="bg1"/>
                          </a:solidFill>
                          <a:effectLst/>
                          <a:latin typeface="+mn-lt"/>
                        </a:rPr>
                        <a:t>  SERN NIP – Rabbit Run Sidewalk</a:t>
                      </a:r>
                      <a:endParaRPr lang="en-US" sz="2400" b="0" i="0" u="none" strike="noStrike" dirty="0">
                        <a:solidFill>
                          <a:schemeClr val="bg1"/>
                        </a:solidFill>
                        <a:effectLst/>
                        <a:latin typeface="+mn-lt"/>
                      </a:endParaRPr>
                    </a:p>
                  </a:txBody>
                  <a:tcPr marL="5460" marR="5460" marT="5460" marB="0" anchor="ctr">
                    <a:lnT w="12700" cap="flat" cmpd="sng" algn="ctr">
                      <a:solidFill>
                        <a:schemeClr val="bg2">
                          <a:lumMod val="50000"/>
                        </a:schemeClr>
                      </a:solidFill>
                      <a:prstDash val="solid"/>
                      <a:round/>
                      <a:headEnd type="none" w="med" len="med"/>
                      <a:tailEnd type="none" w="med" len="med"/>
                    </a:lnT>
                    <a:solidFill>
                      <a:srgbClr val="193D6A"/>
                    </a:solidFill>
                  </a:tcPr>
                </a:tc>
                <a:tc>
                  <a:txBody>
                    <a:bodyPr/>
                    <a:lstStyle/>
                    <a:p>
                      <a:pPr algn="ctr" fontAlgn="ctr"/>
                      <a:r>
                        <a:rPr lang="en-US" sz="2400" u="none" strike="noStrike" dirty="0">
                          <a:solidFill>
                            <a:schemeClr val="bg1"/>
                          </a:solidFill>
                          <a:effectLst/>
                          <a:latin typeface="+mn-lt"/>
                        </a:rPr>
                        <a:t>11</a:t>
                      </a:r>
                      <a:endParaRPr lang="en-US" sz="2400" b="0" i="0" u="none" strike="noStrike" dirty="0">
                        <a:solidFill>
                          <a:schemeClr val="bg1"/>
                        </a:solidFill>
                        <a:effectLst/>
                        <a:latin typeface="+mn-lt"/>
                      </a:endParaRPr>
                    </a:p>
                  </a:txBody>
                  <a:tcPr marL="5460" marR="5460" marT="5460" marB="0" anchor="ctr">
                    <a:lnT w="12700" cap="flat" cmpd="sng" algn="ctr">
                      <a:solidFill>
                        <a:schemeClr val="bg2">
                          <a:lumMod val="50000"/>
                        </a:schemeClr>
                      </a:solidFill>
                      <a:prstDash val="solid"/>
                      <a:round/>
                      <a:headEnd type="none" w="med" len="med"/>
                      <a:tailEnd type="none" w="med" len="med"/>
                    </a:lnT>
                    <a:solidFill>
                      <a:srgbClr val="193D6A"/>
                    </a:solidFill>
                  </a:tcPr>
                </a:tc>
                <a:tc>
                  <a:txBody>
                    <a:bodyPr/>
                    <a:lstStyle/>
                    <a:p>
                      <a:pPr algn="ctr" fontAlgn="ctr"/>
                      <a:r>
                        <a:rPr lang="en-US" sz="2400" u="none" strike="noStrike" dirty="0">
                          <a:solidFill>
                            <a:schemeClr val="bg1"/>
                          </a:solidFill>
                          <a:effectLst/>
                          <a:latin typeface="+mn-lt"/>
                        </a:rPr>
                        <a:t>Various </a:t>
                      </a:r>
                      <a:endParaRPr lang="en-US" sz="2400" b="0" i="0" u="none" strike="noStrike" dirty="0">
                        <a:solidFill>
                          <a:schemeClr val="bg1"/>
                        </a:solidFill>
                        <a:effectLst/>
                        <a:latin typeface="+mn-lt"/>
                      </a:endParaRPr>
                    </a:p>
                  </a:txBody>
                  <a:tcPr marL="5460" marR="5460" marT="5460" marB="0" anchor="ctr">
                    <a:lnT w="12700" cap="flat" cmpd="sng" algn="ctr">
                      <a:solidFill>
                        <a:schemeClr val="bg2">
                          <a:lumMod val="50000"/>
                        </a:schemeClr>
                      </a:solidFill>
                      <a:prstDash val="solid"/>
                      <a:round/>
                      <a:headEnd type="none" w="med" len="med"/>
                      <a:tailEnd type="none" w="med" len="med"/>
                    </a:lnT>
                    <a:solidFill>
                      <a:srgbClr val="193D6A"/>
                    </a:solidFill>
                  </a:tcPr>
                </a:tc>
                <a:extLst>
                  <a:ext uri="{0D108BD9-81ED-4DB2-BD59-A6C34878D82A}">
                    <a16:rowId xmlns:a16="http://schemas.microsoft.com/office/drawing/2014/main" val="2992426030"/>
                  </a:ext>
                </a:extLst>
              </a:tr>
              <a:tr h="431486">
                <a:tc>
                  <a:txBody>
                    <a:bodyPr/>
                    <a:lstStyle/>
                    <a:p>
                      <a:pPr algn="l" fontAlgn="ctr"/>
                      <a:r>
                        <a:rPr lang="en-US" sz="2400" u="none" strike="noStrike" dirty="0">
                          <a:solidFill>
                            <a:schemeClr val="bg1"/>
                          </a:solidFill>
                          <a:effectLst/>
                          <a:latin typeface="+mn-lt"/>
                        </a:rPr>
                        <a:t>  Decker NIP (Ready</a:t>
                      </a:r>
                      <a:r>
                        <a:rPr lang="en-US" sz="2400" u="none" strike="noStrike" baseline="0" dirty="0">
                          <a:solidFill>
                            <a:schemeClr val="bg1"/>
                          </a:solidFill>
                          <a:effectLst/>
                          <a:latin typeface="+mn-lt"/>
                        </a:rPr>
                        <a:t> to Start Brookfield and Hunt Club Road SW)</a:t>
                      </a:r>
                      <a:endParaRPr lang="en-US" sz="2400" b="0" i="0" u="none" strike="noStrike" dirty="0">
                        <a:solidFill>
                          <a:schemeClr val="bg1"/>
                        </a:solidFill>
                        <a:effectLst/>
                        <a:latin typeface="+mn-lt"/>
                      </a:endParaRPr>
                    </a:p>
                  </a:txBody>
                  <a:tcPr marL="5460" marR="5460" marT="5460" marB="0" anchor="ctr">
                    <a:solidFill>
                      <a:srgbClr val="193D6A"/>
                    </a:solidFill>
                  </a:tcPr>
                </a:tc>
                <a:tc>
                  <a:txBody>
                    <a:bodyPr/>
                    <a:lstStyle/>
                    <a:p>
                      <a:pPr algn="ctr" fontAlgn="ctr"/>
                      <a:r>
                        <a:rPr lang="en-US" sz="2400" u="none" strike="noStrike" dirty="0">
                          <a:solidFill>
                            <a:schemeClr val="bg1"/>
                          </a:solidFill>
                          <a:effectLst/>
                          <a:latin typeface="+mn-lt"/>
                        </a:rPr>
                        <a:t>8</a:t>
                      </a:r>
                      <a:endParaRPr lang="en-US" sz="2400" b="0" i="0" u="none" strike="noStrike" dirty="0">
                        <a:solidFill>
                          <a:schemeClr val="bg1"/>
                        </a:solidFill>
                        <a:effectLst/>
                        <a:latin typeface="+mn-lt"/>
                      </a:endParaRPr>
                    </a:p>
                  </a:txBody>
                  <a:tcPr marL="5460" marR="5460" marT="5460" marB="0" anchor="ctr">
                    <a:solidFill>
                      <a:srgbClr val="193D6A"/>
                    </a:solidFill>
                  </a:tcPr>
                </a:tc>
                <a:tc>
                  <a:txBody>
                    <a:bodyPr/>
                    <a:lstStyle/>
                    <a:p>
                      <a:pPr algn="ctr" fontAlgn="ctr"/>
                      <a:r>
                        <a:rPr lang="en-US" sz="2400" u="none" strike="noStrike" dirty="0">
                          <a:solidFill>
                            <a:schemeClr val="bg1"/>
                          </a:solidFill>
                          <a:effectLst/>
                          <a:latin typeface="+mn-lt"/>
                        </a:rPr>
                        <a:t>Various</a:t>
                      </a:r>
                    </a:p>
                  </a:txBody>
                  <a:tcPr marL="5460" marR="5460" marT="5460" marB="0" anchor="ctr">
                    <a:solidFill>
                      <a:srgbClr val="193D6A"/>
                    </a:solidFill>
                  </a:tcPr>
                </a:tc>
                <a:extLst>
                  <a:ext uri="{0D108BD9-81ED-4DB2-BD59-A6C34878D82A}">
                    <a16:rowId xmlns:a16="http://schemas.microsoft.com/office/drawing/2014/main" val="1501034884"/>
                  </a:ext>
                </a:extLst>
              </a:tr>
              <a:tr h="431486">
                <a:tc>
                  <a:txBody>
                    <a:bodyPr/>
                    <a:lstStyle/>
                    <a:p>
                      <a:pPr algn="l" fontAlgn="ctr"/>
                      <a:r>
                        <a:rPr lang="en-US" sz="2400" u="none" strike="noStrike" dirty="0">
                          <a:solidFill>
                            <a:schemeClr val="bg1"/>
                          </a:solidFill>
                          <a:effectLst/>
                          <a:latin typeface="+mn-lt"/>
                        </a:rPr>
                        <a:t>  Crane Creek NIP</a:t>
                      </a:r>
                      <a:endParaRPr lang="en-US" sz="2400" b="0" i="0" u="none" strike="noStrike" dirty="0">
                        <a:solidFill>
                          <a:schemeClr val="bg1"/>
                        </a:solidFill>
                        <a:effectLst/>
                        <a:latin typeface="+mn-lt"/>
                      </a:endParaRPr>
                    </a:p>
                  </a:txBody>
                  <a:tcPr marL="5460" marR="5460" marT="5460" marB="0" anchor="ctr">
                    <a:solidFill>
                      <a:srgbClr val="193D6A"/>
                    </a:solidFill>
                  </a:tcPr>
                </a:tc>
                <a:tc>
                  <a:txBody>
                    <a:bodyPr/>
                    <a:lstStyle/>
                    <a:p>
                      <a:pPr algn="ctr" fontAlgn="ctr"/>
                      <a:r>
                        <a:rPr lang="en-US" sz="2400" u="none" strike="noStrike" dirty="0">
                          <a:solidFill>
                            <a:schemeClr val="bg1"/>
                          </a:solidFill>
                          <a:effectLst/>
                          <a:latin typeface="+mn-lt"/>
                        </a:rPr>
                        <a:t>7</a:t>
                      </a:r>
                      <a:endParaRPr lang="en-US" sz="2400" b="0" i="0" u="none" strike="noStrike" dirty="0">
                        <a:solidFill>
                          <a:schemeClr val="bg1"/>
                        </a:solidFill>
                        <a:effectLst/>
                        <a:latin typeface="+mn-lt"/>
                      </a:endParaRPr>
                    </a:p>
                  </a:txBody>
                  <a:tcPr marL="5460" marR="5460" marT="5460" marB="0" anchor="ctr">
                    <a:solidFill>
                      <a:srgbClr val="193D6A"/>
                    </a:solidFill>
                  </a:tcPr>
                </a:tc>
                <a:tc>
                  <a:txBody>
                    <a:bodyPr/>
                    <a:lstStyle/>
                    <a:p>
                      <a:pPr algn="ctr" fontAlgn="ctr"/>
                      <a:r>
                        <a:rPr lang="en-US" sz="2400" u="none" strike="noStrike" dirty="0">
                          <a:solidFill>
                            <a:schemeClr val="bg1"/>
                          </a:solidFill>
                          <a:effectLst/>
                          <a:latin typeface="+mn-lt"/>
                        </a:rPr>
                        <a:t>Design </a:t>
                      </a:r>
                      <a:endParaRPr lang="en-US" sz="2400" b="0" i="0" u="none" strike="noStrike" dirty="0">
                        <a:solidFill>
                          <a:schemeClr val="bg1"/>
                        </a:solidFill>
                        <a:effectLst/>
                        <a:latin typeface="+mn-lt"/>
                      </a:endParaRPr>
                    </a:p>
                  </a:txBody>
                  <a:tcPr marL="5460" marR="5460" marT="5460" marB="0" anchor="ctr">
                    <a:solidFill>
                      <a:srgbClr val="193D6A"/>
                    </a:solidFill>
                  </a:tcPr>
                </a:tc>
                <a:extLst>
                  <a:ext uri="{0D108BD9-81ED-4DB2-BD59-A6C34878D82A}">
                    <a16:rowId xmlns:a16="http://schemas.microsoft.com/office/drawing/2014/main" val="1880106411"/>
                  </a:ext>
                </a:extLst>
              </a:tr>
              <a:tr h="511566">
                <a:tc>
                  <a:txBody>
                    <a:bodyPr/>
                    <a:lstStyle/>
                    <a:p>
                      <a:pPr algn="l" fontAlgn="ctr"/>
                      <a:r>
                        <a:rPr lang="en-US" sz="2400" u="none" strike="noStrike" dirty="0">
                          <a:solidFill>
                            <a:schemeClr val="bg1"/>
                          </a:solidFill>
                          <a:effectLst/>
                          <a:latin typeface="+mn-lt"/>
                        </a:rPr>
                        <a:t>  Trenholm/New Castle NIP</a:t>
                      </a:r>
                      <a:endParaRPr lang="en-US" sz="2400" b="0" i="0" u="none" strike="noStrike" dirty="0">
                        <a:solidFill>
                          <a:schemeClr val="bg1"/>
                        </a:solidFill>
                        <a:effectLst/>
                        <a:latin typeface="+mn-lt"/>
                      </a:endParaRPr>
                    </a:p>
                  </a:txBody>
                  <a:tcPr marL="5460" marR="5460" marT="5460" marB="0" anchor="ctr">
                    <a:solidFill>
                      <a:srgbClr val="193D6A"/>
                    </a:solidFill>
                  </a:tcPr>
                </a:tc>
                <a:tc>
                  <a:txBody>
                    <a:bodyPr/>
                    <a:lstStyle/>
                    <a:p>
                      <a:pPr algn="ctr" fontAlgn="ctr"/>
                      <a:r>
                        <a:rPr lang="en-US" sz="2400" u="none" strike="noStrike" dirty="0">
                          <a:solidFill>
                            <a:schemeClr val="bg1"/>
                          </a:solidFill>
                          <a:effectLst/>
                          <a:latin typeface="+mn-lt"/>
                        </a:rPr>
                        <a:t>3</a:t>
                      </a:r>
                      <a:endParaRPr lang="en-US" sz="2400" b="0" i="0" u="none" strike="noStrike" dirty="0">
                        <a:solidFill>
                          <a:schemeClr val="bg1"/>
                        </a:solidFill>
                        <a:effectLst/>
                        <a:latin typeface="+mn-lt"/>
                      </a:endParaRPr>
                    </a:p>
                  </a:txBody>
                  <a:tcPr marL="5460" marR="5460" marT="5460" marB="0" anchor="ctr">
                    <a:solidFill>
                      <a:srgbClr val="193D6A"/>
                    </a:solidFill>
                  </a:tcPr>
                </a:tc>
                <a:tc>
                  <a:txBody>
                    <a:bodyPr/>
                    <a:lstStyle/>
                    <a:p>
                      <a:pPr algn="ctr" fontAlgn="ctr"/>
                      <a:r>
                        <a:rPr lang="en-US" sz="2400" u="none" strike="noStrike" dirty="0">
                          <a:solidFill>
                            <a:schemeClr val="bg1"/>
                          </a:solidFill>
                          <a:effectLst/>
                          <a:latin typeface="+mn-lt"/>
                        </a:rPr>
                        <a:t>Design </a:t>
                      </a:r>
                      <a:endParaRPr lang="en-US" sz="2400" b="0" i="0" u="none" strike="noStrike" dirty="0">
                        <a:solidFill>
                          <a:schemeClr val="bg1"/>
                        </a:solidFill>
                        <a:effectLst/>
                        <a:latin typeface="+mn-lt"/>
                      </a:endParaRPr>
                    </a:p>
                  </a:txBody>
                  <a:tcPr marL="5460" marR="5460" marT="5460" marB="0" anchor="ctr">
                    <a:solidFill>
                      <a:srgbClr val="193D6A"/>
                    </a:solidFill>
                  </a:tcPr>
                </a:tc>
                <a:extLst>
                  <a:ext uri="{0D108BD9-81ED-4DB2-BD59-A6C34878D82A}">
                    <a16:rowId xmlns:a16="http://schemas.microsoft.com/office/drawing/2014/main" val="3269093891"/>
                  </a:ext>
                </a:extLst>
              </a:tr>
              <a:tr h="431486">
                <a:tc>
                  <a:txBody>
                    <a:bodyPr/>
                    <a:lstStyle/>
                    <a:p>
                      <a:pPr algn="l" fontAlgn="ctr"/>
                      <a:r>
                        <a:rPr lang="en-US" sz="2400" u="none" strike="noStrike" dirty="0">
                          <a:solidFill>
                            <a:schemeClr val="bg1"/>
                          </a:solidFill>
                          <a:effectLst/>
                          <a:latin typeface="+mn-lt"/>
                        </a:rPr>
                        <a:t>  Broad River Corridor NIP</a:t>
                      </a:r>
                      <a:endParaRPr lang="en-US" sz="2400" b="0" i="0" u="none" strike="noStrike" dirty="0">
                        <a:solidFill>
                          <a:schemeClr val="bg1"/>
                        </a:solidFill>
                        <a:effectLst/>
                        <a:latin typeface="+mn-lt"/>
                      </a:endParaRPr>
                    </a:p>
                  </a:txBody>
                  <a:tcPr marL="5460" marR="5460" marT="5460" marB="0" anchor="ctr">
                    <a:solidFill>
                      <a:srgbClr val="193D6A"/>
                    </a:solidFill>
                  </a:tcPr>
                </a:tc>
                <a:tc>
                  <a:txBody>
                    <a:bodyPr/>
                    <a:lstStyle/>
                    <a:p>
                      <a:pPr algn="ctr" fontAlgn="ctr"/>
                      <a:r>
                        <a:rPr lang="en-US" sz="2400" u="none" strike="noStrike" dirty="0">
                          <a:solidFill>
                            <a:schemeClr val="bg1"/>
                          </a:solidFill>
                          <a:effectLst/>
                          <a:latin typeface="+mn-lt"/>
                        </a:rPr>
                        <a:t>4, 5</a:t>
                      </a:r>
                      <a:endParaRPr lang="en-US" sz="2400" b="0" i="0" u="none" strike="noStrike" dirty="0">
                        <a:solidFill>
                          <a:schemeClr val="bg1"/>
                        </a:solidFill>
                        <a:effectLst/>
                        <a:latin typeface="+mn-lt"/>
                      </a:endParaRPr>
                    </a:p>
                  </a:txBody>
                  <a:tcPr marL="5460" marR="5460" marT="5460" marB="0" anchor="ctr">
                    <a:solidFill>
                      <a:srgbClr val="193D6A"/>
                    </a:solidFill>
                  </a:tcPr>
                </a:tc>
                <a:tc>
                  <a:txBody>
                    <a:bodyPr/>
                    <a:lstStyle/>
                    <a:p>
                      <a:pPr algn="ctr" fontAlgn="ctr"/>
                      <a:r>
                        <a:rPr lang="en-US" sz="2400" u="none" strike="noStrike" dirty="0">
                          <a:solidFill>
                            <a:schemeClr val="bg1"/>
                          </a:solidFill>
                          <a:effectLst/>
                          <a:latin typeface="+mn-lt"/>
                        </a:rPr>
                        <a:t>RW</a:t>
                      </a:r>
                      <a:endParaRPr lang="en-US" sz="2400" b="0" i="0" u="none" strike="noStrike" dirty="0">
                        <a:solidFill>
                          <a:schemeClr val="bg1"/>
                        </a:solidFill>
                        <a:effectLst/>
                        <a:latin typeface="+mn-lt"/>
                      </a:endParaRPr>
                    </a:p>
                  </a:txBody>
                  <a:tcPr marL="5460" marR="5460" marT="5460" marB="0" anchor="ctr">
                    <a:solidFill>
                      <a:srgbClr val="193D6A"/>
                    </a:solidFill>
                  </a:tcPr>
                </a:tc>
                <a:extLst>
                  <a:ext uri="{0D108BD9-81ED-4DB2-BD59-A6C34878D82A}">
                    <a16:rowId xmlns:a16="http://schemas.microsoft.com/office/drawing/2014/main" val="3946098694"/>
                  </a:ext>
                </a:extLst>
              </a:tr>
              <a:tr h="426180">
                <a:tc>
                  <a:txBody>
                    <a:bodyPr/>
                    <a:lstStyle/>
                    <a:p>
                      <a:pPr algn="l" fontAlgn="ctr"/>
                      <a:r>
                        <a:rPr lang="en-US" sz="2400" b="1" u="none" strike="noStrike" dirty="0">
                          <a:solidFill>
                            <a:schemeClr val="bg1"/>
                          </a:solidFill>
                          <a:effectLst/>
                          <a:latin typeface="+mn-lt"/>
                        </a:rPr>
                        <a:t> PROJECT RESERVE </a:t>
                      </a:r>
                      <a:endParaRPr lang="en-US" sz="2400" b="1" i="0" u="none" strike="noStrike" dirty="0">
                        <a:solidFill>
                          <a:schemeClr val="bg1"/>
                        </a:solidFill>
                        <a:effectLst/>
                        <a:latin typeface="+mn-lt"/>
                      </a:endParaRPr>
                    </a:p>
                  </a:txBody>
                  <a:tcPr marL="5460" marR="5460" marT="5460" marB="0" anchor="ctr">
                    <a:solidFill>
                      <a:srgbClr val="193D6A"/>
                    </a:solidFill>
                  </a:tcPr>
                </a:tc>
                <a:tc>
                  <a:txBody>
                    <a:bodyPr/>
                    <a:lstStyle/>
                    <a:p>
                      <a:pPr algn="ctr" fontAlgn="ctr"/>
                      <a:r>
                        <a:rPr lang="en-US" sz="2400" u="none" strike="noStrike" dirty="0">
                          <a:solidFill>
                            <a:schemeClr val="bg1"/>
                          </a:solidFill>
                          <a:effectLst/>
                          <a:latin typeface="+mn-lt"/>
                        </a:rPr>
                        <a:t> </a:t>
                      </a:r>
                      <a:endParaRPr lang="en-US" sz="2400" b="0" i="0" u="none" strike="noStrike" dirty="0">
                        <a:solidFill>
                          <a:schemeClr val="bg1"/>
                        </a:solidFill>
                        <a:effectLst/>
                        <a:latin typeface="+mn-lt"/>
                      </a:endParaRPr>
                    </a:p>
                  </a:txBody>
                  <a:tcPr marL="5460" marR="5460" marT="5460" marB="0" anchor="ctr">
                    <a:solidFill>
                      <a:srgbClr val="193D6A"/>
                    </a:solidFill>
                  </a:tcPr>
                </a:tc>
                <a:tc>
                  <a:txBody>
                    <a:bodyPr/>
                    <a:lstStyle/>
                    <a:p>
                      <a:pPr algn="ctr" fontAlgn="ctr"/>
                      <a:endParaRPr lang="en-US" sz="2400" b="0" i="0" u="none" strike="noStrike" dirty="0">
                        <a:solidFill>
                          <a:schemeClr val="bg1"/>
                        </a:solidFill>
                        <a:effectLst/>
                        <a:latin typeface="+mn-lt"/>
                      </a:endParaRPr>
                    </a:p>
                  </a:txBody>
                  <a:tcPr marL="5460" marR="5460" marT="5460" marB="0" anchor="ctr">
                    <a:solidFill>
                      <a:srgbClr val="193D6A"/>
                    </a:solidFill>
                  </a:tcPr>
                </a:tc>
                <a:extLst>
                  <a:ext uri="{0D108BD9-81ED-4DB2-BD59-A6C34878D82A}">
                    <a16:rowId xmlns:a16="http://schemas.microsoft.com/office/drawing/2014/main" val="1008377269"/>
                  </a:ext>
                </a:extLst>
              </a:tr>
              <a:tr h="431486">
                <a:tc>
                  <a:txBody>
                    <a:bodyPr/>
                    <a:lstStyle/>
                    <a:p>
                      <a:pPr algn="l" fontAlgn="ctr"/>
                      <a:r>
                        <a:rPr lang="en-US" sz="2400" b="1" u="none" strike="noStrike" dirty="0">
                          <a:solidFill>
                            <a:schemeClr val="bg1"/>
                          </a:solidFill>
                          <a:effectLst/>
                          <a:latin typeface="+mn-lt"/>
                        </a:rPr>
                        <a:t> DIRT ROAD PAVING</a:t>
                      </a:r>
                      <a:endParaRPr lang="en-US" sz="2400" b="1" i="0" u="none" strike="noStrike" dirty="0">
                        <a:solidFill>
                          <a:schemeClr val="bg1"/>
                        </a:solidFill>
                        <a:effectLst/>
                        <a:latin typeface="+mn-lt"/>
                      </a:endParaRPr>
                    </a:p>
                  </a:txBody>
                  <a:tcPr marL="5460" marR="5460" marT="5460" marB="0" anchor="ctr">
                    <a:solidFill>
                      <a:srgbClr val="193D6A"/>
                    </a:solidFill>
                  </a:tcPr>
                </a:tc>
                <a:tc>
                  <a:txBody>
                    <a:bodyPr/>
                    <a:lstStyle/>
                    <a:p>
                      <a:pPr algn="ctr" fontAlgn="ctr"/>
                      <a:endParaRPr lang="en-US" sz="2400" b="0" i="0" u="none" strike="noStrike" dirty="0">
                        <a:solidFill>
                          <a:schemeClr val="bg1"/>
                        </a:solidFill>
                        <a:effectLst/>
                        <a:latin typeface="+mn-lt"/>
                      </a:endParaRPr>
                    </a:p>
                  </a:txBody>
                  <a:tcPr marL="5460" marR="5460" marT="5460" marB="0" anchor="ctr">
                    <a:solidFill>
                      <a:srgbClr val="193D6A"/>
                    </a:solidFill>
                  </a:tcPr>
                </a:tc>
                <a:tc>
                  <a:txBody>
                    <a:bodyPr/>
                    <a:lstStyle/>
                    <a:p>
                      <a:pPr algn="ctr" fontAlgn="ctr"/>
                      <a:r>
                        <a:rPr lang="en-US" sz="2400" u="none" strike="noStrike" dirty="0">
                          <a:solidFill>
                            <a:schemeClr val="bg1"/>
                          </a:solidFill>
                          <a:effectLst/>
                          <a:latin typeface="+mn-lt"/>
                        </a:rPr>
                        <a:t>Various</a:t>
                      </a:r>
                      <a:endParaRPr lang="en-US" sz="2400" b="0" i="0" u="none" strike="noStrike" dirty="0">
                        <a:solidFill>
                          <a:schemeClr val="bg1"/>
                        </a:solidFill>
                        <a:effectLst/>
                        <a:latin typeface="+mn-lt"/>
                      </a:endParaRPr>
                    </a:p>
                  </a:txBody>
                  <a:tcPr marL="5460" marR="5460" marT="5460" marB="0" anchor="ctr">
                    <a:solidFill>
                      <a:srgbClr val="193D6A"/>
                    </a:solidFill>
                  </a:tcPr>
                </a:tc>
                <a:extLst>
                  <a:ext uri="{0D108BD9-81ED-4DB2-BD59-A6C34878D82A}">
                    <a16:rowId xmlns:a16="http://schemas.microsoft.com/office/drawing/2014/main" val="1693222865"/>
                  </a:ext>
                </a:extLst>
              </a:tr>
              <a:tr h="431486">
                <a:tc>
                  <a:txBody>
                    <a:bodyPr/>
                    <a:lstStyle/>
                    <a:p>
                      <a:pPr algn="l" fontAlgn="ctr"/>
                      <a:r>
                        <a:rPr lang="en-US" sz="2400" b="1" u="none" strike="noStrike" dirty="0">
                          <a:solidFill>
                            <a:schemeClr val="bg1"/>
                          </a:solidFill>
                          <a:effectLst/>
                          <a:latin typeface="+mn-lt"/>
                        </a:rPr>
                        <a:t> RESURFACING</a:t>
                      </a:r>
                      <a:endParaRPr lang="en-US" sz="2400" b="1" i="0" u="none" strike="noStrike" dirty="0">
                        <a:solidFill>
                          <a:schemeClr val="bg1"/>
                        </a:solidFill>
                        <a:effectLst/>
                        <a:latin typeface="+mn-lt"/>
                      </a:endParaRPr>
                    </a:p>
                  </a:txBody>
                  <a:tcPr marL="5460" marR="5460" marT="5460" marB="0" anchor="ctr">
                    <a:solidFill>
                      <a:srgbClr val="193D6A"/>
                    </a:solidFill>
                  </a:tcPr>
                </a:tc>
                <a:tc>
                  <a:txBody>
                    <a:bodyPr/>
                    <a:lstStyle/>
                    <a:p>
                      <a:pPr algn="ctr" fontAlgn="ctr"/>
                      <a:endParaRPr lang="en-US" sz="2400" b="0" i="0" u="none" strike="noStrike" dirty="0">
                        <a:solidFill>
                          <a:schemeClr val="bg1"/>
                        </a:solidFill>
                        <a:effectLst/>
                        <a:latin typeface="+mn-lt"/>
                      </a:endParaRPr>
                    </a:p>
                  </a:txBody>
                  <a:tcPr marL="5460" marR="5460" marT="5460" marB="0" anchor="ctr">
                    <a:solidFill>
                      <a:srgbClr val="193D6A"/>
                    </a:solidFill>
                  </a:tcPr>
                </a:tc>
                <a:tc>
                  <a:txBody>
                    <a:bodyPr/>
                    <a:lstStyle/>
                    <a:p>
                      <a:pPr algn="ctr" fontAlgn="ctr"/>
                      <a:r>
                        <a:rPr lang="en-US" sz="2400" u="none" strike="noStrike" dirty="0">
                          <a:solidFill>
                            <a:schemeClr val="bg1"/>
                          </a:solidFill>
                          <a:effectLst/>
                          <a:latin typeface="+mn-lt"/>
                        </a:rPr>
                        <a:t>Various</a:t>
                      </a:r>
                      <a:endParaRPr lang="en-US" sz="2400" b="0" i="0" u="none" strike="noStrike" dirty="0">
                        <a:solidFill>
                          <a:schemeClr val="bg1"/>
                        </a:solidFill>
                        <a:effectLst/>
                        <a:latin typeface="+mn-lt"/>
                      </a:endParaRPr>
                    </a:p>
                  </a:txBody>
                  <a:tcPr marL="5460" marR="5460" marT="5460" marB="0" anchor="ctr">
                    <a:solidFill>
                      <a:srgbClr val="193D6A"/>
                    </a:solidFill>
                  </a:tcPr>
                </a:tc>
                <a:extLst>
                  <a:ext uri="{0D108BD9-81ED-4DB2-BD59-A6C34878D82A}">
                    <a16:rowId xmlns:a16="http://schemas.microsoft.com/office/drawing/2014/main" val="936386273"/>
                  </a:ext>
                </a:extLst>
              </a:tr>
              <a:tr h="431486">
                <a:tc>
                  <a:txBody>
                    <a:bodyPr/>
                    <a:lstStyle/>
                    <a:p>
                      <a:pPr algn="l" fontAlgn="ctr"/>
                      <a:r>
                        <a:rPr lang="en-US" sz="2400" b="1" u="none" strike="noStrike" dirty="0">
                          <a:solidFill>
                            <a:schemeClr val="bg1"/>
                          </a:solidFill>
                          <a:effectLst/>
                          <a:latin typeface="+mn-lt"/>
                        </a:rPr>
                        <a:t> PROGRAM</a:t>
                      </a:r>
                      <a:r>
                        <a:rPr lang="en-US" sz="2400" u="none" strike="noStrike" dirty="0">
                          <a:solidFill>
                            <a:schemeClr val="bg1"/>
                          </a:solidFill>
                          <a:effectLst/>
                          <a:latin typeface="+mn-lt"/>
                        </a:rPr>
                        <a:t> (traffic studies / plans / mitigation bank)</a:t>
                      </a:r>
                      <a:endParaRPr lang="en-US" sz="2400" b="1" i="0" u="none" strike="noStrike" dirty="0">
                        <a:solidFill>
                          <a:schemeClr val="bg1"/>
                        </a:solidFill>
                        <a:effectLst/>
                        <a:latin typeface="+mn-lt"/>
                      </a:endParaRPr>
                    </a:p>
                  </a:txBody>
                  <a:tcPr marL="5460" marR="5460" marT="5460" marB="0" anchor="ctr">
                    <a:solidFill>
                      <a:srgbClr val="193D6A"/>
                    </a:solidFill>
                  </a:tcPr>
                </a:tc>
                <a:tc>
                  <a:txBody>
                    <a:bodyPr/>
                    <a:lstStyle/>
                    <a:p>
                      <a:pPr algn="ctr" fontAlgn="ctr"/>
                      <a:endParaRPr lang="en-US" sz="2400" b="0" i="0" u="none" strike="noStrike" dirty="0">
                        <a:solidFill>
                          <a:schemeClr val="bg1"/>
                        </a:solidFill>
                        <a:effectLst/>
                        <a:latin typeface="+mn-lt"/>
                      </a:endParaRPr>
                    </a:p>
                  </a:txBody>
                  <a:tcPr marL="5460" marR="5460" marT="5460" marB="0" anchor="ctr">
                    <a:solidFill>
                      <a:srgbClr val="193D6A"/>
                    </a:solidFill>
                  </a:tcPr>
                </a:tc>
                <a:tc>
                  <a:txBody>
                    <a:bodyPr/>
                    <a:lstStyle/>
                    <a:p>
                      <a:pPr algn="ctr" fontAlgn="ctr"/>
                      <a:r>
                        <a:rPr lang="en-US" sz="2400" u="none" strike="noStrike" dirty="0">
                          <a:solidFill>
                            <a:schemeClr val="bg1"/>
                          </a:solidFill>
                          <a:effectLst/>
                          <a:latin typeface="+mn-lt"/>
                        </a:rPr>
                        <a:t>Various</a:t>
                      </a:r>
                      <a:endParaRPr lang="en-US" sz="2400" b="0" i="0" u="none" strike="noStrike" dirty="0">
                        <a:solidFill>
                          <a:schemeClr val="bg1"/>
                        </a:solidFill>
                        <a:effectLst/>
                        <a:latin typeface="+mn-lt"/>
                      </a:endParaRPr>
                    </a:p>
                  </a:txBody>
                  <a:tcPr marL="5460" marR="5460" marT="5460" marB="0" anchor="ctr">
                    <a:solidFill>
                      <a:srgbClr val="193D6A"/>
                    </a:solidFill>
                  </a:tcPr>
                </a:tc>
                <a:extLst>
                  <a:ext uri="{0D108BD9-81ED-4DB2-BD59-A6C34878D82A}">
                    <a16:rowId xmlns:a16="http://schemas.microsoft.com/office/drawing/2014/main" val="840329932"/>
                  </a:ext>
                </a:extLst>
              </a:tr>
            </a:tbl>
          </a:graphicData>
        </a:graphic>
      </p:graphicFrame>
    </p:spTree>
    <p:extLst>
      <p:ext uri="{BB962C8B-B14F-4D97-AF65-F5344CB8AC3E}">
        <p14:creationId xmlns:p14="http://schemas.microsoft.com/office/powerpoint/2010/main" val="29053499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a:off x="12496800" y="1692243"/>
            <a:ext cx="7289526" cy="7289526"/>
          </a:xfrm>
          <a:custGeom>
            <a:avLst/>
            <a:gdLst/>
            <a:ahLst/>
            <a:cxnLst/>
            <a:rect l="l" t="t" r="r" b="b"/>
            <a:pathLst>
              <a:path w="7289526" h="7289526">
                <a:moveTo>
                  <a:pt x="0" y="0"/>
                </a:moveTo>
                <a:lnTo>
                  <a:pt x="7289526" y="0"/>
                </a:lnTo>
                <a:lnTo>
                  <a:pt x="7289526" y="7289526"/>
                </a:lnTo>
                <a:lnTo>
                  <a:pt x="0" y="7289526"/>
                </a:lnTo>
                <a:lnTo>
                  <a:pt x="0" y="0"/>
                </a:lnTo>
                <a:close/>
              </a:path>
            </a:pathLst>
          </a:custGeom>
          <a:blipFill>
            <a:blip r:embed="rId2">
              <a:alphaModFix amt="32999"/>
              <a:extLst>
                <a:ext uri="{96DAC541-7B7A-43D3-8B79-37D633B846F1}">
                  <asvg:svgBlip xmlns:asvg="http://schemas.microsoft.com/office/drawing/2016/SVG/main" r:embed="rId3"/>
                </a:ext>
              </a:extLst>
            </a:blip>
            <a:stretch>
              <a:fillRect/>
            </a:stretch>
          </a:blipFill>
        </p:spPr>
      </p:sp>
      <p:grpSp>
        <p:nvGrpSpPr>
          <p:cNvPr id="2" name="Group 2"/>
          <p:cNvGrpSpPr/>
          <p:nvPr/>
        </p:nvGrpSpPr>
        <p:grpSpPr>
          <a:xfrm>
            <a:off x="1" y="0"/>
            <a:ext cx="2537423" cy="10287000"/>
            <a:chOff x="0" y="0"/>
            <a:chExt cx="668292" cy="2709333"/>
          </a:xfrm>
        </p:grpSpPr>
        <p:sp>
          <p:nvSpPr>
            <p:cNvPr id="3" name="Freeform 3"/>
            <p:cNvSpPr/>
            <p:nvPr/>
          </p:nvSpPr>
          <p:spPr>
            <a:xfrm>
              <a:off x="0" y="0"/>
              <a:ext cx="668292" cy="2709333"/>
            </a:xfrm>
            <a:custGeom>
              <a:avLst/>
              <a:gdLst/>
              <a:ahLst/>
              <a:cxnLst/>
              <a:rect l="l" t="t" r="r" b="b"/>
              <a:pathLst>
                <a:path w="668292" h="2709333">
                  <a:moveTo>
                    <a:pt x="0" y="0"/>
                  </a:moveTo>
                  <a:lnTo>
                    <a:pt x="668292" y="0"/>
                  </a:lnTo>
                  <a:lnTo>
                    <a:pt x="668292" y="2709333"/>
                  </a:lnTo>
                  <a:lnTo>
                    <a:pt x="0" y="2709333"/>
                  </a:lnTo>
                  <a:close/>
                </a:path>
              </a:pathLst>
            </a:custGeom>
            <a:solidFill>
              <a:srgbClr val="193D6A"/>
            </a:solidFill>
          </p:spPr>
        </p:sp>
        <p:sp>
          <p:nvSpPr>
            <p:cNvPr id="4" name="TextBox 4"/>
            <p:cNvSpPr txBox="1"/>
            <p:nvPr/>
          </p:nvSpPr>
          <p:spPr>
            <a:xfrm>
              <a:off x="0" y="-38100"/>
              <a:ext cx="668292" cy="2747433"/>
            </a:xfrm>
            <a:prstGeom prst="rect">
              <a:avLst/>
            </a:prstGeom>
          </p:spPr>
          <p:txBody>
            <a:bodyPr lIns="50801" tIns="50801" rIns="50801" bIns="50801" rtlCol="0" anchor="ctr"/>
            <a:lstStyle/>
            <a:p>
              <a:pPr algn="ctr" defTabSz="914445">
                <a:lnSpc>
                  <a:spcPts val="2660"/>
                </a:lnSpc>
              </a:pPr>
              <a:endParaRPr>
                <a:solidFill>
                  <a:prstClr val="black"/>
                </a:solidFill>
                <a:latin typeface="Calibri"/>
              </a:endParaRPr>
            </a:p>
          </p:txBody>
        </p:sp>
      </p:grpSp>
      <p:sp>
        <p:nvSpPr>
          <p:cNvPr id="6" name="Freeform 6"/>
          <p:cNvSpPr/>
          <p:nvPr/>
        </p:nvSpPr>
        <p:spPr>
          <a:xfrm>
            <a:off x="-1262186" y="-1261991"/>
            <a:ext cx="7289526" cy="7289526"/>
          </a:xfrm>
          <a:custGeom>
            <a:avLst/>
            <a:gdLst/>
            <a:ahLst/>
            <a:cxnLst/>
            <a:rect l="l" t="t" r="r" b="b"/>
            <a:pathLst>
              <a:path w="7289526" h="7289526">
                <a:moveTo>
                  <a:pt x="0" y="0"/>
                </a:moveTo>
                <a:lnTo>
                  <a:pt x="7289526" y="0"/>
                </a:lnTo>
                <a:lnTo>
                  <a:pt x="7289526" y="7289526"/>
                </a:lnTo>
                <a:lnTo>
                  <a:pt x="0" y="7289526"/>
                </a:lnTo>
                <a:lnTo>
                  <a:pt x="0" y="0"/>
                </a:lnTo>
                <a:close/>
              </a:path>
            </a:pathLst>
          </a:custGeom>
          <a:blipFill>
            <a:blip r:embed="rId2">
              <a:alphaModFix amt="32999"/>
              <a:extLst>
                <a:ext uri="{96DAC541-7B7A-43D3-8B79-37D633B846F1}">
                  <asvg:svgBlip xmlns:asvg="http://schemas.microsoft.com/office/drawing/2016/SVG/main" r:embed="rId3"/>
                </a:ext>
              </a:extLst>
            </a:blip>
            <a:stretch>
              <a:fillRect/>
            </a:stretch>
          </a:blipFill>
        </p:spPr>
      </p:sp>
      <p:sp>
        <p:nvSpPr>
          <p:cNvPr id="7" name="Freeform 7"/>
          <p:cNvSpPr/>
          <p:nvPr/>
        </p:nvSpPr>
        <p:spPr>
          <a:xfrm>
            <a:off x="15741410" y="8075189"/>
            <a:ext cx="2087564" cy="1750001"/>
          </a:xfrm>
          <a:custGeom>
            <a:avLst/>
            <a:gdLst/>
            <a:ahLst/>
            <a:cxnLst/>
            <a:rect l="l" t="t" r="r" b="b"/>
            <a:pathLst>
              <a:path w="2087563" h="1750000">
                <a:moveTo>
                  <a:pt x="0" y="0"/>
                </a:moveTo>
                <a:lnTo>
                  <a:pt x="2087563" y="0"/>
                </a:lnTo>
                <a:lnTo>
                  <a:pt x="2087563" y="1750000"/>
                </a:lnTo>
                <a:lnTo>
                  <a:pt x="0" y="1750000"/>
                </a:lnTo>
                <a:lnTo>
                  <a:pt x="0" y="0"/>
                </a:lnTo>
                <a:close/>
              </a:path>
            </a:pathLst>
          </a:custGeom>
          <a:blipFill>
            <a:blip r:embed="rId4" cstate="screen">
              <a:extLst>
                <a:ext uri="{28A0092B-C50C-407E-A947-70E740481C1C}">
                  <a14:useLocalDpi xmlns:a14="http://schemas.microsoft.com/office/drawing/2010/main"/>
                </a:ext>
              </a:extLst>
            </a:blip>
            <a:stretch>
              <a:fillRect/>
            </a:stretch>
          </a:blipFill>
        </p:spPr>
      </p:sp>
      <p:sp>
        <p:nvSpPr>
          <p:cNvPr id="8" name="TextBox 8"/>
          <p:cNvSpPr txBox="1"/>
          <p:nvPr/>
        </p:nvSpPr>
        <p:spPr>
          <a:xfrm>
            <a:off x="3810194" y="419100"/>
            <a:ext cx="14477807" cy="1124154"/>
          </a:xfrm>
          <a:prstGeom prst="rect">
            <a:avLst/>
          </a:prstGeom>
        </p:spPr>
        <p:txBody>
          <a:bodyPr lIns="0" tIns="0" rIns="0" bIns="0" rtlCol="0" anchor="t">
            <a:spAutoFit/>
          </a:bodyPr>
          <a:lstStyle/>
          <a:p>
            <a:pPr defTabSz="914445">
              <a:lnSpc>
                <a:spcPts val="9450"/>
              </a:lnSpc>
            </a:pPr>
            <a:r>
              <a:rPr lang="en-US" sz="6750" dirty="0">
                <a:solidFill>
                  <a:srgbClr val="193D6A"/>
                </a:solidFill>
                <a:latin typeface="Droid Serif Bold"/>
              </a:rPr>
              <a:t>Remaining Projects </a:t>
            </a:r>
          </a:p>
        </p:txBody>
      </p:sp>
      <p:sp>
        <p:nvSpPr>
          <p:cNvPr id="10" name="TextBox 9">
            <a:extLst>
              <a:ext uri="{FF2B5EF4-FFF2-40B4-BE49-F238E27FC236}">
                <a16:creationId xmlns:a16="http://schemas.microsoft.com/office/drawing/2014/main" id="{742D86ED-A513-4865-8592-AF654D333DD0}"/>
              </a:ext>
            </a:extLst>
          </p:cNvPr>
          <p:cNvSpPr txBox="1"/>
          <p:nvPr/>
        </p:nvSpPr>
        <p:spPr>
          <a:xfrm>
            <a:off x="3864218" y="1657918"/>
            <a:ext cx="11081937" cy="1123513"/>
          </a:xfrm>
          <a:prstGeom prst="rect">
            <a:avLst/>
          </a:prstGeom>
          <a:noFill/>
        </p:spPr>
        <p:txBody>
          <a:bodyPr wrap="square" rtlCol="0">
            <a:spAutoFit/>
          </a:bodyPr>
          <a:lstStyle/>
          <a:p>
            <a:pPr defTabSz="914445"/>
            <a:r>
              <a:rPr lang="en-US" sz="4001" b="1" dirty="0">
                <a:solidFill>
                  <a:srgbClr val="C00000"/>
                </a:solidFill>
                <a:latin typeface="Droid Serif Bold" panose="020B0604020202020204" charset="0"/>
                <a:ea typeface="Droid Serif Bold" panose="020B0604020202020204" charset="0"/>
                <a:cs typeface="Droid Serif Bold" panose="020B0604020202020204" charset="0"/>
              </a:rPr>
              <a:t>Greenways </a:t>
            </a:r>
            <a:br>
              <a:rPr lang="en-US" sz="4400" b="1" dirty="0">
                <a:solidFill>
                  <a:srgbClr val="4F81BD">
                    <a:lumMod val="50000"/>
                  </a:srgbClr>
                </a:solidFill>
                <a:latin typeface="Droid Serif Bold" panose="020B0604020202020204" charset="0"/>
                <a:ea typeface="Droid Serif Bold" panose="020B0604020202020204" charset="0"/>
                <a:cs typeface="Droid Serif Bold" panose="020B0604020202020204" charset="0"/>
              </a:rPr>
            </a:br>
            <a:endParaRPr lang="en-US" sz="2700" dirty="0">
              <a:solidFill>
                <a:prstClr val="black"/>
              </a:solidFill>
              <a:latin typeface="Calibri"/>
            </a:endParaRPr>
          </a:p>
        </p:txBody>
      </p:sp>
      <p:graphicFrame>
        <p:nvGraphicFramePr>
          <p:cNvPr id="11" name="Content Placeholder 5">
            <a:extLst>
              <a:ext uri="{FF2B5EF4-FFF2-40B4-BE49-F238E27FC236}">
                <a16:creationId xmlns:a16="http://schemas.microsoft.com/office/drawing/2014/main" id="{2B2297DD-4F03-4CE4-8AE4-3862CA267A00}"/>
              </a:ext>
            </a:extLst>
          </p:cNvPr>
          <p:cNvGraphicFramePr>
            <a:graphicFrameLocks/>
          </p:cNvGraphicFramePr>
          <p:nvPr>
            <p:extLst/>
          </p:nvPr>
        </p:nvGraphicFramePr>
        <p:xfrm>
          <a:off x="3864218" y="2628900"/>
          <a:ext cx="11756785" cy="3033168"/>
        </p:xfrm>
        <a:graphic>
          <a:graphicData uri="http://schemas.openxmlformats.org/drawingml/2006/table">
            <a:tbl>
              <a:tblPr>
                <a:tableStyleId>{5C22544A-7EE6-4342-B048-85BDC9FD1C3A}</a:tableStyleId>
              </a:tblPr>
              <a:tblGrid>
                <a:gridCol w="8699609">
                  <a:extLst>
                    <a:ext uri="{9D8B030D-6E8A-4147-A177-3AD203B41FA5}">
                      <a16:colId xmlns:a16="http://schemas.microsoft.com/office/drawing/2014/main" val="2849946701"/>
                    </a:ext>
                  </a:extLst>
                </a:gridCol>
                <a:gridCol w="1499190">
                  <a:extLst>
                    <a:ext uri="{9D8B030D-6E8A-4147-A177-3AD203B41FA5}">
                      <a16:colId xmlns:a16="http://schemas.microsoft.com/office/drawing/2014/main" val="2451065511"/>
                    </a:ext>
                  </a:extLst>
                </a:gridCol>
                <a:gridCol w="1557986">
                  <a:extLst>
                    <a:ext uri="{9D8B030D-6E8A-4147-A177-3AD203B41FA5}">
                      <a16:colId xmlns:a16="http://schemas.microsoft.com/office/drawing/2014/main" val="1982727072"/>
                    </a:ext>
                  </a:extLst>
                </a:gridCol>
              </a:tblGrid>
              <a:tr h="467058">
                <a:tc>
                  <a:txBody>
                    <a:bodyPr/>
                    <a:lstStyle/>
                    <a:p>
                      <a:pPr algn="l" fontAlgn="ctr"/>
                      <a:r>
                        <a:rPr lang="en-US" sz="2400" b="1" u="none" strike="noStrike" dirty="0">
                          <a:solidFill>
                            <a:schemeClr val="bg1"/>
                          </a:solidFill>
                          <a:effectLst/>
                          <a:latin typeface="+mn-lt"/>
                        </a:rPr>
                        <a:t>GREENWAY PROJECTS</a:t>
                      </a:r>
                      <a:endParaRPr lang="en-US" sz="2400" b="1" i="0" u="none" strike="noStrike" dirty="0">
                        <a:solidFill>
                          <a:schemeClr val="bg1"/>
                        </a:solidFill>
                        <a:effectLst/>
                        <a:latin typeface="+mn-lt"/>
                      </a:endParaRPr>
                    </a:p>
                  </a:txBody>
                  <a:tcPr marL="6597" marR="6597" marT="6597" marB="0" anchor="ctr">
                    <a:solidFill>
                      <a:srgbClr val="193D6A"/>
                    </a:solidFill>
                  </a:tcPr>
                </a:tc>
                <a:tc>
                  <a:txBody>
                    <a:bodyPr/>
                    <a:lstStyle/>
                    <a:p>
                      <a:pPr algn="ctr" fontAlgn="ctr"/>
                      <a:r>
                        <a:rPr lang="en-US" sz="2400" b="1" u="none" strike="noStrike" dirty="0">
                          <a:solidFill>
                            <a:schemeClr val="bg1"/>
                          </a:solidFill>
                          <a:effectLst/>
                          <a:latin typeface="+mn-lt"/>
                        </a:rPr>
                        <a:t>DISTRICT</a:t>
                      </a:r>
                      <a:endParaRPr lang="en-US" sz="2400" b="1" i="0" u="none" strike="noStrike" dirty="0">
                        <a:solidFill>
                          <a:schemeClr val="bg1"/>
                        </a:solidFill>
                        <a:effectLst/>
                        <a:latin typeface="+mn-lt"/>
                      </a:endParaRPr>
                    </a:p>
                  </a:txBody>
                  <a:tcPr marL="5460" marR="5460" marT="5460" marB="0" anchor="ctr">
                    <a:solidFill>
                      <a:srgbClr val="193D6A"/>
                    </a:solidFill>
                  </a:tcPr>
                </a:tc>
                <a:tc>
                  <a:txBody>
                    <a:bodyPr/>
                    <a:lstStyle/>
                    <a:p>
                      <a:pPr algn="ctr" fontAlgn="ctr"/>
                      <a:r>
                        <a:rPr lang="en-US" sz="2400" b="1" u="none" strike="noStrike" dirty="0">
                          <a:solidFill>
                            <a:schemeClr val="bg1"/>
                          </a:solidFill>
                          <a:effectLst/>
                          <a:latin typeface="+mn-lt"/>
                        </a:rPr>
                        <a:t>PHASE </a:t>
                      </a:r>
                      <a:endParaRPr lang="en-US" sz="2400" b="1" i="0" u="none" strike="noStrike" dirty="0">
                        <a:solidFill>
                          <a:schemeClr val="bg1"/>
                        </a:solidFill>
                        <a:effectLst/>
                        <a:latin typeface="+mn-lt"/>
                      </a:endParaRPr>
                    </a:p>
                  </a:txBody>
                  <a:tcPr marL="5460" marR="5460" marT="5460" marB="0" anchor="ctr">
                    <a:solidFill>
                      <a:srgbClr val="193D6A"/>
                    </a:solidFill>
                  </a:tcPr>
                </a:tc>
                <a:extLst>
                  <a:ext uri="{0D108BD9-81ED-4DB2-BD59-A6C34878D82A}">
                    <a16:rowId xmlns:a16="http://schemas.microsoft.com/office/drawing/2014/main" val="618696244"/>
                  </a:ext>
                </a:extLst>
              </a:tr>
              <a:tr h="427685">
                <a:tc>
                  <a:txBody>
                    <a:bodyPr/>
                    <a:lstStyle/>
                    <a:p>
                      <a:pPr algn="l" fontAlgn="ctr"/>
                      <a:r>
                        <a:rPr lang="en-US" sz="2400" u="none" strike="noStrike" dirty="0">
                          <a:solidFill>
                            <a:schemeClr val="bg1"/>
                          </a:solidFill>
                          <a:effectLst/>
                          <a:latin typeface="+mn-lt"/>
                        </a:rPr>
                        <a:t>Three Rivers Greenway Extension,</a:t>
                      </a:r>
                      <a:r>
                        <a:rPr lang="en-US" sz="2400" u="none" strike="noStrike" baseline="0" dirty="0">
                          <a:solidFill>
                            <a:schemeClr val="bg1"/>
                          </a:solidFill>
                          <a:effectLst/>
                          <a:latin typeface="+mn-lt"/>
                        </a:rPr>
                        <a:t> Phase </a:t>
                      </a:r>
                      <a:r>
                        <a:rPr lang="en-US" sz="2400" u="none" strike="noStrike" dirty="0">
                          <a:solidFill>
                            <a:schemeClr val="bg1"/>
                          </a:solidFill>
                          <a:effectLst/>
                          <a:latin typeface="+mn-lt"/>
                        </a:rPr>
                        <a:t>2</a:t>
                      </a:r>
                      <a:endParaRPr lang="en-US" sz="2400" b="0" i="0" u="none" strike="noStrike" dirty="0">
                        <a:solidFill>
                          <a:schemeClr val="bg1"/>
                        </a:solidFill>
                        <a:effectLst/>
                        <a:latin typeface="+mn-lt"/>
                      </a:endParaRPr>
                    </a:p>
                  </a:txBody>
                  <a:tcPr marL="59372" marR="6597" marT="6597" marB="0" anchor="ctr">
                    <a:solidFill>
                      <a:srgbClr val="193D6A"/>
                    </a:solidFill>
                  </a:tcPr>
                </a:tc>
                <a:tc>
                  <a:txBody>
                    <a:bodyPr/>
                    <a:lstStyle/>
                    <a:p>
                      <a:pPr algn="ctr" fontAlgn="ctr"/>
                      <a:r>
                        <a:rPr lang="en-US" sz="2400" u="none" strike="noStrike" dirty="0">
                          <a:solidFill>
                            <a:schemeClr val="bg1"/>
                          </a:solidFill>
                          <a:effectLst/>
                          <a:latin typeface="+mn-lt"/>
                        </a:rPr>
                        <a:t>5</a:t>
                      </a:r>
                      <a:endParaRPr lang="en-US" sz="2400" b="0" i="0" u="none" strike="noStrike" dirty="0">
                        <a:solidFill>
                          <a:schemeClr val="bg1"/>
                        </a:solidFill>
                        <a:effectLst/>
                        <a:latin typeface="+mn-lt"/>
                      </a:endParaRPr>
                    </a:p>
                  </a:txBody>
                  <a:tcPr marL="6597" marR="6597" marT="6597" marB="0" anchor="ctr">
                    <a:solidFill>
                      <a:srgbClr val="193D6A"/>
                    </a:solidFill>
                  </a:tcPr>
                </a:tc>
                <a:tc>
                  <a:txBody>
                    <a:bodyPr/>
                    <a:lstStyle/>
                    <a:p>
                      <a:pPr algn="ctr" fontAlgn="ctr"/>
                      <a:r>
                        <a:rPr lang="en-US" sz="2400" u="none" strike="noStrike" dirty="0">
                          <a:solidFill>
                            <a:schemeClr val="bg1"/>
                          </a:solidFill>
                          <a:effectLst/>
                          <a:latin typeface="+mn-lt"/>
                        </a:rPr>
                        <a:t>Design</a:t>
                      </a:r>
                      <a:endParaRPr lang="en-US" sz="2400" b="0" i="0" u="none" strike="noStrike" dirty="0">
                        <a:solidFill>
                          <a:schemeClr val="bg1"/>
                        </a:solidFill>
                        <a:effectLst/>
                        <a:latin typeface="+mn-lt"/>
                      </a:endParaRPr>
                    </a:p>
                  </a:txBody>
                  <a:tcPr marL="6597" marR="6597" marT="6597" marB="0" anchor="ctr">
                    <a:solidFill>
                      <a:srgbClr val="193D6A"/>
                    </a:solidFill>
                  </a:tcPr>
                </a:tc>
                <a:extLst>
                  <a:ext uri="{0D108BD9-81ED-4DB2-BD59-A6C34878D82A}">
                    <a16:rowId xmlns:a16="http://schemas.microsoft.com/office/drawing/2014/main" val="2576358722"/>
                  </a:ext>
                </a:extLst>
              </a:tr>
              <a:tr h="427685">
                <a:tc>
                  <a:txBody>
                    <a:bodyPr/>
                    <a:lstStyle/>
                    <a:p>
                      <a:pPr algn="l" fontAlgn="ctr"/>
                      <a:r>
                        <a:rPr lang="en-US" sz="2400" u="none" strike="noStrike" dirty="0">
                          <a:solidFill>
                            <a:schemeClr val="bg1"/>
                          </a:solidFill>
                          <a:effectLst/>
                          <a:latin typeface="+mn-lt"/>
                        </a:rPr>
                        <a:t>Gills Creek  (Fort</a:t>
                      </a:r>
                      <a:r>
                        <a:rPr lang="en-US" sz="2400" u="none" strike="noStrike" baseline="0" dirty="0">
                          <a:solidFill>
                            <a:schemeClr val="bg1"/>
                          </a:solidFill>
                          <a:effectLst/>
                          <a:latin typeface="+mn-lt"/>
                        </a:rPr>
                        <a:t> Jackson Blvd to Mikel Ln</a:t>
                      </a:r>
                      <a:r>
                        <a:rPr lang="en-US" sz="2400" u="none" strike="noStrike" dirty="0">
                          <a:solidFill>
                            <a:schemeClr val="bg1"/>
                          </a:solidFill>
                          <a:effectLst/>
                          <a:latin typeface="+mn-lt"/>
                        </a:rPr>
                        <a:t>)</a:t>
                      </a:r>
                      <a:endParaRPr lang="en-US" sz="2400" b="0" i="0" u="none" strike="noStrike" dirty="0">
                        <a:solidFill>
                          <a:schemeClr val="bg1"/>
                        </a:solidFill>
                        <a:effectLst/>
                        <a:latin typeface="+mn-lt"/>
                      </a:endParaRPr>
                    </a:p>
                  </a:txBody>
                  <a:tcPr marL="59372" marR="6597" marT="6597" marB="0" anchor="ctr">
                    <a:solidFill>
                      <a:srgbClr val="193D6A"/>
                    </a:solidFill>
                  </a:tcPr>
                </a:tc>
                <a:tc>
                  <a:txBody>
                    <a:bodyPr/>
                    <a:lstStyle/>
                    <a:p>
                      <a:pPr algn="ctr" fontAlgn="ctr"/>
                      <a:r>
                        <a:rPr lang="en-US" sz="2400" u="none" strike="noStrike" dirty="0">
                          <a:solidFill>
                            <a:schemeClr val="bg1"/>
                          </a:solidFill>
                          <a:effectLst/>
                          <a:latin typeface="+mn-lt"/>
                        </a:rPr>
                        <a:t>6, 10</a:t>
                      </a:r>
                      <a:endParaRPr lang="en-US" sz="2400" b="0" i="0" u="none" strike="noStrike" dirty="0">
                        <a:solidFill>
                          <a:schemeClr val="bg1"/>
                        </a:solidFill>
                        <a:effectLst/>
                        <a:latin typeface="+mn-lt"/>
                      </a:endParaRPr>
                    </a:p>
                  </a:txBody>
                  <a:tcPr marL="6597" marR="6597" marT="6597" marB="0" anchor="ctr">
                    <a:solidFill>
                      <a:srgbClr val="193D6A"/>
                    </a:solidFill>
                  </a:tcPr>
                </a:tc>
                <a:tc>
                  <a:txBody>
                    <a:bodyPr/>
                    <a:lstStyle/>
                    <a:p>
                      <a:pPr algn="ctr" fontAlgn="ctr"/>
                      <a:r>
                        <a:rPr lang="en-US" sz="2400" u="none" strike="noStrike" dirty="0">
                          <a:solidFill>
                            <a:schemeClr val="bg1"/>
                          </a:solidFill>
                          <a:effectLst/>
                          <a:latin typeface="+mn-lt"/>
                        </a:rPr>
                        <a:t>ROW</a:t>
                      </a:r>
                      <a:endParaRPr lang="en-US" sz="2400" b="0" i="0" u="none" strike="noStrike" dirty="0">
                        <a:solidFill>
                          <a:schemeClr val="bg1"/>
                        </a:solidFill>
                        <a:effectLst/>
                        <a:latin typeface="+mn-lt"/>
                      </a:endParaRPr>
                    </a:p>
                  </a:txBody>
                  <a:tcPr marL="6597" marR="6597" marT="6597" marB="0" anchor="ctr">
                    <a:solidFill>
                      <a:srgbClr val="193D6A"/>
                    </a:solidFill>
                  </a:tcPr>
                </a:tc>
                <a:extLst>
                  <a:ext uri="{0D108BD9-81ED-4DB2-BD59-A6C34878D82A}">
                    <a16:rowId xmlns:a16="http://schemas.microsoft.com/office/drawing/2014/main" val="773548231"/>
                  </a:ext>
                </a:extLst>
              </a:tr>
              <a:tr h="427685">
                <a:tc>
                  <a:txBody>
                    <a:bodyPr/>
                    <a:lstStyle/>
                    <a:p>
                      <a:pPr algn="l" fontAlgn="ctr"/>
                      <a:r>
                        <a:rPr lang="en-US" sz="2400" u="none" strike="noStrike" dirty="0">
                          <a:solidFill>
                            <a:schemeClr val="bg1"/>
                          </a:solidFill>
                          <a:effectLst/>
                          <a:latin typeface="+mn-lt"/>
                        </a:rPr>
                        <a:t>Smith/Rocky Branch </a:t>
                      </a:r>
                      <a:endParaRPr lang="en-US" sz="2400" b="0" i="0" u="none" strike="noStrike" dirty="0">
                        <a:solidFill>
                          <a:schemeClr val="bg1"/>
                        </a:solidFill>
                        <a:effectLst/>
                        <a:latin typeface="+mn-lt"/>
                      </a:endParaRPr>
                    </a:p>
                  </a:txBody>
                  <a:tcPr marL="59372" marR="6597" marT="6597" marB="0" anchor="ctr">
                    <a:solidFill>
                      <a:srgbClr val="193D6A"/>
                    </a:solidFill>
                  </a:tcPr>
                </a:tc>
                <a:tc>
                  <a:txBody>
                    <a:bodyPr/>
                    <a:lstStyle/>
                    <a:p>
                      <a:pPr algn="ctr" fontAlgn="ctr"/>
                      <a:r>
                        <a:rPr lang="en-US" sz="2400" u="none" strike="noStrike" dirty="0">
                          <a:solidFill>
                            <a:schemeClr val="bg1"/>
                          </a:solidFill>
                          <a:effectLst/>
                          <a:latin typeface="+mn-lt"/>
                        </a:rPr>
                        <a:t>4</a:t>
                      </a:r>
                      <a:endParaRPr lang="en-US" sz="2400" b="0" i="0" u="none" strike="noStrike" dirty="0">
                        <a:solidFill>
                          <a:schemeClr val="bg1"/>
                        </a:solidFill>
                        <a:effectLst/>
                        <a:latin typeface="+mn-lt"/>
                      </a:endParaRPr>
                    </a:p>
                  </a:txBody>
                  <a:tcPr marL="6597" marR="6597" marT="6597" marB="0" anchor="ctr">
                    <a:solidFill>
                      <a:srgbClr val="193D6A"/>
                    </a:solidFill>
                  </a:tcPr>
                </a:tc>
                <a:tc>
                  <a:txBody>
                    <a:bodyPr/>
                    <a:lstStyle/>
                    <a:p>
                      <a:pPr algn="ctr" fontAlgn="ctr"/>
                      <a:r>
                        <a:rPr lang="en-US" sz="2400" b="0" i="0" u="none" strike="noStrike" dirty="0">
                          <a:solidFill>
                            <a:schemeClr val="bg1"/>
                          </a:solidFill>
                          <a:effectLst/>
                          <a:latin typeface="+mn-lt"/>
                        </a:rPr>
                        <a:t>ROW</a:t>
                      </a:r>
                    </a:p>
                  </a:txBody>
                  <a:tcPr marL="6597" marR="6597" marT="6597" marB="0" anchor="ctr">
                    <a:solidFill>
                      <a:srgbClr val="193D6A"/>
                    </a:solidFill>
                  </a:tcPr>
                </a:tc>
                <a:extLst>
                  <a:ext uri="{0D108BD9-81ED-4DB2-BD59-A6C34878D82A}">
                    <a16:rowId xmlns:a16="http://schemas.microsoft.com/office/drawing/2014/main" val="2499529925"/>
                  </a:ext>
                </a:extLst>
              </a:tr>
              <a:tr h="427685">
                <a:tc>
                  <a:txBody>
                    <a:bodyPr/>
                    <a:lstStyle/>
                    <a:p>
                      <a:pPr algn="l" fontAlgn="ctr"/>
                      <a:r>
                        <a:rPr lang="en-US" sz="2400" u="none" strike="noStrike" dirty="0">
                          <a:solidFill>
                            <a:schemeClr val="bg1"/>
                          </a:solidFill>
                          <a:effectLst/>
                          <a:latin typeface="+mn-lt"/>
                        </a:rPr>
                        <a:t>Crane Creek  </a:t>
                      </a:r>
                      <a:endParaRPr lang="en-US" sz="2400" b="0" i="0" u="none" strike="noStrike" dirty="0">
                        <a:solidFill>
                          <a:schemeClr val="bg1"/>
                        </a:solidFill>
                        <a:effectLst/>
                        <a:latin typeface="+mn-lt"/>
                      </a:endParaRPr>
                    </a:p>
                  </a:txBody>
                  <a:tcPr marL="59372" marR="6597" marT="6597" marB="0" anchor="ctr">
                    <a:solidFill>
                      <a:srgbClr val="193D6A"/>
                    </a:solidFill>
                  </a:tcPr>
                </a:tc>
                <a:tc>
                  <a:txBody>
                    <a:bodyPr/>
                    <a:lstStyle/>
                    <a:p>
                      <a:pPr algn="ctr" fontAlgn="ctr"/>
                      <a:r>
                        <a:rPr lang="en-US" sz="2400" u="none" strike="noStrike" dirty="0">
                          <a:solidFill>
                            <a:schemeClr val="bg1"/>
                          </a:solidFill>
                          <a:effectLst/>
                          <a:latin typeface="+mn-lt"/>
                        </a:rPr>
                        <a:t>4</a:t>
                      </a:r>
                      <a:endParaRPr lang="en-US" sz="2400" b="0" i="0" u="none" strike="noStrike" dirty="0">
                        <a:solidFill>
                          <a:schemeClr val="bg1"/>
                        </a:solidFill>
                        <a:effectLst/>
                        <a:latin typeface="+mn-lt"/>
                      </a:endParaRPr>
                    </a:p>
                  </a:txBody>
                  <a:tcPr marL="6597" marR="6597" marT="6597" marB="0" anchor="ctr">
                    <a:solidFill>
                      <a:srgbClr val="193D6A"/>
                    </a:solidFill>
                  </a:tcPr>
                </a:tc>
                <a:tc>
                  <a:txBody>
                    <a:bodyPr/>
                    <a:lstStyle/>
                    <a:p>
                      <a:pPr algn="ctr" fontAlgn="ctr"/>
                      <a:r>
                        <a:rPr lang="en-US" sz="2400" u="none" strike="noStrike" dirty="0">
                          <a:solidFill>
                            <a:schemeClr val="bg1"/>
                          </a:solidFill>
                          <a:effectLst/>
                          <a:latin typeface="+mn-lt"/>
                        </a:rPr>
                        <a:t>Design</a:t>
                      </a:r>
                      <a:endParaRPr lang="en-US" sz="2400" b="0" i="0" u="none" strike="noStrike" dirty="0">
                        <a:solidFill>
                          <a:schemeClr val="bg1"/>
                        </a:solidFill>
                        <a:effectLst/>
                        <a:latin typeface="+mn-lt"/>
                      </a:endParaRPr>
                    </a:p>
                  </a:txBody>
                  <a:tcPr marL="6597" marR="6597" marT="6597" marB="0" anchor="ctr">
                    <a:solidFill>
                      <a:srgbClr val="193D6A"/>
                    </a:solidFill>
                  </a:tcPr>
                </a:tc>
                <a:extLst>
                  <a:ext uri="{0D108BD9-81ED-4DB2-BD59-A6C34878D82A}">
                    <a16:rowId xmlns:a16="http://schemas.microsoft.com/office/drawing/2014/main" val="3978387476"/>
                  </a:ext>
                </a:extLst>
              </a:tr>
              <a:tr h="427685">
                <a:tc>
                  <a:txBody>
                    <a:bodyPr/>
                    <a:lstStyle/>
                    <a:p>
                      <a:pPr algn="l" fontAlgn="ctr"/>
                      <a:r>
                        <a:rPr lang="en-US" sz="2400" u="none" strike="noStrike" dirty="0">
                          <a:solidFill>
                            <a:schemeClr val="bg1"/>
                          </a:solidFill>
                          <a:effectLst/>
                          <a:latin typeface="+mn-lt"/>
                        </a:rPr>
                        <a:t>Columbia Mall Greenway</a:t>
                      </a:r>
                      <a:endParaRPr lang="en-US" sz="2400" b="0" i="0" u="none" strike="noStrike" dirty="0">
                        <a:solidFill>
                          <a:schemeClr val="bg1"/>
                        </a:solidFill>
                        <a:effectLst/>
                        <a:latin typeface="+mn-lt"/>
                      </a:endParaRPr>
                    </a:p>
                  </a:txBody>
                  <a:tcPr marL="59372" marR="6597" marT="6597" marB="0" anchor="ctr">
                    <a:solidFill>
                      <a:srgbClr val="193D6A"/>
                    </a:solidFill>
                  </a:tcPr>
                </a:tc>
                <a:tc>
                  <a:txBody>
                    <a:bodyPr/>
                    <a:lstStyle/>
                    <a:p>
                      <a:pPr algn="ctr" fontAlgn="ctr"/>
                      <a:r>
                        <a:rPr lang="en-US" sz="2400" u="none" strike="noStrike" dirty="0">
                          <a:solidFill>
                            <a:schemeClr val="bg1"/>
                          </a:solidFill>
                          <a:effectLst/>
                          <a:latin typeface="+mn-lt"/>
                        </a:rPr>
                        <a:t>3, 8</a:t>
                      </a:r>
                      <a:endParaRPr lang="en-US" sz="2400" b="0" i="0" u="none" strike="noStrike" dirty="0">
                        <a:solidFill>
                          <a:schemeClr val="bg1"/>
                        </a:solidFill>
                        <a:effectLst/>
                        <a:latin typeface="+mn-lt"/>
                      </a:endParaRPr>
                    </a:p>
                  </a:txBody>
                  <a:tcPr marL="6597" marR="6597" marT="6597" marB="0" anchor="ctr">
                    <a:solidFill>
                      <a:srgbClr val="193D6A"/>
                    </a:solidFill>
                  </a:tcPr>
                </a:tc>
                <a:tc>
                  <a:txBody>
                    <a:bodyPr/>
                    <a:lstStyle/>
                    <a:p>
                      <a:pPr algn="ctr" fontAlgn="ctr"/>
                      <a:r>
                        <a:rPr lang="en-US" sz="2400" u="none" strike="noStrike" dirty="0">
                          <a:solidFill>
                            <a:schemeClr val="bg1"/>
                          </a:solidFill>
                          <a:effectLst/>
                          <a:latin typeface="+mn-lt"/>
                        </a:rPr>
                        <a:t>Design</a:t>
                      </a:r>
                      <a:endParaRPr lang="en-US" sz="2400" b="0" i="0" u="none" strike="noStrike" dirty="0">
                        <a:solidFill>
                          <a:schemeClr val="bg1"/>
                        </a:solidFill>
                        <a:effectLst/>
                        <a:latin typeface="+mn-lt"/>
                      </a:endParaRPr>
                    </a:p>
                  </a:txBody>
                  <a:tcPr marL="6597" marR="6597" marT="6597" marB="0" anchor="ctr">
                    <a:solidFill>
                      <a:srgbClr val="193D6A"/>
                    </a:solidFill>
                  </a:tcPr>
                </a:tc>
                <a:extLst>
                  <a:ext uri="{0D108BD9-81ED-4DB2-BD59-A6C34878D82A}">
                    <a16:rowId xmlns:a16="http://schemas.microsoft.com/office/drawing/2014/main" val="221876564"/>
                  </a:ext>
                </a:extLst>
              </a:tr>
              <a:tr h="427685">
                <a:tc>
                  <a:txBody>
                    <a:bodyPr/>
                    <a:lstStyle/>
                    <a:p>
                      <a:pPr algn="l" fontAlgn="ctr"/>
                      <a:r>
                        <a:rPr lang="en-US" sz="2400" u="none" strike="noStrike" dirty="0">
                          <a:solidFill>
                            <a:schemeClr val="bg1"/>
                          </a:solidFill>
                          <a:effectLst/>
                          <a:latin typeface="+mn-lt"/>
                        </a:rPr>
                        <a:t>Polo Road / Windsor Lake Boulevard Connector</a:t>
                      </a:r>
                      <a:endParaRPr lang="en-US" sz="2400" b="0" i="0" u="none" strike="noStrike" dirty="0">
                        <a:solidFill>
                          <a:schemeClr val="bg1"/>
                        </a:solidFill>
                        <a:effectLst/>
                        <a:latin typeface="+mn-lt"/>
                      </a:endParaRPr>
                    </a:p>
                  </a:txBody>
                  <a:tcPr marL="59372" marR="6597" marT="6597" marB="0" anchor="ctr">
                    <a:solidFill>
                      <a:srgbClr val="193D6A"/>
                    </a:solidFill>
                  </a:tcPr>
                </a:tc>
                <a:tc>
                  <a:txBody>
                    <a:bodyPr/>
                    <a:lstStyle/>
                    <a:p>
                      <a:pPr algn="ctr" fontAlgn="ctr"/>
                      <a:r>
                        <a:rPr lang="en-US" sz="2400" u="none" strike="noStrike" dirty="0">
                          <a:solidFill>
                            <a:schemeClr val="bg1"/>
                          </a:solidFill>
                          <a:effectLst/>
                          <a:latin typeface="+mn-lt"/>
                        </a:rPr>
                        <a:t>3, 8</a:t>
                      </a:r>
                      <a:endParaRPr lang="en-US" sz="2400" b="0" i="0" u="none" strike="noStrike" dirty="0">
                        <a:solidFill>
                          <a:schemeClr val="bg1"/>
                        </a:solidFill>
                        <a:effectLst/>
                        <a:latin typeface="+mn-lt"/>
                      </a:endParaRPr>
                    </a:p>
                  </a:txBody>
                  <a:tcPr marL="6597" marR="6597" marT="6597" marB="0" anchor="ctr">
                    <a:solidFill>
                      <a:srgbClr val="193D6A"/>
                    </a:solidFill>
                  </a:tcPr>
                </a:tc>
                <a:tc>
                  <a:txBody>
                    <a:bodyPr/>
                    <a:lstStyle/>
                    <a:p>
                      <a:pPr algn="ctr" fontAlgn="ctr"/>
                      <a:r>
                        <a:rPr lang="en-US" sz="2400" u="none" strike="noStrike" dirty="0">
                          <a:solidFill>
                            <a:schemeClr val="bg1"/>
                          </a:solidFill>
                          <a:effectLst/>
                          <a:latin typeface="+mn-lt"/>
                        </a:rPr>
                        <a:t>Design</a:t>
                      </a:r>
                      <a:endParaRPr lang="en-US" sz="2400" b="0" i="0" u="none" strike="noStrike" dirty="0">
                        <a:solidFill>
                          <a:schemeClr val="bg1"/>
                        </a:solidFill>
                        <a:effectLst/>
                        <a:latin typeface="+mn-lt"/>
                      </a:endParaRPr>
                    </a:p>
                  </a:txBody>
                  <a:tcPr marL="6597" marR="6597" marT="6597" marB="0" anchor="ctr">
                    <a:solidFill>
                      <a:srgbClr val="193D6A"/>
                    </a:solidFill>
                  </a:tcPr>
                </a:tc>
                <a:extLst>
                  <a:ext uri="{0D108BD9-81ED-4DB2-BD59-A6C34878D82A}">
                    <a16:rowId xmlns:a16="http://schemas.microsoft.com/office/drawing/2014/main" val="1778376781"/>
                  </a:ext>
                </a:extLst>
              </a:tr>
            </a:tbl>
          </a:graphicData>
        </a:graphic>
      </p:graphicFrame>
    </p:spTree>
    <p:extLst>
      <p:ext uri="{BB962C8B-B14F-4D97-AF65-F5344CB8AC3E}">
        <p14:creationId xmlns:p14="http://schemas.microsoft.com/office/powerpoint/2010/main" val="9262279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a:off x="12496800" y="1692243"/>
            <a:ext cx="7289526" cy="7289526"/>
          </a:xfrm>
          <a:custGeom>
            <a:avLst/>
            <a:gdLst/>
            <a:ahLst/>
            <a:cxnLst/>
            <a:rect l="l" t="t" r="r" b="b"/>
            <a:pathLst>
              <a:path w="7289526" h="7289526">
                <a:moveTo>
                  <a:pt x="0" y="0"/>
                </a:moveTo>
                <a:lnTo>
                  <a:pt x="7289526" y="0"/>
                </a:lnTo>
                <a:lnTo>
                  <a:pt x="7289526" y="7289526"/>
                </a:lnTo>
                <a:lnTo>
                  <a:pt x="0" y="7289526"/>
                </a:lnTo>
                <a:lnTo>
                  <a:pt x="0" y="0"/>
                </a:lnTo>
                <a:close/>
              </a:path>
            </a:pathLst>
          </a:custGeom>
          <a:blipFill>
            <a:blip r:embed="rId2">
              <a:alphaModFix amt="32999"/>
              <a:extLst>
                <a:ext uri="{96DAC541-7B7A-43D3-8B79-37D633B846F1}">
                  <asvg:svgBlip xmlns:asvg="http://schemas.microsoft.com/office/drawing/2016/SVG/main" r:embed="rId3"/>
                </a:ext>
              </a:extLst>
            </a:blip>
            <a:stretch>
              <a:fillRect/>
            </a:stretch>
          </a:blipFill>
        </p:spPr>
      </p:sp>
      <p:grpSp>
        <p:nvGrpSpPr>
          <p:cNvPr id="2" name="Group 2"/>
          <p:cNvGrpSpPr/>
          <p:nvPr/>
        </p:nvGrpSpPr>
        <p:grpSpPr>
          <a:xfrm>
            <a:off x="1" y="0"/>
            <a:ext cx="2537423" cy="10287000"/>
            <a:chOff x="0" y="0"/>
            <a:chExt cx="668292" cy="2709333"/>
          </a:xfrm>
        </p:grpSpPr>
        <p:sp>
          <p:nvSpPr>
            <p:cNvPr id="3" name="Freeform 3"/>
            <p:cNvSpPr/>
            <p:nvPr/>
          </p:nvSpPr>
          <p:spPr>
            <a:xfrm>
              <a:off x="0" y="0"/>
              <a:ext cx="668292" cy="2709333"/>
            </a:xfrm>
            <a:custGeom>
              <a:avLst/>
              <a:gdLst/>
              <a:ahLst/>
              <a:cxnLst/>
              <a:rect l="l" t="t" r="r" b="b"/>
              <a:pathLst>
                <a:path w="668292" h="2709333">
                  <a:moveTo>
                    <a:pt x="0" y="0"/>
                  </a:moveTo>
                  <a:lnTo>
                    <a:pt x="668292" y="0"/>
                  </a:lnTo>
                  <a:lnTo>
                    <a:pt x="668292" y="2709333"/>
                  </a:lnTo>
                  <a:lnTo>
                    <a:pt x="0" y="2709333"/>
                  </a:lnTo>
                  <a:close/>
                </a:path>
              </a:pathLst>
            </a:custGeom>
            <a:solidFill>
              <a:srgbClr val="193D6A"/>
            </a:solidFill>
          </p:spPr>
        </p:sp>
        <p:sp>
          <p:nvSpPr>
            <p:cNvPr id="4" name="TextBox 4"/>
            <p:cNvSpPr txBox="1"/>
            <p:nvPr/>
          </p:nvSpPr>
          <p:spPr>
            <a:xfrm>
              <a:off x="0" y="-38100"/>
              <a:ext cx="668292" cy="2747433"/>
            </a:xfrm>
            <a:prstGeom prst="rect">
              <a:avLst/>
            </a:prstGeom>
          </p:spPr>
          <p:txBody>
            <a:bodyPr lIns="50801" tIns="50801" rIns="50801" bIns="50801" rtlCol="0" anchor="ctr"/>
            <a:lstStyle/>
            <a:p>
              <a:pPr algn="ctr" defTabSz="914445">
                <a:lnSpc>
                  <a:spcPts val="2660"/>
                </a:lnSpc>
              </a:pPr>
              <a:endParaRPr>
                <a:solidFill>
                  <a:prstClr val="black"/>
                </a:solidFill>
                <a:latin typeface="Calibri"/>
              </a:endParaRPr>
            </a:p>
          </p:txBody>
        </p:sp>
      </p:grpSp>
      <p:sp>
        <p:nvSpPr>
          <p:cNvPr id="6" name="Freeform 6"/>
          <p:cNvSpPr/>
          <p:nvPr/>
        </p:nvSpPr>
        <p:spPr>
          <a:xfrm>
            <a:off x="-1262186" y="-1261991"/>
            <a:ext cx="7289526" cy="7289526"/>
          </a:xfrm>
          <a:custGeom>
            <a:avLst/>
            <a:gdLst/>
            <a:ahLst/>
            <a:cxnLst/>
            <a:rect l="l" t="t" r="r" b="b"/>
            <a:pathLst>
              <a:path w="7289526" h="7289526">
                <a:moveTo>
                  <a:pt x="0" y="0"/>
                </a:moveTo>
                <a:lnTo>
                  <a:pt x="7289526" y="0"/>
                </a:lnTo>
                <a:lnTo>
                  <a:pt x="7289526" y="7289526"/>
                </a:lnTo>
                <a:lnTo>
                  <a:pt x="0" y="7289526"/>
                </a:lnTo>
                <a:lnTo>
                  <a:pt x="0" y="0"/>
                </a:lnTo>
                <a:close/>
              </a:path>
            </a:pathLst>
          </a:custGeom>
          <a:blipFill>
            <a:blip r:embed="rId2">
              <a:alphaModFix amt="32999"/>
              <a:extLst>
                <a:ext uri="{96DAC541-7B7A-43D3-8B79-37D633B846F1}">
                  <asvg:svgBlip xmlns:asvg="http://schemas.microsoft.com/office/drawing/2016/SVG/main" r:embed="rId3"/>
                </a:ext>
              </a:extLst>
            </a:blip>
            <a:stretch>
              <a:fillRect/>
            </a:stretch>
          </a:blipFill>
        </p:spPr>
      </p:sp>
      <p:sp>
        <p:nvSpPr>
          <p:cNvPr id="7" name="Freeform 7"/>
          <p:cNvSpPr/>
          <p:nvPr/>
        </p:nvSpPr>
        <p:spPr>
          <a:xfrm>
            <a:off x="15741410" y="8075189"/>
            <a:ext cx="2087564" cy="1750001"/>
          </a:xfrm>
          <a:custGeom>
            <a:avLst/>
            <a:gdLst/>
            <a:ahLst/>
            <a:cxnLst/>
            <a:rect l="l" t="t" r="r" b="b"/>
            <a:pathLst>
              <a:path w="2087563" h="1750000">
                <a:moveTo>
                  <a:pt x="0" y="0"/>
                </a:moveTo>
                <a:lnTo>
                  <a:pt x="2087563" y="0"/>
                </a:lnTo>
                <a:lnTo>
                  <a:pt x="2087563" y="1750000"/>
                </a:lnTo>
                <a:lnTo>
                  <a:pt x="0" y="1750000"/>
                </a:lnTo>
                <a:lnTo>
                  <a:pt x="0" y="0"/>
                </a:lnTo>
                <a:close/>
              </a:path>
            </a:pathLst>
          </a:custGeom>
          <a:blipFill>
            <a:blip r:embed="rId4" cstate="screen">
              <a:extLst>
                <a:ext uri="{28A0092B-C50C-407E-A947-70E740481C1C}">
                  <a14:useLocalDpi xmlns:a14="http://schemas.microsoft.com/office/drawing/2010/main"/>
                </a:ext>
              </a:extLst>
            </a:blip>
            <a:stretch>
              <a:fillRect/>
            </a:stretch>
          </a:blipFill>
        </p:spPr>
      </p:sp>
      <p:sp>
        <p:nvSpPr>
          <p:cNvPr id="8" name="TextBox 8"/>
          <p:cNvSpPr txBox="1"/>
          <p:nvPr/>
        </p:nvSpPr>
        <p:spPr>
          <a:xfrm>
            <a:off x="3810194" y="419100"/>
            <a:ext cx="14477807" cy="1124154"/>
          </a:xfrm>
          <a:prstGeom prst="rect">
            <a:avLst/>
          </a:prstGeom>
        </p:spPr>
        <p:txBody>
          <a:bodyPr lIns="0" tIns="0" rIns="0" bIns="0" rtlCol="0" anchor="t">
            <a:spAutoFit/>
          </a:bodyPr>
          <a:lstStyle/>
          <a:p>
            <a:pPr defTabSz="914445">
              <a:lnSpc>
                <a:spcPts val="9450"/>
              </a:lnSpc>
            </a:pPr>
            <a:r>
              <a:rPr lang="en-US" sz="6750" dirty="0">
                <a:solidFill>
                  <a:srgbClr val="193D6A"/>
                </a:solidFill>
                <a:latin typeface="Droid Serif Bold"/>
              </a:rPr>
              <a:t>Remaining Projects </a:t>
            </a:r>
          </a:p>
        </p:txBody>
      </p:sp>
      <p:sp>
        <p:nvSpPr>
          <p:cNvPr id="10" name="TextBox 9">
            <a:extLst>
              <a:ext uri="{FF2B5EF4-FFF2-40B4-BE49-F238E27FC236}">
                <a16:creationId xmlns:a16="http://schemas.microsoft.com/office/drawing/2014/main" id="{742D86ED-A513-4865-8592-AF654D333DD0}"/>
              </a:ext>
            </a:extLst>
          </p:cNvPr>
          <p:cNvSpPr txBox="1"/>
          <p:nvPr/>
        </p:nvSpPr>
        <p:spPr>
          <a:xfrm>
            <a:off x="3864218" y="1657918"/>
            <a:ext cx="11081937" cy="1123513"/>
          </a:xfrm>
          <a:prstGeom prst="rect">
            <a:avLst/>
          </a:prstGeom>
          <a:noFill/>
        </p:spPr>
        <p:txBody>
          <a:bodyPr wrap="square" rtlCol="0">
            <a:spAutoFit/>
          </a:bodyPr>
          <a:lstStyle/>
          <a:p>
            <a:pPr defTabSz="914445"/>
            <a:r>
              <a:rPr lang="en-US" sz="4001" b="1" dirty="0">
                <a:solidFill>
                  <a:srgbClr val="C00000"/>
                </a:solidFill>
                <a:latin typeface="Droid Serif Bold" panose="020B0604020202020204" charset="0"/>
                <a:ea typeface="Droid Serif Bold" panose="020B0604020202020204" charset="0"/>
                <a:cs typeface="Droid Serif Bold" panose="020B0604020202020204" charset="0"/>
              </a:rPr>
              <a:t>Bikeways </a:t>
            </a:r>
            <a:br>
              <a:rPr lang="en-US" sz="4400" b="1" dirty="0">
                <a:solidFill>
                  <a:srgbClr val="4F81BD">
                    <a:lumMod val="50000"/>
                  </a:srgbClr>
                </a:solidFill>
                <a:latin typeface="Droid Serif Bold" panose="020B0604020202020204" charset="0"/>
                <a:ea typeface="Droid Serif Bold" panose="020B0604020202020204" charset="0"/>
                <a:cs typeface="Droid Serif Bold" panose="020B0604020202020204" charset="0"/>
              </a:rPr>
            </a:br>
            <a:endParaRPr lang="en-US" sz="2700" dirty="0">
              <a:solidFill>
                <a:prstClr val="black"/>
              </a:solidFill>
              <a:latin typeface="Calibri"/>
            </a:endParaRPr>
          </a:p>
        </p:txBody>
      </p:sp>
      <p:graphicFrame>
        <p:nvGraphicFramePr>
          <p:cNvPr id="11" name="Content Placeholder 5">
            <a:extLst>
              <a:ext uri="{FF2B5EF4-FFF2-40B4-BE49-F238E27FC236}">
                <a16:creationId xmlns:a16="http://schemas.microsoft.com/office/drawing/2014/main" id="{2B2297DD-4F03-4CE4-8AE4-3862CA267A00}"/>
              </a:ext>
            </a:extLst>
          </p:cNvPr>
          <p:cNvGraphicFramePr>
            <a:graphicFrameLocks/>
          </p:cNvGraphicFramePr>
          <p:nvPr>
            <p:extLst/>
          </p:nvPr>
        </p:nvGraphicFramePr>
        <p:xfrm>
          <a:off x="3810194" y="2590299"/>
          <a:ext cx="11756785" cy="5484886"/>
        </p:xfrm>
        <a:graphic>
          <a:graphicData uri="http://schemas.openxmlformats.org/drawingml/2006/table">
            <a:tbl>
              <a:tblPr>
                <a:tableStyleId>{5C22544A-7EE6-4342-B048-85BDC9FD1C3A}</a:tableStyleId>
              </a:tblPr>
              <a:tblGrid>
                <a:gridCol w="8699609">
                  <a:extLst>
                    <a:ext uri="{9D8B030D-6E8A-4147-A177-3AD203B41FA5}">
                      <a16:colId xmlns:a16="http://schemas.microsoft.com/office/drawing/2014/main" val="2849946701"/>
                    </a:ext>
                  </a:extLst>
                </a:gridCol>
                <a:gridCol w="1499190">
                  <a:extLst>
                    <a:ext uri="{9D8B030D-6E8A-4147-A177-3AD203B41FA5}">
                      <a16:colId xmlns:a16="http://schemas.microsoft.com/office/drawing/2014/main" val="2451065511"/>
                    </a:ext>
                  </a:extLst>
                </a:gridCol>
                <a:gridCol w="1557986">
                  <a:extLst>
                    <a:ext uri="{9D8B030D-6E8A-4147-A177-3AD203B41FA5}">
                      <a16:colId xmlns:a16="http://schemas.microsoft.com/office/drawing/2014/main" val="1982727072"/>
                    </a:ext>
                  </a:extLst>
                </a:gridCol>
              </a:tblGrid>
              <a:tr h="447879">
                <a:tc>
                  <a:txBody>
                    <a:bodyPr/>
                    <a:lstStyle/>
                    <a:p>
                      <a:pPr algn="l" fontAlgn="ctr"/>
                      <a:r>
                        <a:rPr lang="en-US" sz="2400" b="1" u="none" strike="noStrike" dirty="0">
                          <a:solidFill>
                            <a:schemeClr val="bg1"/>
                          </a:solidFill>
                          <a:effectLst/>
                          <a:latin typeface="+mn-lt"/>
                        </a:rPr>
                        <a:t>BIKEWAY PROJECTS</a:t>
                      </a:r>
                      <a:endParaRPr lang="en-US" sz="2400" b="1" i="0" u="none" strike="noStrike" dirty="0">
                        <a:solidFill>
                          <a:schemeClr val="bg1"/>
                        </a:solidFill>
                        <a:effectLst/>
                        <a:latin typeface="+mn-lt"/>
                      </a:endParaRPr>
                    </a:p>
                  </a:txBody>
                  <a:tcPr marL="6597" marR="6597" marT="6597" marB="0" anchor="ctr">
                    <a:solidFill>
                      <a:srgbClr val="193D6A"/>
                    </a:solidFill>
                  </a:tcPr>
                </a:tc>
                <a:tc>
                  <a:txBody>
                    <a:bodyPr/>
                    <a:lstStyle/>
                    <a:p>
                      <a:pPr algn="ctr" fontAlgn="ctr"/>
                      <a:endParaRPr lang="en-US" sz="2400" b="0" i="0" u="none" strike="noStrike" dirty="0">
                        <a:solidFill>
                          <a:schemeClr val="bg1"/>
                        </a:solidFill>
                        <a:effectLst/>
                        <a:latin typeface="+mn-lt"/>
                      </a:endParaRPr>
                    </a:p>
                  </a:txBody>
                  <a:tcPr marL="6597" marR="6597" marT="6597" marB="0" anchor="ctr">
                    <a:solidFill>
                      <a:srgbClr val="193D6A"/>
                    </a:solidFill>
                  </a:tcPr>
                </a:tc>
                <a:tc>
                  <a:txBody>
                    <a:bodyPr/>
                    <a:lstStyle/>
                    <a:p>
                      <a:pPr algn="ctr" fontAlgn="ctr"/>
                      <a:endParaRPr lang="en-US" sz="2400" b="0" i="0" u="none" strike="noStrike" dirty="0">
                        <a:solidFill>
                          <a:schemeClr val="bg1"/>
                        </a:solidFill>
                        <a:effectLst/>
                        <a:latin typeface="+mn-lt"/>
                      </a:endParaRPr>
                    </a:p>
                  </a:txBody>
                  <a:tcPr marL="6597" marR="6597" marT="6597" marB="0" anchor="ctr">
                    <a:solidFill>
                      <a:srgbClr val="193D6A"/>
                    </a:solidFill>
                  </a:tcPr>
                </a:tc>
                <a:extLst>
                  <a:ext uri="{0D108BD9-81ED-4DB2-BD59-A6C34878D82A}">
                    <a16:rowId xmlns:a16="http://schemas.microsoft.com/office/drawing/2014/main" val="1350806307"/>
                  </a:ext>
                </a:extLst>
              </a:tr>
              <a:tr h="447879">
                <a:tc>
                  <a:txBody>
                    <a:bodyPr/>
                    <a:lstStyle/>
                    <a:p>
                      <a:pPr algn="l" fontAlgn="ctr"/>
                      <a:r>
                        <a:rPr lang="en-US" sz="2400" u="none" strike="noStrike" dirty="0">
                          <a:solidFill>
                            <a:schemeClr val="bg1"/>
                          </a:solidFill>
                          <a:effectLst/>
                          <a:latin typeface="+mn-lt"/>
                        </a:rPr>
                        <a:t>Signs and </a:t>
                      </a:r>
                      <a:r>
                        <a:rPr lang="en-US" sz="2400" u="none" strike="noStrike" dirty="0" err="1">
                          <a:solidFill>
                            <a:schemeClr val="bg1"/>
                          </a:solidFill>
                          <a:effectLst/>
                          <a:latin typeface="+mn-lt"/>
                        </a:rPr>
                        <a:t>Sharrows</a:t>
                      </a:r>
                      <a:r>
                        <a:rPr lang="en-US" sz="2400" u="none" strike="noStrike" dirty="0">
                          <a:solidFill>
                            <a:schemeClr val="bg1"/>
                          </a:solidFill>
                          <a:effectLst/>
                          <a:latin typeface="+mn-lt"/>
                        </a:rPr>
                        <a:t> (City of Columbia IGA)</a:t>
                      </a:r>
                      <a:endParaRPr lang="en-US" sz="2400" b="0" i="0" u="none" strike="noStrike" dirty="0">
                        <a:solidFill>
                          <a:schemeClr val="bg1"/>
                        </a:solidFill>
                        <a:effectLst/>
                        <a:latin typeface="+mn-lt"/>
                      </a:endParaRPr>
                    </a:p>
                  </a:txBody>
                  <a:tcPr marL="59372" marR="6597" marT="6597" marB="0" anchor="ctr">
                    <a:solidFill>
                      <a:srgbClr val="193D6A"/>
                    </a:solidFill>
                  </a:tcPr>
                </a:tc>
                <a:tc>
                  <a:txBody>
                    <a:bodyPr/>
                    <a:lstStyle/>
                    <a:p>
                      <a:pPr algn="ctr" fontAlgn="ctr"/>
                      <a:r>
                        <a:rPr lang="en-US" sz="2400" u="none" strike="noStrike" dirty="0">
                          <a:solidFill>
                            <a:schemeClr val="bg1"/>
                          </a:solidFill>
                          <a:effectLst/>
                          <a:latin typeface="+mn-lt"/>
                        </a:rPr>
                        <a:t> </a:t>
                      </a:r>
                      <a:endParaRPr lang="en-US" sz="2400" b="0" i="0" u="none" strike="noStrike" dirty="0">
                        <a:solidFill>
                          <a:schemeClr val="bg1"/>
                        </a:solidFill>
                        <a:effectLst/>
                        <a:latin typeface="+mn-lt"/>
                      </a:endParaRPr>
                    </a:p>
                  </a:txBody>
                  <a:tcPr marL="6597" marR="6597" marT="6597" marB="0" anchor="ctr">
                    <a:solidFill>
                      <a:srgbClr val="193D6A"/>
                    </a:solidFill>
                  </a:tcPr>
                </a:tc>
                <a:tc>
                  <a:txBody>
                    <a:bodyPr/>
                    <a:lstStyle/>
                    <a:p>
                      <a:pPr algn="ctr" fontAlgn="ctr"/>
                      <a:r>
                        <a:rPr lang="en-US" sz="2400" u="none" strike="noStrike" dirty="0">
                          <a:solidFill>
                            <a:schemeClr val="bg1"/>
                          </a:solidFill>
                          <a:effectLst/>
                          <a:latin typeface="+mn-lt"/>
                        </a:rPr>
                        <a:t> City</a:t>
                      </a:r>
                      <a:endParaRPr lang="en-US" sz="2400" b="0" i="0" u="none" strike="noStrike" dirty="0">
                        <a:solidFill>
                          <a:schemeClr val="bg1"/>
                        </a:solidFill>
                        <a:effectLst/>
                        <a:latin typeface="+mn-lt"/>
                      </a:endParaRPr>
                    </a:p>
                  </a:txBody>
                  <a:tcPr marL="6597" marR="6597" marT="6597" marB="0" anchor="ctr">
                    <a:solidFill>
                      <a:srgbClr val="193D6A"/>
                    </a:solidFill>
                  </a:tcPr>
                </a:tc>
                <a:extLst>
                  <a:ext uri="{0D108BD9-81ED-4DB2-BD59-A6C34878D82A}">
                    <a16:rowId xmlns:a16="http://schemas.microsoft.com/office/drawing/2014/main" val="460618914"/>
                  </a:ext>
                </a:extLst>
              </a:tr>
              <a:tr h="447879">
                <a:tc>
                  <a:txBody>
                    <a:bodyPr/>
                    <a:lstStyle/>
                    <a:p>
                      <a:pPr algn="l" fontAlgn="ctr"/>
                      <a:r>
                        <a:rPr lang="en-US" sz="2400" u="none" strike="noStrike" dirty="0">
                          <a:solidFill>
                            <a:schemeClr val="bg1"/>
                          </a:solidFill>
                          <a:effectLst/>
                          <a:latin typeface="+mn-lt"/>
                        </a:rPr>
                        <a:t>Road Diet - Calhoun St</a:t>
                      </a:r>
                      <a:endParaRPr lang="en-US" sz="2400" b="0" i="0" u="none" strike="noStrike" dirty="0">
                        <a:solidFill>
                          <a:schemeClr val="bg1"/>
                        </a:solidFill>
                        <a:effectLst/>
                        <a:latin typeface="+mn-lt"/>
                      </a:endParaRPr>
                    </a:p>
                  </a:txBody>
                  <a:tcPr marL="59372" marR="6597" marT="6597" marB="0" anchor="ctr">
                    <a:solidFill>
                      <a:srgbClr val="193D6A"/>
                    </a:solidFill>
                  </a:tcPr>
                </a:tc>
                <a:tc>
                  <a:txBody>
                    <a:bodyPr/>
                    <a:lstStyle/>
                    <a:p>
                      <a:pPr algn="ctr" fontAlgn="ctr"/>
                      <a:r>
                        <a:rPr lang="en-US" sz="2400" u="none" strike="noStrike" dirty="0">
                          <a:solidFill>
                            <a:schemeClr val="bg1"/>
                          </a:solidFill>
                          <a:effectLst/>
                          <a:latin typeface="+mn-lt"/>
                        </a:rPr>
                        <a:t>4 </a:t>
                      </a:r>
                      <a:endParaRPr lang="en-US" sz="2400" b="0" i="0" u="none" strike="noStrike" dirty="0">
                        <a:solidFill>
                          <a:schemeClr val="bg1"/>
                        </a:solidFill>
                        <a:effectLst/>
                        <a:latin typeface="+mn-lt"/>
                      </a:endParaRPr>
                    </a:p>
                  </a:txBody>
                  <a:tcPr marL="6597" marR="6597" marT="6597" marB="0" anchor="ctr">
                    <a:solidFill>
                      <a:srgbClr val="193D6A"/>
                    </a:solidFill>
                  </a:tcPr>
                </a:tc>
                <a:tc>
                  <a:txBody>
                    <a:bodyPr/>
                    <a:lstStyle/>
                    <a:p>
                      <a:pPr algn="ctr" fontAlgn="ctr"/>
                      <a:r>
                        <a:rPr lang="en-US" sz="2400" u="none" strike="noStrike" dirty="0">
                          <a:solidFill>
                            <a:schemeClr val="bg1"/>
                          </a:solidFill>
                          <a:effectLst/>
                          <a:latin typeface="+mn-lt"/>
                        </a:rPr>
                        <a:t> City</a:t>
                      </a:r>
                      <a:endParaRPr lang="en-US" sz="2400" b="0" i="0" u="none" strike="noStrike" dirty="0">
                        <a:solidFill>
                          <a:schemeClr val="bg1"/>
                        </a:solidFill>
                        <a:effectLst/>
                        <a:latin typeface="+mn-lt"/>
                      </a:endParaRPr>
                    </a:p>
                  </a:txBody>
                  <a:tcPr marL="6597" marR="6597" marT="6597" marB="0" anchor="ctr">
                    <a:solidFill>
                      <a:srgbClr val="193D6A"/>
                    </a:solidFill>
                  </a:tcPr>
                </a:tc>
                <a:extLst>
                  <a:ext uri="{0D108BD9-81ED-4DB2-BD59-A6C34878D82A}">
                    <a16:rowId xmlns:a16="http://schemas.microsoft.com/office/drawing/2014/main" val="2782837194"/>
                  </a:ext>
                </a:extLst>
              </a:tr>
              <a:tr h="447879">
                <a:tc>
                  <a:txBody>
                    <a:bodyPr/>
                    <a:lstStyle/>
                    <a:p>
                      <a:pPr algn="l" fontAlgn="ctr"/>
                      <a:r>
                        <a:rPr lang="en-US" sz="2400" u="none" strike="noStrike" dirty="0">
                          <a:solidFill>
                            <a:schemeClr val="bg1"/>
                          </a:solidFill>
                          <a:effectLst/>
                          <a:latin typeface="+mn-lt"/>
                        </a:rPr>
                        <a:t>Road Diet - Pickens, Washington, Wayne St</a:t>
                      </a:r>
                      <a:endParaRPr lang="en-US" sz="2400" b="0" i="0" u="none" strike="noStrike" dirty="0">
                        <a:solidFill>
                          <a:schemeClr val="bg1"/>
                        </a:solidFill>
                        <a:effectLst/>
                        <a:latin typeface="+mn-lt"/>
                      </a:endParaRPr>
                    </a:p>
                  </a:txBody>
                  <a:tcPr marL="59372" marR="6597" marT="6597" marB="0" anchor="ctr">
                    <a:solidFill>
                      <a:srgbClr val="193D6A"/>
                    </a:solidFill>
                  </a:tcPr>
                </a:tc>
                <a:tc>
                  <a:txBody>
                    <a:bodyPr/>
                    <a:lstStyle/>
                    <a:p>
                      <a:pPr algn="ctr" fontAlgn="ctr"/>
                      <a:r>
                        <a:rPr lang="en-US" sz="2400" u="none" strike="noStrike" dirty="0">
                          <a:solidFill>
                            <a:schemeClr val="bg1"/>
                          </a:solidFill>
                          <a:effectLst/>
                          <a:latin typeface="+mn-lt"/>
                        </a:rPr>
                        <a:t>4,</a:t>
                      </a:r>
                      <a:r>
                        <a:rPr lang="en-US" sz="2400" u="none" strike="noStrike" baseline="0" dirty="0">
                          <a:solidFill>
                            <a:schemeClr val="bg1"/>
                          </a:solidFill>
                          <a:effectLst/>
                          <a:latin typeface="+mn-lt"/>
                        </a:rPr>
                        <a:t> 5</a:t>
                      </a:r>
                      <a:r>
                        <a:rPr lang="en-US" sz="2400" u="none" strike="noStrike" dirty="0">
                          <a:solidFill>
                            <a:schemeClr val="bg1"/>
                          </a:solidFill>
                          <a:effectLst/>
                          <a:latin typeface="+mn-lt"/>
                        </a:rPr>
                        <a:t> </a:t>
                      </a:r>
                      <a:endParaRPr lang="en-US" sz="2400" b="0" i="0" u="none" strike="noStrike" dirty="0">
                        <a:solidFill>
                          <a:schemeClr val="bg1"/>
                        </a:solidFill>
                        <a:effectLst/>
                        <a:latin typeface="+mn-lt"/>
                      </a:endParaRPr>
                    </a:p>
                  </a:txBody>
                  <a:tcPr marL="6597" marR="6597" marT="6597" marB="0" anchor="ctr">
                    <a:solidFill>
                      <a:srgbClr val="193D6A"/>
                    </a:solidFill>
                  </a:tcPr>
                </a:tc>
                <a:tc>
                  <a:txBody>
                    <a:bodyPr/>
                    <a:lstStyle/>
                    <a:p>
                      <a:pPr algn="ctr" fontAlgn="ctr"/>
                      <a:r>
                        <a:rPr lang="en-US" sz="2400" u="none" strike="noStrike" dirty="0">
                          <a:solidFill>
                            <a:schemeClr val="bg1"/>
                          </a:solidFill>
                          <a:effectLst/>
                          <a:latin typeface="+mn-lt"/>
                        </a:rPr>
                        <a:t> City</a:t>
                      </a:r>
                      <a:endParaRPr lang="en-US" sz="2400" b="0" i="0" u="none" strike="noStrike" dirty="0">
                        <a:solidFill>
                          <a:schemeClr val="bg1"/>
                        </a:solidFill>
                        <a:effectLst/>
                        <a:latin typeface="+mn-lt"/>
                      </a:endParaRPr>
                    </a:p>
                  </a:txBody>
                  <a:tcPr marL="6597" marR="6597" marT="6597" marB="0" anchor="ctr">
                    <a:solidFill>
                      <a:srgbClr val="193D6A"/>
                    </a:solidFill>
                  </a:tcPr>
                </a:tc>
                <a:extLst>
                  <a:ext uri="{0D108BD9-81ED-4DB2-BD59-A6C34878D82A}">
                    <a16:rowId xmlns:a16="http://schemas.microsoft.com/office/drawing/2014/main" val="4061959600"/>
                  </a:ext>
                </a:extLst>
              </a:tr>
              <a:tr h="447879">
                <a:tc>
                  <a:txBody>
                    <a:bodyPr/>
                    <a:lstStyle/>
                    <a:p>
                      <a:pPr algn="l" fontAlgn="ctr"/>
                      <a:r>
                        <a:rPr lang="en-US" sz="2400" u="none" strike="noStrike" dirty="0">
                          <a:solidFill>
                            <a:schemeClr val="bg1"/>
                          </a:solidFill>
                          <a:effectLst/>
                          <a:latin typeface="+mn-lt"/>
                        </a:rPr>
                        <a:t>Restripe/Narrow - Whaley St (Main to Pickens)</a:t>
                      </a:r>
                      <a:endParaRPr lang="en-US" sz="2400" b="0" i="0" u="none" strike="noStrike" dirty="0">
                        <a:solidFill>
                          <a:schemeClr val="bg1"/>
                        </a:solidFill>
                        <a:effectLst/>
                        <a:latin typeface="+mn-lt"/>
                      </a:endParaRPr>
                    </a:p>
                  </a:txBody>
                  <a:tcPr marL="59372" marR="6597" marT="6597" marB="0" anchor="ctr">
                    <a:solidFill>
                      <a:srgbClr val="193D6A"/>
                    </a:solidFill>
                  </a:tcPr>
                </a:tc>
                <a:tc>
                  <a:txBody>
                    <a:bodyPr/>
                    <a:lstStyle/>
                    <a:p>
                      <a:pPr algn="ctr" fontAlgn="ctr"/>
                      <a:r>
                        <a:rPr lang="en-US" sz="2400" u="none" strike="noStrike" dirty="0">
                          <a:solidFill>
                            <a:schemeClr val="bg1"/>
                          </a:solidFill>
                          <a:effectLst/>
                          <a:latin typeface="+mn-lt"/>
                        </a:rPr>
                        <a:t>5 </a:t>
                      </a:r>
                      <a:endParaRPr lang="en-US" sz="2400" b="0" i="0" u="none" strike="noStrike" dirty="0">
                        <a:solidFill>
                          <a:schemeClr val="bg1"/>
                        </a:solidFill>
                        <a:effectLst/>
                        <a:latin typeface="+mn-lt"/>
                      </a:endParaRPr>
                    </a:p>
                  </a:txBody>
                  <a:tcPr marL="6597" marR="6597" marT="6597" marB="0" anchor="ctr">
                    <a:solidFill>
                      <a:srgbClr val="193D6A"/>
                    </a:solidFill>
                  </a:tcPr>
                </a:tc>
                <a:tc>
                  <a:txBody>
                    <a:bodyPr/>
                    <a:lstStyle/>
                    <a:p>
                      <a:pPr algn="ctr" fontAlgn="ctr"/>
                      <a:r>
                        <a:rPr lang="en-US" sz="2400" u="none" strike="noStrike" dirty="0">
                          <a:solidFill>
                            <a:schemeClr val="bg1"/>
                          </a:solidFill>
                          <a:effectLst/>
                          <a:latin typeface="+mn-lt"/>
                        </a:rPr>
                        <a:t> SCDOT</a:t>
                      </a:r>
                      <a:endParaRPr lang="en-US" sz="2400" b="0" i="0" u="none" strike="noStrike" dirty="0">
                        <a:solidFill>
                          <a:schemeClr val="bg1"/>
                        </a:solidFill>
                        <a:effectLst/>
                        <a:latin typeface="+mn-lt"/>
                      </a:endParaRPr>
                    </a:p>
                  </a:txBody>
                  <a:tcPr marL="6597" marR="6597" marT="6597" marB="0" anchor="ctr">
                    <a:solidFill>
                      <a:srgbClr val="193D6A"/>
                    </a:solidFill>
                  </a:tcPr>
                </a:tc>
                <a:extLst>
                  <a:ext uri="{0D108BD9-81ED-4DB2-BD59-A6C34878D82A}">
                    <a16:rowId xmlns:a16="http://schemas.microsoft.com/office/drawing/2014/main" val="3844803514"/>
                  </a:ext>
                </a:extLst>
              </a:tr>
              <a:tr h="447879">
                <a:tc>
                  <a:txBody>
                    <a:bodyPr/>
                    <a:lstStyle/>
                    <a:p>
                      <a:pPr algn="l" fontAlgn="ctr"/>
                      <a:r>
                        <a:rPr lang="en-US" sz="2400" u="none" strike="noStrike" dirty="0">
                          <a:solidFill>
                            <a:srgbClr val="FFC000"/>
                          </a:solidFill>
                          <a:effectLst/>
                          <a:latin typeface="+mn-lt"/>
                        </a:rPr>
                        <a:t>Restripe/Narrow - Alpine Rd (changed to sidewalks)</a:t>
                      </a:r>
                      <a:endParaRPr lang="en-US" sz="2400" b="0" i="0" u="none" strike="noStrike" dirty="0">
                        <a:solidFill>
                          <a:srgbClr val="FFC000"/>
                        </a:solidFill>
                        <a:effectLst/>
                        <a:latin typeface="+mn-lt"/>
                      </a:endParaRPr>
                    </a:p>
                  </a:txBody>
                  <a:tcPr marL="59372" marR="6597" marT="6597" marB="0" anchor="ctr">
                    <a:solidFill>
                      <a:srgbClr val="193D6A"/>
                    </a:solidFill>
                  </a:tcPr>
                </a:tc>
                <a:tc>
                  <a:txBody>
                    <a:bodyPr/>
                    <a:lstStyle/>
                    <a:p>
                      <a:pPr algn="ctr" fontAlgn="ctr"/>
                      <a:r>
                        <a:rPr lang="en-US" sz="2400" u="none" strike="noStrike" dirty="0">
                          <a:solidFill>
                            <a:srgbClr val="FFC000"/>
                          </a:solidFill>
                          <a:effectLst/>
                          <a:latin typeface="+mn-lt"/>
                        </a:rPr>
                        <a:t>3, 8, 10 </a:t>
                      </a:r>
                      <a:endParaRPr lang="en-US" sz="2400" b="0" i="0" u="none" strike="noStrike" dirty="0">
                        <a:solidFill>
                          <a:srgbClr val="FFC000"/>
                        </a:solidFill>
                        <a:effectLst/>
                        <a:latin typeface="+mn-lt"/>
                      </a:endParaRPr>
                    </a:p>
                  </a:txBody>
                  <a:tcPr marL="6597" marR="6597" marT="6597" marB="0" anchor="ctr">
                    <a:solidFill>
                      <a:srgbClr val="193D6A"/>
                    </a:solidFill>
                  </a:tcPr>
                </a:tc>
                <a:tc>
                  <a:txBody>
                    <a:bodyPr/>
                    <a:lstStyle/>
                    <a:p>
                      <a:pPr algn="ctr" fontAlgn="ctr"/>
                      <a:r>
                        <a:rPr lang="en-US" sz="2400" u="none" strike="noStrike" dirty="0">
                          <a:solidFill>
                            <a:srgbClr val="FFC000"/>
                          </a:solidFill>
                          <a:effectLst/>
                          <a:latin typeface="+mn-lt"/>
                        </a:rPr>
                        <a:t> </a:t>
                      </a:r>
                      <a:r>
                        <a:rPr lang="en-US" sz="2400" u="none" strike="noStrike" dirty="0" err="1">
                          <a:solidFill>
                            <a:srgbClr val="FFC000"/>
                          </a:solidFill>
                          <a:effectLst/>
                          <a:latin typeface="+mn-lt"/>
                        </a:rPr>
                        <a:t>Const</a:t>
                      </a:r>
                      <a:endParaRPr lang="en-US" sz="2400" b="0" i="0" u="none" strike="noStrike" dirty="0">
                        <a:solidFill>
                          <a:srgbClr val="FFC000"/>
                        </a:solidFill>
                        <a:effectLst/>
                        <a:latin typeface="+mn-lt"/>
                      </a:endParaRPr>
                    </a:p>
                  </a:txBody>
                  <a:tcPr marL="6597" marR="6597" marT="6597" marB="0" anchor="ctr">
                    <a:solidFill>
                      <a:srgbClr val="193D6A"/>
                    </a:solidFill>
                  </a:tcPr>
                </a:tc>
                <a:extLst>
                  <a:ext uri="{0D108BD9-81ED-4DB2-BD59-A6C34878D82A}">
                    <a16:rowId xmlns:a16="http://schemas.microsoft.com/office/drawing/2014/main" val="98630404"/>
                  </a:ext>
                </a:extLst>
              </a:tr>
              <a:tr h="447879">
                <a:tc>
                  <a:txBody>
                    <a:bodyPr/>
                    <a:lstStyle/>
                    <a:p>
                      <a:pPr algn="l" fontAlgn="ctr"/>
                      <a:r>
                        <a:rPr lang="en-US" sz="2400" u="none" strike="noStrike" dirty="0">
                          <a:solidFill>
                            <a:schemeClr val="bg1"/>
                          </a:solidFill>
                          <a:effectLst/>
                          <a:latin typeface="+mn-lt"/>
                        </a:rPr>
                        <a:t>Restripe/Narrow - Beltline Blvd (SCDOT resurfacing)</a:t>
                      </a:r>
                      <a:endParaRPr lang="en-US" sz="2400" b="0" i="0" u="none" strike="noStrike" dirty="0">
                        <a:solidFill>
                          <a:schemeClr val="bg1"/>
                        </a:solidFill>
                        <a:effectLst/>
                        <a:latin typeface="+mn-lt"/>
                      </a:endParaRPr>
                    </a:p>
                  </a:txBody>
                  <a:tcPr marL="59372" marR="6597" marT="6597" marB="0" anchor="ctr">
                    <a:solidFill>
                      <a:srgbClr val="193D6A"/>
                    </a:solidFill>
                  </a:tcPr>
                </a:tc>
                <a:tc>
                  <a:txBody>
                    <a:bodyPr/>
                    <a:lstStyle/>
                    <a:p>
                      <a:pPr algn="ctr" fontAlgn="ctr"/>
                      <a:r>
                        <a:rPr lang="en-US" sz="2400" u="none" strike="noStrike" dirty="0">
                          <a:solidFill>
                            <a:schemeClr val="bg1"/>
                          </a:solidFill>
                          <a:effectLst/>
                          <a:latin typeface="+mn-lt"/>
                        </a:rPr>
                        <a:t>4</a:t>
                      </a:r>
                      <a:endParaRPr lang="en-US" sz="2400" b="0" i="0" u="none" strike="noStrike" dirty="0">
                        <a:solidFill>
                          <a:schemeClr val="bg1"/>
                        </a:solidFill>
                        <a:effectLst/>
                        <a:latin typeface="+mn-lt"/>
                      </a:endParaRPr>
                    </a:p>
                  </a:txBody>
                  <a:tcPr marL="6597" marR="6597" marT="6597" marB="0" anchor="ctr">
                    <a:solidFill>
                      <a:srgbClr val="193D6A"/>
                    </a:solidFill>
                  </a:tcPr>
                </a:tc>
                <a:tc>
                  <a:txBody>
                    <a:bodyPr/>
                    <a:lstStyle/>
                    <a:p>
                      <a:pPr algn="ctr" fontAlgn="ctr"/>
                      <a:r>
                        <a:rPr lang="en-US" sz="2400" u="none" strike="noStrike" dirty="0">
                          <a:solidFill>
                            <a:schemeClr val="bg1"/>
                          </a:solidFill>
                          <a:effectLst/>
                          <a:latin typeface="+mn-lt"/>
                        </a:rPr>
                        <a:t> SCDOT</a:t>
                      </a:r>
                      <a:endParaRPr lang="en-US" sz="2400" b="0" i="0" u="none" strike="noStrike" dirty="0">
                        <a:solidFill>
                          <a:schemeClr val="bg1"/>
                        </a:solidFill>
                        <a:effectLst/>
                        <a:latin typeface="+mn-lt"/>
                      </a:endParaRPr>
                    </a:p>
                  </a:txBody>
                  <a:tcPr marL="6597" marR="6597" marT="6597" marB="0" anchor="ctr">
                    <a:solidFill>
                      <a:srgbClr val="193D6A"/>
                    </a:solidFill>
                  </a:tcPr>
                </a:tc>
                <a:extLst>
                  <a:ext uri="{0D108BD9-81ED-4DB2-BD59-A6C34878D82A}">
                    <a16:rowId xmlns:a16="http://schemas.microsoft.com/office/drawing/2014/main" val="1182896416"/>
                  </a:ext>
                </a:extLst>
              </a:tr>
              <a:tr h="447879">
                <a:tc>
                  <a:txBody>
                    <a:bodyPr/>
                    <a:lstStyle/>
                    <a:p>
                      <a:pPr algn="l" fontAlgn="ctr"/>
                      <a:r>
                        <a:rPr lang="en-US" sz="2400" u="none" strike="noStrike" dirty="0">
                          <a:solidFill>
                            <a:srgbClr val="FFC000"/>
                          </a:solidFill>
                          <a:effectLst/>
                          <a:latin typeface="+mn-lt"/>
                        </a:rPr>
                        <a:t>Restripe/Narrow - Blythewood Rd - (changed to SUP)</a:t>
                      </a:r>
                      <a:endParaRPr lang="en-US" sz="2400" b="0" i="0" u="none" strike="noStrike" dirty="0">
                        <a:solidFill>
                          <a:srgbClr val="FFC000"/>
                        </a:solidFill>
                        <a:effectLst/>
                        <a:latin typeface="+mn-lt"/>
                      </a:endParaRPr>
                    </a:p>
                  </a:txBody>
                  <a:tcPr marL="59372" marR="6597" marT="6597" marB="0" anchor="ctr">
                    <a:solidFill>
                      <a:srgbClr val="193D6A"/>
                    </a:solidFill>
                  </a:tcPr>
                </a:tc>
                <a:tc>
                  <a:txBody>
                    <a:bodyPr/>
                    <a:lstStyle/>
                    <a:p>
                      <a:pPr algn="ctr" fontAlgn="ctr"/>
                      <a:r>
                        <a:rPr lang="en-US" sz="2400" b="0" i="0" u="none" strike="noStrike" dirty="0">
                          <a:solidFill>
                            <a:srgbClr val="FFC000"/>
                          </a:solidFill>
                          <a:effectLst/>
                          <a:latin typeface="+mn-lt"/>
                        </a:rPr>
                        <a:t>2, 7</a:t>
                      </a:r>
                    </a:p>
                  </a:txBody>
                  <a:tcPr marL="6597" marR="6597" marT="6597" marB="0" anchor="ctr">
                    <a:solidFill>
                      <a:srgbClr val="193D6A"/>
                    </a:solidFill>
                  </a:tcPr>
                </a:tc>
                <a:tc>
                  <a:txBody>
                    <a:bodyPr/>
                    <a:lstStyle/>
                    <a:p>
                      <a:pPr algn="ctr" fontAlgn="ctr"/>
                      <a:r>
                        <a:rPr lang="en-US" sz="2400" b="0" i="0" u="none" strike="noStrike" dirty="0" err="1">
                          <a:solidFill>
                            <a:srgbClr val="FFC000"/>
                          </a:solidFill>
                          <a:effectLst/>
                          <a:latin typeface="+mn-lt"/>
                        </a:rPr>
                        <a:t>Const</a:t>
                      </a:r>
                      <a:endParaRPr lang="en-US" sz="2400" b="0" i="0" u="none" strike="noStrike" dirty="0">
                        <a:solidFill>
                          <a:srgbClr val="FFC000"/>
                        </a:solidFill>
                        <a:effectLst/>
                        <a:latin typeface="+mn-lt"/>
                      </a:endParaRPr>
                    </a:p>
                  </a:txBody>
                  <a:tcPr marL="6597" marR="6597" marT="6597" marB="0" anchor="ctr">
                    <a:solidFill>
                      <a:srgbClr val="193D6A"/>
                    </a:solidFill>
                  </a:tcPr>
                </a:tc>
                <a:extLst>
                  <a:ext uri="{0D108BD9-81ED-4DB2-BD59-A6C34878D82A}">
                    <a16:rowId xmlns:a16="http://schemas.microsoft.com/office/drawing/2014/main" val="2177145915"/>
                  </a:ext>
                </a:extLst>
              </a:tr>
              <a:tr h="468924">
                <a:tc>
                  <a:txBody>
                    <a:bodyPr/>
                    <a:lstStyle/>
                    <a:p>
                      <a:pPr algn="l" fontAlgn="ctr"/>
                      <a:r>
                        <a:rPr lang="en-US" sz="2400" u="none" strike="noStrike" dirty="0">
                          <a:solidFill>
                            <a:schemeClr val="bg1"/>
                          </a:solidFill>
                          <a:effectLst/>
                          <a:latin typeface="+mn-lt"/>
                        </a:rPr>
                        <a:t>Restripe/Narrow - Clemson Rd (Longtown/Brookhollow)(SCDOT)</a:t>
                      </a:r>
                      <a:endParaRPr lang="en-US" sz="2400" b="0" i="0" u="none" strike="noStrike" dirty="0">
                        <a:solidFill>
                          <a:schemeClr val="bg1"/>
                        </a:solidFill>
                        <a:effectLst/>
                        <a:latin typeface="+mn-lt"/>
                      </a:endParaRPr>
                    </a:p>
                  </a:txBody>
                  <a:tcPr marL="59372" marR="6597" marT="6597" marB="0" anchor="ctr">
                    <a:solidFill>
                      <a:srgbClr val="193D6A"/>
                    </a:solidFill>
                  </a:tcPr>
                </a:tc>
                <a:tc>
                  <a:txBody>
                    <a:bodyPr/>
                    <a:lstStyle/>
                    <a:p>
                      <a:pPr algn="ctr" fontAlgn="ctr"/>
                      <a:r>
                        <a:rPr lang="en-US" sz="2400" b="0" i="0" u="none" strike="noStrike" dirty="0">
                          <a:solidFill>
                            <a:schemeClr val="bg1"/>
                          </a:solidFill>
                          <a:effectLst/>
                          <a:latin typeface="+mn-lt"/>
                        </a:rPr>
                        <a:t>7, 8</a:t>
                      </a:r>
                    </a:p>
                  </a:txBody>
                  <a:tcPr marL="6597" marR="6597" marT="6597" marB="0" anchor="ctr">
                    <a:solidFill>
                      <a:srgbClr val="193D6A"/>
                    </a:solidFill>
                  </a:tcPr>
                </a:tc>
                <a:tc>
                  <a:txBody>
                    <a:bodyPr/>
                    <a:lstStyle/>
                    <a:p>
                      <a:pPr algn="ctr" fontAlgn="ctr"/>
                      <a:r>
                        <a:rPr lang="en-US" sz="2400" u="none" strike="noStrike" dirty="0">
                          <a:solidFill>
                            <a:schemeClr val="bg1"/>
                          </a:solidFill>
                          <a:effectLst/>
                          <a:latin typeface="+mn-lt"/>
                        </a:rPr>
                        <a:t> SCDOT</a:t>
                      </a:r>
                      <a:endParaRPr lang="en-US" sz="2400" b="0" i="0" u="none" strike="noStrike" dirty="0">
                        <a:solidFill>
                          <a:schemeClr val="bg1"/>
                        </a:solidFill>
                        <a:effectLst/>
                        <a:latin typeface="+mn-lt"/>
                      </a:endParaRPr>
                    </a:p>
                  </a:txBody>
                  <a:tcPr marL="6597" marR="6597" marT="6597" marB="0" anchor="ctr">
                    <a:solidFill>
                      <a:srgbClr val="193D6A"/>
                    </a:solidFill>
                  </a:tcPr>
                </a:tc>
                <a:extLst>
                  <a:ext uri="{0D108BD9-81ED-4DB2-BD59-A6C34878D82A}">
                    <a16:rowId xmlns:a16="http://schemas.microsoft.com/office/drawing/2014/main" val="2590278607"/>
                  </a:ext>
                </a:extLst>
              </a:tr>
              <a:tr h="485570">
                <a:tc>
                  <a:txBody>
                    <a:bodyPr/>
                    <a:lstStyle/>
                    <a:p>
                      <a:pPr algn="l" fontAlgn="ctr"/>
                      <a:r>
                        <a:rPr lang="en-US" sz="2400" u="none" strike="noStrike" dirty="0">
                          <a:solidFill>
                            <a:schemeClr val="bg1"/>
                          </a:solidFill>
                          <a:effectLst/>
                          <a:latin typeface="+mn-lt"/>
                        </a:rPr>
                        <a:t>Restripe/Narrow - Clemson Rd (Brookhollow/Summit)(SCDOT)</a:t>
                      </a:r>
                      <a:endParaRPr lang="en-US" sz="2400" b="0" i="0" u="none" strike="noStrike" dirty="0">
                        <a:solidFill>
                          <a:schemeClr val="bg1"/>
                        </a:solidFill>
                        <a:effectLst/>
                        <a:latin typeface="+mn-lt"/>
                      </a:endParaRPr>
                    </a:p>
                  </a:txBody>
                  <a:tcPr marL="59372" marR="6597" marT="6597" marB="0" anchor="ctr">
                    <a:solidFill>
                      <a:srgbClr val="193D6A"/>
                    </a:solidFill>
                  </a:tcPr>
                </a:tc>
                <a:tc>
                  <a:txBody>
                    <a:bodyPr/>
                    <a:lstStyle/>
                    <a:p>
                      <a:pPr algn="ctr" fontAlgn="ctr"/>
                      <a:r>
                        <a:rPr lang="en-US" sz="2400" b="0" i="0" u="none" strike="noStrike" dirty="0">
                          <a:solidFill>
                            <a:schemeClr val="bg1"/>
                          </a:solidFill>
                          <a:effectLst/>
                          <a:latin typeface="+mn-lt"/>
                        </a:rPr>
                        <a:t>8</a:t>
                      </a:r>
                    </a:p>
                  </a:txBody>
                  <a:tcPr marL="6597" marR="6597" marT="6597" marB="0" anchor="ctr">
                    <a:solidFill>
                      <a:srgbClr val="193D6A"/>
                    </a:solidFill>
                  </a:tcPr>
                </a:tc>
                <a:tc>
                  <a:txBody>
                    <a:bodyPr/>
                    <a:lstStyle/>
                    <a:p>
                      <a:pPr algn="ctr" fontAlgn="ctr"/>
                      <a:r>
                        <a:rPr lang="en-US" sz="2400" u="none" strike="noStrike" dirty="0">
                          <a:solidFill>
                            <a:schemeClr val="bg1"/>
                          </a:solidFill>
                          <a:effectLst/>
                          <a:latin typeface="+mn-lt"/>
                        </a:rPr>
                        <a:t> SCDOT</a:t>
                      </a:r>
                      <a:endParaRPr lang="en-US" sz="2400" b="0" i="0" u="none" strike="noStrike" dirty="0">
                        <a:solidFill>
                          <a:schemeClr val="bg1"/>
                        </a:solidFill>
                        <a:effectLst/>
                        <a:latin typeface="+mn-lt"/>
                      </a:endParaRPr>
                    </a:p>
                  </a:txBody>
                  <a:tcPr marL="6597" marR="6597" marT="6597" marB="0" anchor="ctr">
                    <a:solidFill>
                      <a:srgbClr val="193D6A"/>
                    </a:solidFill>
                  </a:tcPr>
                </a:tc>
                <a:extLst>
                  <a:ext uri="{0D108BD9-81ED-4DB2-BD59-A6C34878D82A}">
                    <a16:rowId xmlns:a16="http://schemas.microsoft.com/office/drawing/2014/main" val="2514986182"/>
                  </a:ext>
                </a:extLst>
              </a:tr>
              <a:tr h="454661">
                <a:tc>
                  <a:txBody>
                    <a:bodyPr/>
                    <a:lstStyle/>
                    <a:p>
                      <a:pPr algn="l" fontAlgn="ctr"/>
                      <a:r>
                        <a:rPr lang="en-US" sz="2400" u="none" strike="noStrike" dirty="0">
                          <a:solidFill>
                            <a:schemeClr val="bg1"/>
                          </a:solidFill>
                          <a:effectLst/>
                          <a:latin typeface="+mn-lt"/>
                        </a:rPr>
                        <a:t>Restripe/Narrow - Beltline/Devine(Rosewood/Chateau)(SCDOT)</a:t>
                      </a:r>
                      <a:endParaRPr lang="en-US" sz="2400" b="0" i="0" u="none" strike="noStrike" dirty="0">
                        <a:solidFill>
                          <a:schemeClr val="bg1"/>
                        </a:solidFill>
                        <a:effectLst/>
                        <a:latin typeface="+mn-lt"/>
                      </a:endParaRPr>
                    </a:p>
                  </a:txBody>
                  <a:tcPr marL="59372" marR="6597" marT="6597" marB="0" anchor="ctr">
                    <a:solidFill>
                      <a:srgbClr val="193D6A"/>
                    </a:solidFill>
                  </a:tcPr>
                </a:tc>
                <a:tc>
                  <a:txBody>
                    <a:bodyPr/>
                    <a:lstStyle/>
                    <a:p>
                      <a:pPr algn="ctr" fontAlgn="ctr"/>
                      <a:r>
                        <a:rPr lang="en-US" sz="2400" b="0" i="0" u="none" strike="noStrike" dirty="0">
                          <a:solidFill>
                            <a:schemeClr val="bg1"/>
                          </a:solidFill>
                          <a:effectLst/>
                          <a:latin typeface="+mn-lt"/>
                        </a:rPr>
                        <a:t>6</a:t>
                      </a:r>
                    </a:p>
                  </a:txBody>
                  <a:tcPr marL="6597" marR="6597" marT="6597" marB="0" anchor="ctr">
                    <a:solidFill>
                      <a:srgbClr val="193D6A"/>
                    </a:solidFill>
                  </a:tcPr>
                </a:tc>
                <a:tc>
                  <a:txBody>
                    <a:bodyPr/>
                    <a:lstStyle/>
                    <a:p>
                      <a:pPr algn="ctr" fontAlgn="ctr"/>
                      <a:r>
                        <a:rPr lang="en-US" sz="2400" u="none" strike="noStrike" dirty="0">
                          <a:solidFill>
                            <a:schemeClr val="bg1"/>
                          </a:solidFill>
                          <a:effectLst/>
                          <a:latin typeface="+mn-lt"/>
                        </a:rPr>
                        <a:t> SCDOT</a:t>
                      </a:r>
                      <a:endParaRPr lang="en-US" sz="2400" b="0" i="0" u="none" strike="noStrike" dirty="0">
                        <a:solidFill>
                          <a:schemeClr val="bg1"/>
                        </a:solidFill>
                        <a:effectLst/>
                        <a:latin typeface="+mn-lt"/>
                      </a:endParaRPr>
                    </a:p>
                  </a:txBody>
                  <a:tcPr marL="6597" marR="6597" marT="6597" marB="0" anchor="ctr">
                    <a:solidFill>
                      <a:srgbClr val="193D6A"/>
                    </a:solidFill>
                  </a:tcPr>
                </a:tc>
                <a:extLst>
                  <a:ext uri="{0D108BD9-81ED-4DB2-BD59-A6C34878D82A}">
                    <a16:rowId xmlns:a16="http://schemas.microsoft.com/office/drawing/2014/main" val="2605759423"/>
                  </a:ext>
                </a:extLst>
              </a:tr>
              <a:tr h="492699">
                <a:tc>
                  <a:txBody>
                    <a:bodyPr/>
                    <a:lstStyle/>
                    <a:p>
                      <a:pPr algn="l" fontAlgn="ctr"/>
                      <a:r>
                        <a:rPr lang="en-US" sz="2400" u="none" strike="noStrike" dirty="0">
                          <a:solidFill>
                            <a:schemeClr val="bg1"/>
                          </a:solidFill>
                          <a:effectLst/>
                          <a:latin typeface="+mn-lt"/>
                        </a:rPr>
                        <a:t>Wide SW - Clemson complete w/Intersection Project @Sparkleberry)</a:t>
                      </a:r>
                      <a:endParaRPr lang="en-US" sz="2400" b="0" i="0" u="none" strike="noStrike" dirty="0">
                        <a:solidFill>
                          <a:schemeClr val="bg1"/>
                        </a:solidFill>
                        <a:effectLst/>
                        <a:latin typeface="+mn-lt"/>
                      </a:endParaRPr>
                    </a:p>
                  </a:txBody>
                  <a:tcPr marL="59372" marR="6597" marT="6597" marB="0" anchor="ctr">
                    <a:solidFill>
                      <a:srgbClr val="193D6A"/>
                    </a:solidFill>
                  </a:tcPr>
                </a:tc>
                <a:tc>
                  <a:txBody>
                    <a:bodyPr/>
                    <a:lstStyle/>
                    <a:p>
                      <a:pPr algn="ctr" fontAlgn="ctr"/>
                      <a:r>
                        <a:rPr lang="en-US" sz="2400" b="0" i="0" u="none" strike="noStrike" dirty="0">
                          <a:solidFill>
                            <a:schemeClr val="bg1"/>
                          </a:solidFill>
                          <a:effectLst/>
                          <a:latin typeface="+mn-lt"/>
                        </a:rPr>
                        <a:t>9</a:t>
                      </a:r>
                    </a:p>
                  </a:txBody>
                  <a:tcPr marL="6597" marR="6597" marT="6597" marB="0" anchor="ctr">
                    <a:solidFill>
                      <a:srgbClr val="193D6A"/>
                    </a:solidFill>
                  </a:tcPr>
                </a:tc>
                <a:tc>
                  <a:txBody>
                    <a:bodyPr/>
                    <a:lstStyle/>
                    <a:p>
                      <a:pPr algn="ctr" fontAlgn="ctr"/>
                      <a:r>
                        <a:rPr lang="en-US" sz="2400" u="none" strike="noStrike" dirty="0">
                          <a:solidFill>
                            <a:schemeClr val="bg1"/>
                          </a:solidFill>
                          <a:effectLst/>
                          <a:latin typeface="+mn-lt"/>
                        </a:rPr>
                        <a:t>NS </a:t>
                      </a:r>
                      <a:endParaRPr lang="en-US" sz="2400" b="0" i="0" u="none" strike="noStrike" dirty="0">
                        <a:solidFill>
                          <a:schemeClr val="bg1"/>
                        </a:solidFill>
                        <a:effectLst/>
                        <a:latin typeface="+mn-lt"/>
                      </a:endParaRPr>
                    </a:p>
                  </a:txBody>
                  <a:tcPr marL="6597" marR="6597" marT="6597" marB="0" anchor="ctr">
                    <a:solidFill>
                      <a:srgbClr val="193D6A"/>
                    </a:solidFill>
                  </a:tcPr>
                </a:tc>
                <a:extLst>
                  <a:ext uri="{0D108BD9-81ED-4DB2-BD59-A6C34878D82A}">
                    <a16:rowId xmlns:a16="http://schemas.microsoft.com/office/drawing/2014/main" val="3652807085"/>
                  </a:ext>
                </a:extLst>
              </a:tr>
            </a:tbl>
          </a:graphicData>
        </a:graphic>
      </p:graphicFrame>
    </p:spTree>
    <p:extLst>
      <p:ext uri="{BB962C8B-B14F-4D97-AF65-F5344CB8AC3E}">
        <p14:creationId xmlns:p14="http://schemas.microsoft.com/office/powerpoint/2010/main" val="31497580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a:off x="12496800" y="1692243"/>
            <a:ext cx="7289526" cy="7289526"/>
          </a:xfrm>
          <a:custGeom>
            <a:avLst/>
            <a:gdLst/>
            <a:ahLst/>
            <a:cxnLst/>
            <a:rect l="l" t="t" r="r" b="b"/>
            <a:pathLst>
              <a:path w="7289526" h="7289526">
                <a:moveTo>
                  <a:pt x="0" y="0"/>
                </a:moveTo>
                <a:lnTo>
                  <a:pt x="7289526" y="0"/>
                </a:lnTo>
                <a:lnTo>
                  <a:pt x="7289526" y="7289526"/>
                </a:lnTo>
                <a:lnTo>
                  <a:pt x="0" y="7289526"/>
                </a:lnTo>
                <a:lnTo>
                  <a:pt x="0" y="0"/>
                </a:lnTo>
                <a:close/>
              </a:path>
            </a:pathLst>
          </a:custGeom>
          <a:blipFill>
            <a:blip r:embed="rId2">
              <a:alphaModFix amt="32999"/>
              <a:extLst>
                <a:ext uri="{96DAC541-7B7A-43D3-8B79-37D633B846F1}">
                  <asvg:svgBlip xmlns:asvg="http://schemas.microsoft.com/office/drawing/2016/SVG/main" r:embed="rId3"/>
                </a:ext>
              </a:extLst>
            </a:blip>
            <a:stretch>
              <a:fillRect/>
            </a:stretch>
          </a:blipFill>
        </p:spPr>
      </p:sp>
      <p:grpSp>
        <p:nvGrpSpPr>
          <p:cNvPr id="2" name="Group 2"/>
          <p:cNvGrpSpPr/>
          <p:nvPr/>
        </p:nvGrpSpPr>
        <p:grpSpPr>
          <a:xfrm>
            <a:off x="1" y="0"/>
            <a:ext cx="2537423" cy="10287000"/>
            <a:chOff x="0" y="0"/>
            <a:chExt cx="668292" cy="2709333"/>
          </a:xfrm>
        </p:grpSpPr>
        <p:sp>
          <p:nvSpPr>
            <p:cNvPr id="3" name="Freeform 3"/>
            <p:cNvSpPr/>
            <p:nvPr/>
          </p:nvSpPr>
          <p:spPr>
            <a:xfrm>
              <a:off x="0" y="0"/>
              <a:ext cx="668292" cy="2709333"/>
            </a:xfrm>
            <a:custGeom>
              <a:avLst/>
              <a:gdLst/>
              <a:ahLst/>
              <a:cxnLst/>
              <a:rect l="l" t="t" r="r" b="b"/>
              <a:pathLst>
                <a:path w="668292" h="2709333">
                  <a:moveTo>
                    <a:pt x="0" y="0"/>
                  </a:moveTo>
                  <a:lnTo>
                    <a:pt x="668292" y="0"/>
                  </a:lnTo>
                  <a:lnTo>
                    <a:pt x="668292" y="2709333"/>
                  </a:lnTo>
                  <a:lnTo>
                    <a:pt x="0" y="2709333"/>
                  </a:lnTo>
                  <a:close/>
                </a:path>
              </a:pathLst>
            </a:custGeom>
            <a:solidFill>
              <a:srgbClr val="193D6A"/>
            </a:solidFill>
          </p:spPr>
        </p:sp>
        <p:sp>
          <p:nvSpPr>
            <p:cNvPr id="4" name="TextBox 4"/>
            <p:cNvSpPr txBox="1"/>
            <p:nvPr/>
          </p:nvSpPr>
          <p:spPr>
            <a:xfrm>
              <a:off x="0" y="-38100"/>
              <a:ext cx="668292" cy="2747433"/>
            </a:xfrm>
            <a:prstGeom prst="rect">
              <a:avLst/>
            </a:prstGeom>
          </p:spPr>
          <p:txBody>
            <a:bodyPr lIns="50801" tIns="50801" rIns="50801" bIns="50801" rtlCol="0" anchor="ctr"/>
            <a:lstStyle/>
            <a:p>
              <a:pPr algn="ctr" defTabSz="914445">
                <a:lnSpc>
                  <a:spcPts val="2660"/>
                </a:lnSpc>
              </a:pPr>
              <a:endParaRPr>
                <a:solidFill>
                  <a:prstClr val="black"/>
                </a:solidFill>
                <a:latin typeface="Calibri"/>
              </a:endParaRPr>
            </a:p>
          </p:txBody>
        </p:sp>
      </p:grpSp>
      <p:sp>
        <p:nvSpPr>
          <p:cNvPr id="6" name="Freeform 6"/>
          <p:cNvSpPr/>
          <p:nvPr/>
        </p:nvSpPr>
        <p:spPr>
          <a:xfrm>
            <a:off x="-1262186" y="-1261991"/>
            <a:ext cx="7289526" cy="7289526"/>
          </a:xfrm>
          <a:custGeom>
            <a:avLst/>
            <a:gdLst/>
            <a:ahLst/>
            <a:cxnLst/>
            <a:rect l="l" t="t" r="r" b="b"/>
            <a:pathLst>
              <a:path w="7289526" h="7289526">
                <a:moveTo>
                  <a:pt x="0" y="0"/>
                </a:moveTo>
                <a:lnTo>
                  <a:pt x="7289526" y="0"/>
                </a:lnTo>
                <a:lnTo>
                  <a:pt x="7289526" y="7289526"/>
                </a:lnTo>
                <a:lnTo>
                  <a:pt x="0" y="7289526"/>
                </a:lnTo>
                <a:lnTo>
                  <a:pt x="0" y="0"/>
                </a:lnTo>
                <a:close/>
              </a:path>
            </a:pathLst>
          </a:custGeom>
          <a:blipFill>
            <a:blip r:embed="rId2">
              <a:alphaModFix amt="32999"/>
              <a:extLst>
                <a:ext uri="{96DAC541-7B7A-43D3-8B79-37D633B846F1}">
                  <asvg:svgBlip xmlns:asvg="http://schemas.microsoft.com/office/drawing/2016/SVG/main" r:embed="rId3"/>
                </a:ext>
              </a:extLst>
            </a:blip>
            <a:stretch>
              <a:fillRect/>
            </a:stretch>
          </a:blipFill>
        </p:spPr>
      </p:sp>
      <p:sp>
        <p:nvSpPr>
          <p:cNvPr id="7" name="Freeform 7"/>
          <p:cNvSpPr/>
          <p:nvPr/>
        </p:nvSpPr>
        <p:spPr>
          <a:xfrm>
            <a:off x="15741410" y="8075189"/>
            <a:ext cx="2087564" cy="1750001"/>
          </a:xfrm>
          <a:custGeom>
            <a:avLst/>
            <a:gdLst/>
            <a:ahLst/>
            <a:cxnLst/>
            <a:rect l="l" t="t" r="r" b="b"/>
            <a:pathLst>
              <a:path w="2087563" h="1750000">
                <a:moveTo>
                  <a:pt x="0" y="0"/>
                </a:moveTo>
                <a:lnTo>
                  <a:pt x="2087563" y="0"/>
                </a:lnTo>
                <a:lnTo>
                  <a:pt x="2087563" y="1750000"/>
                </a:lnTo>
                <a:lnTo>
                  <a:pt x="0" y="1750000"/>
                </a:lnTo>
                <a:lnTo>
                  <a:pt x="0" y="0"/>
                </a:lnTo>
                <a:close/>
              </a:path>
            </a:pathLst>
          </a:custGeom>
          <a:blipFill>
            <a:blip r:embed="rId4" cstate="screen">
              <a:extLst>
                <a:ext uri="{28A0092B-C50C-407E-A947-70E740481C1C}">
                  <a14:useLocalDpi xmlns:a14="http://schemas.microsoft.com/office/drawing/2010/main"/>
                </a:ext>
              </a:extLst>
            </a:blip>
            <a:stretch>
              <a:fillRect/>
            </a:stretch>
          </a:blipFill>
        </p:spPr>
      </p:sp>
      <p:sp>
        <p:nvSpPr>
          <p:cNvPr id="8" name="TextBox 8"/>
          <p:cNvSpPr txBox="1"/>
          <p:nvPr/>
        </p:nvSpPr>
        <p:spPr>
          <a:xfrm>
            <a:off x="3810194" y="419100"/>
            <a:ext cx="14477807" cy="1124154"/>
          </a:xfrm>
          <a:prstGeom prst="rect">
            <a:avLst/>
          </a:prstGeom>
        </p:spPr>
        <p:txBody>
          <a:bodyPr lIns="0" tIns="0" rIns="0" bIns="0" rtlCol="0" anchor="t">
            <a:spAutoFit/>
          </a:bodyPr>
          <a:lstStyle/>
          <a:p>
            <a:pPr defTabSz="914445">
              <a:lnSpc>
                <a:spcPts val="9450"/>
              </a:lnSpc>
            </a:pPr>
            <a:r>
              <a:rPr lang="en-US" sz="6750" dirty="0">
                <a:solidFill>
                  <a:srgbClr val="193D6A"/>
                </a:solidFill>
                <a:latin typeface="Droid Serif Bold"/>
              </a:rPr>
              <a:t>Remaining Projects </a:t>
            </a:r>
          </a:p>
        </p:txBody>
      </p:sp>
      <p:sp>
        <p:nvSpPr>
          <p:cNvPr id="10" name="TextBox 9">
            <a:extLst>
              <a:ext uri="{FF2B5EF4-FFF2-40B4-BE49-F238E27FC236}">
                <a16:creationId xmlns:a16="http://schemas.microsoft.com/office/drawing/2014/main" id="{742D86ED-A513-4865-8592-AF654D333DD0}"/>
              </a:ext>
            </a:extLst>
          </p:cNvPr>
          <p:cNvSpPr txBox="1"/>
          <p:nvPr/>
        </p:nvSpPr>
        <p:spPr>
          <a:xfrm>
            <a:off x="3864218" y="1657918"/>
            <a:ext cx="11081937" cy="1123513"/>
          </a:xfrm>
          <a:prstGeom prst="rect">
            <a:avLst/>
          </a:prstGeom>
          <a:noFill/>
        </p:spPr>
        <p:txBody>
          <a:bodyPr wrap="square" rtlCol="0">
            <a:spAutoFit/>
          </a:bodyPr>
          <a:lstStyle/>
          <a:p>
            <a:pPr defTabSz="914445"/>
            <a:r>
              <a:rPr lang="en-US" sz="4001" b="1" dirty="0">
                <a:solidFill>
                  <a:srgbClr val="C00000"/>
                </a:solidFill>
                <a:latin typeface="Droid Serif Bold" panose="020B0604020202020204" charset="0"/>
                <a:ea typeface="Droid Serif Bold" panose="020B0604020202020204" charset="0"/>
                <a:cs typeface="Droid Serif Bold" panose="020B0604020202020204" charset="0"/>
              </a:rPr>
              <a:t>Sidewalks </a:t>
            </a:r>
            <a:br>
              <a:rPr lang="en-US" sz="4400" b="1" dirty="0">
                <a:solidFill>
                  <a:srgbClr val="4F81BD">
                    <a:lumMod val="50000"/>
                  </a:srgbClr>
                </a:solidFill>
                <a:latin typeface="Droid Serif Bold" panose="020B0604020202020204" charset="0"/>
                <a:ea typeface="Droid Serif Bold" panose="020B0604020202020204" charset="0"/>
                <a:cs typeface="Droid Serif Bold" panose="020B0604020202020204" charset="0"/>
              </a:rPr>
            </a:br>
            <a:endParaRPr lang="en-US" sz="2700" dirty="0">
              <a:solidFill>
                <a:prstClr val="black"/>
              </a:solidFill>
              <a:latin typeface="Calibri"/>
            </a:endParaRPr>
          </a:p>
        </p:txBody>
      </p:sp>
      <p:graphicFrame>
        <p:nvGraphicFramePr>
          <p:cNvPr id="13" name="Content Placeholder 5">
            <a:extLst>
              <a:ext uri="{FF2B5EF4-FFF2-40B4-BE49-F238E27FC236}">
                <a16:creationId xmlns:a16="http://schemas.microsoft.com/office/drawing/2014/main" id="{A4323D88-E488-4CAA-87F8-AE4037D34C51}"/>
              </a:ext>
            </a:extLst>
          </p:cNvPr>
          <p:cNvGraphicFramePr>
            <a:graphicFrameLocks/>
          </p:cNvGraphicFramePr>
          <p:nvPr>
            <p:extLst/>
          </p:nvPr>
        </p:nvGraphicFramePr>
        <p:xfrm>
          <a:off x="3790642" y="2635067"/>
          <a:ext cx="12187113" cy="4850464"/>
        </p:xfrm>
        <a:graphic>
          <a:graphicData uri="http://schemas.openxmlformats.org/drawingml/2006/table">
            <a:tbl>
              <a:tblPr>
                <a:tableStyleId>{5C22544A-7EE6-4342-B048-85BDC9FD1C3A}</a:tableStyleId>
              </a:tblPr>
              <a:tblGrid>
                <a:gridCol w="9497540">
                  <a:extLst>
                    <a:ext uri="{9D8B030D-6E8A-4147-A177-3AD203B41FA5}">
                      <a16:colId xmlns:a16="http://schemas.microsoft.com/office/drawing/2014/main" val="2849946701"/>
                    </a:ext>
                  </a:extLst>
                </a:gridCol>
                <a:gridCol w="1307528">
                  <a:extLst>
                    <a:ext uri="{9D8B030D-6E8A-4147-A177-3AD203B41FA5}">
                      <a16:colId xmlns:a16="http://schemas.microsoft.com/office/drawing/2014/main" val="2451065511"/>
                    </a:ext>
                  </a:extLst>
                </a:gridCol>
                <a:gridCol w="1382045">
                  <a:extLst>
                    <a:ext uri="{9D8B030D-6E8A-4147-A177-3AD203B41FA5}">
                      <a16:colId xmlns:a16="http://schemas.microsoft.com/office/drawing/2014/main" val="1982727072"/>
                    </a:ext>
                  </a:extLst>
                </a:gridCol>
              </a:tblGrid>
              <a:tr h="606308">
                <a:tc>
                  <a:txBody>
                    <a:bodyPr/>
                    <a:lstStyle/>
                    <a:p>
                      <a:pPr algn="l" fontAlgn="ctr"/>
                      <a:r>
                        <a:rPr lang="en-US" sz="2400" b="1" u="none" strike="noStrike" dirty="0">
                          <a:solidFill>
                            <a:schemeClr val="bg1"/>
                          </a:solidFill>
                          <a:effectLst/>
                          <a:latin typeface="+mn-lt"/>
                        </a:rPr>
                        <a:t>SIDEWALK PROJECTS</a:t>
                      </a:r>
                      <a:endParaRPr lang="en-US" sz="2400" b="1" i="0" u="none" strike="noStrike" dirty="0">
                        <a:solidFill>
                          <a:schemeClr val="bg1"/>
                        </a:solidFill>
                        <a:effectLst/>
                        <a:latin typeface="+mn-lt"/>
                      </a:endParaRPr>
                    </a:p>
                  </a:txBody>
                  <a:tcPr marL="6597" marR="6597" marT="6597" marB="0" anchor="ctr">
                    <a:solidFill>
                      <a:srgbClr val="193D6A"/>
                    </a:solidFill>
                  </a:tcPr>
                </a:tc>
                <a:tc>
                  <a:txBody>
                    <a:bodyPr/>
                    <a:lstStyle/>
                    <a:p>
                      <a:pPr algn="ctr" fontAlgn="ctr"/>
                      <a:r>
                        <a:rPr lang="en-US" sz="2400" b="1" u="none" strike="noStrike" dirty="0">
                          <a:solidFill>
                            <a:schemeClr val="bg1"/>
                          </a:solidFill>
                          <a:effectLst/>
                          <a:latin typeface="+mn-lt"/>
                        </a:rPr>
                        <a:t>DISTRICT</a:t>
                      </a:r>
                      <a:endParaRPr lang="en-US" sz="2400" b="1" i="0" u="none" strike="noStrike" dirty="0">
                        <a:solidFill>
                          <a:schemeClr val="bg1"/>
                        </a:solidFill>
                        <a:effectLst/>
                        <a:latin typeface="+mn-lt"/>
                      </a:endParaRPr>
                    </a:p>
                  </a:txBody>
                  <a:tcPr marL="5460" marR="5460" marT="5460" marB="0" anchor="ctr">
                    <a:solidFill>
                      <a:srgbClr val="193D6A"/>
                    </a:solidFill>
                  </a:tcPr>
                </a:tc>
                <a:tc>
                  <a:txBody>
                    <a:bodyPr/>
                    <a:lstStyle/>
                    <a:p>
                      <a:pPr algn="ctr" fontAlgn="ctr"/>
                      <a:r>
                        <a:rPr lang="en-US" sz="2400" b="1" u="none" strike="noStrike" dirty="0">
                          <a:solidFill>
                            <a:schemeClr val="bg1"/>
                          </a:solidFill>
                          <a:effectLst/>
                          <a:latin typeface="+mn-lt"/>
                        </a:rPr>
                        <a:t>PHASE </a:t>
                      </a:r>
                      <a:endParaRPr lang="en-US" sz="2400" b="1" i="0" u="none" strike="noStrike" dirty="0">
                        <a:solidFill>
                          <a:schemeClr val="bg1"/>
                        </a:solidFill>
                        <a:effectLst/>
                        <a:latin typeface="+mn-lt"/>
                      </a:endParaRPr>
                    </a:p>
                  </a:txBody>
                  <a:tcPr marL="5460" marR="5460" marT="5460" marB="0" anchor="ctr">
                    <a:solidFill>
                      <a:srgbClr val="193D6A"/>
                    </a:solidFill>
                  </a:tcPr>
                </a:tc>
                <a:extLst>
                  <a:ext uri="{0D108BD9-81ED-4DB2-BD59-A6C34878D82A}">
                    <a16:rowId xmlns:a16="http://schemas.microsoft.com/office/drawing/2014/main" val="666517936"/>
                  </a:ext>
                </a:extLst>
              </a:tr>
              <a:tr h="606308">
                <a:tc>
                  <a:txBody>
                    <a:bodyPr/>
                    <a:lstStyle/>
                    <a:p>
                      <a:pPr algn="l" fontAlgn="ctr"/>
                      <a:r>
                        <a:rPr lang="en-US" sz="2400" u="none" strike="noStrike" dirty="0">
                          <a:solidFill>
                            <a:schemeClr val="bg1"/>
                          </a:solidFill>
                          <a:effectLst/>
                          <a:latin typeface="+mn-lt"/>
                        </a:rPr>
                        <a:t>Sunset Dr. (SC 16) - Elmhurst Rd. (S-1405) to River Dr. (US 176)</a:t>
                      </a:r>
                      <a:endParaRPr lang="en-US" sz="2400" b="0" i="0" u="none" strike="noStrike" dirty="0">
                        <a:solidFill>
                          <a:schemeClr val="bg1"/>
                        </a:solidFill>
                        <a:effectLst/>
                        <a:latin typeface="+mn-lt"/>
                      </a:endParaRPr>
                    </a:p>
                  </a:txBody>
                  <a:tcPr marL="59372" marR="6597" marT="6597" marB="0" anchor="ctr">
                    <a:solidFill>
                      <a:srgbClr val="193D6A"/>
                    </a:solidFill>
                  </a:tcPr>
                </a:tc>
                <a:tc>
                  <a:txBody>
                    <a:bodyPr/>
                    <a:lstStyle/>
                    <a:p>
                      <a:pPr algn="ctr" fontAlgn="ctr"/>
                      <a:r>
                        <a:rPr lang="en-US" sz="2400" u="none" strike="noStrike" dirty="0">
                          <a:solidFill>
                            <a:schemeClr val="bg1"/>
                          </a:solidFill>
                          <a:effectLst/>
                          <a:latin typeface="+mn-lt"/>
                        </a:rPr>
                        <a:t>4</a:t>
                      </a:r>
                      <a:endParaRPr lang="en-US" sz="2400" b="0" i="0" u="none" strike="noStrike" dirty="0">
                        <a:solidFill>
                          <a:schemeClr val="bg1"/>
                        </a:solidFill>
                        <a:effectLst/>
                        <a:latin typeface="+mn-lt"/>
                      </a:endParaRPr>
                    </a:p>
                  </a:txBody>
                  <a:tcPr marL="6597" marR="6597" marT="6597" marB="0" anchor="ctr">
                    <a:solidFill>
                      <a:srgbClr val="193D6A"/>
                    </a:solidFill>
                  </a:tcPr>
                </a:tc>
                <a:tc>
                  <a:txBody>
                    <a:bodyPr/>
                    <a:lstStyle/>
                    <a:p>
                      <a:pPr algn="ctr" fontAlgn="ctr"/>
                      <a:r>
                        <a:rPr lang="en-US" sz="2400" u="none" strike="noStrike" dirty="0">
                          <a:solidFill>
                            <a:schemeClr val="bg1"/>
                          </a:solidFill>
                          <a:effectLst/>
                          <a:latin typeface="+mn-lt"/>
                        </a:rPr>
                        <a:t>RW </a:t>
                      </a:r>
                      <a:endParaRPr lang="en-US" sz="2400" b="0" i="0" u="none" strike="noStrike" dirty="0">
                        <a:solidFill>
                          <a:schemeClr val="bg1"/>
                        </a:solidFill>
                        <a:effectLst/>
                        <a:latin typeface="+mn-lt"/>
                      </a:endParaRPr>
                    </a:p>
                  </a:txBody>
                  <a:tcPr marL="6597" marR="6597" marT="6597" marB="0" anchor="ctr">
                    <a:solidFill>
                      <a:srgbClr val="193D6A"/>
                    </a:solidFill>
                  </a:tcPr>
                </a:tc>
                <a:extLst>
                  <a:ext uri="{0D108BD9-81ED-4DB2-BD59-A6C34878D82A}">
                    <a16:rowId xmlns:a16="http://schemas.microsoft.com/office/drawing/2014/main" val="896889974"/>
                  </a:ext>
                </a:extLst>
              </a:tr>
              <a:tr h="606308">
                <a:tc>
                  <a:txBody>
                    <a:bodyPr/>
                    <a:lstStyle/>
                    <a:p>
                      <a:pPr algn="l" fontAlgn="ctr"/>
                      <a:r>
                        <a:rPr lang="en-US" sz="2400" u="none" strike="noStrike" dirty="0">
                          <a:solidFill>
                            <a:srgbClr val="FFC000"/>
                          </a:solidFill>
                          <a:effectLst/>
                          <a:latin typeface="+mn-lt"/>
                        </a:rPr>
                        <a:t>Alpine Rd. (S-63) - Two Notch Rd. (US 1) to Percival Rd. (SC 12)</a:t>
                      </a:r>
                      <a:endParaRPr lang="en-US" sz="2400" b="0" i="0" u="none" strike="noStrike" dirty="0">
                        <a:solidFill>
                          <a:srgbClr val="FFC000"/>
                        </a:solidFill>
                        <a:effectLst/>
                        <a:latin typeface="+mn-lt"/>
                      </a:endParaRPr>
                    </a:p>
                  </a:txBody>
                  <a:tcPr marL="59372" marR="6597" marT="6597" marB="0" anchor="ctr">
                    <a:solidFill>
                      <a:srgbClr val="193D6A"/>
                    </a:solidFill>
                  </a:tcPr>
                </a:tc>
                <a:tc>
                  <a:txBody>
                    <a:bodyPr/>
                    <a:lstStyle/>
                    <a:p>
                      <a:pPr algn="ctr" fontAlgn="ctr"/>
                      <a:r>
                        <a:rPr lang="en-US" sz="2400" u="none" strike="noStrike" dirty="0">
                          <a:solidFill>
                            <a:srgbClr val="FFC000"/>
                          </a:solidFill>
                          <a:effectLst/>
                          <a:latin typeface="+mn-lt"/>
                        </a:rPr>
                        <a:t>3, 8, 10</a:t>
                      </a:r>
                      <a:endParaRPr lang="en-US" sz="2400" b="0" i="0" u="none" strike="noStrike" dirty="0">
                        <a:solidFill>
                          <a:srgbClr val="FFC000"/>
                        </a:solidFill>
                        <a:effectLst/>
                        <a:latin typeface="+mn-lt"/>
                      </a:endParaRPr>
                    </a:p>
                  </a:txBody>
                  <a:tcPr marL="6597" marR="6597" marT="6597" marB="0" anchor="ctr">
                    <a:solidFill>
                      <a:srgbClr val="193D6A"/>
                    </a:solidFill>
                  </a:tcPr>
                </a:tc>
                <a:tc>
                  <a:txBody>
                    <a:bodyPr/>
                    <a:lstStyle/>
                    <a:p>
                      <a:pPr algn="ctr" fontAlgn="ctr"/>
                      <a:r>
                        <a:rPr lang="en-US" sz="2400" u="none" strike="noStrike" dirty="0">
                          <a:solidFill>
                            <a:srgbClr val="FFC000"/>
                          </a:solidFill>
                          <a:effectLst/>
                          <a:latin typeface="+mn-lt"/>
                        </a:rPr>
                        <a:t>RW </a:t>
                      </a:r>
                      <a:endParaRPr lang="en-US" sz="2400" b="0" i="0" u="none" strike="noStrike" dirty="0">
                        <a:solidFill>
                          <a:srgbClr val="FFC000"/>
                        </a:solidFill>
                        <a:effectLst/>
                        <a:latin typeface="+mn-lt"/>
                      </a:endParaRPr>
                    </a:p>
                  </a:txBody>
                  <a:tcPr marL="6597" marR="6597" marT="6597" marB="0" anchor="ctr">
                    <a:solidFill>
                      <a:srgbClr val="193D6A"/>
                    </a:solidFill>
                  </a:tcPr>
                </a:tc>
                <a:extLst>
                  <a:ext uri="{0D108BD9-81ED-4DB2-BD59-A6C34878D82A}">
                    <a16:rowId xmlns:a16="http://schemas.microsoft.com/office/drawing/2014/main" val="2022051096"/>
                  </a:ext>
                </a:extLst>
              </a:tr>
              <a:tr h="606308">
                <a:tc>
                  <a:txBody>
                    <a:bodyPr/>
                    <a:lstStyle/>
                    <a:p>
                      <a:pPr algn="l" fontAlgn="ctr"/>
                      <a:r>
                        <a:rPr lang="en-US" sz="2400" u="none" strike="noStrike" dirty="0">
                          <a:solidFill>
                            <a:schemeClr val="bg1"/>
                          </a:solidFill>
                          <a:effectLst/>
                          <a:latin typeface="+mn-lt"/>
                        </a:rPr>
                        <a:t>Percival Rd. (SC 12) - Forest Dr. (SC 12) to Decker Blvd. (S-151)</a:t>
                      </a:r>
                      <a:endParaRPr lang="en-US" sz="2400" b="0" i="0" u="none" strike="noStrike" dirty="0">
                        <a:solidFill>
                          <a:schemeClr val="bg1"/>
                        </a:solidFill>
                        <a:effectLst/>
                        <a:latin typeface="+mn-lt"/>
                      </a:endParaRPr>
                    </a:p>
                  </a:txBody>
                  <a:tcPr marL="59372" marR="6597" marT="6597" marB="0" anchor="ctr">
                    <a:solidFill>
                      <a:srgbClr val="193D6A"/>
                    </a:solidFill>
                  </a:tcPr>
                </a:tc>
                <a:tc>
                  <a:txBody>
                    <a:bodyPr/>
                    <a:lstStyle/>
                    <a:p>
                      <a:pPr algn="ctr" fontAlgn="ctr"/>
                      <a:r>
                        <a:rPr lang="en-US" sz="2400" u="none" strike="noStrike" dirty="0">
                          <a:solidFill>
                            <a:schemeClr val="bg1"/>
                          </a:solidFill>
                          <a:effectLst/>
                          <a:latin typeface="+mn-lt"/>
                        </a:rPr>
                        <a:t>6</a:t>
                      </a:r>
                      <a:endParaRPr lang="en-US" sz="2400" b="0" i="0" u="none" strike="noStrike" dirty="0">
                        <a:solidFill>
                          <a:schemeClr val="bg1"/>
                        </a:solidFill>
                        <a:effectLst/>
                        <a:latin typeface="+mn-lt"/>
                      </a:endParaRPr>
                    </a:p>
                  </a:txBody>
                  <a:tcPr marL="6597" marR="6597" marT="6597" marB="0" anchor="ctr">
                    <a:solidFill>
                      <a:srgbClr val="193D6A"/>
                    </a:solidFill>
                  </a:tcPr>
                </a:tc>
                <a:tc>
                  <a:txBody>
                    <a:bodyPr/>
                    <a:lstStyle/>
                    <a:p>
                      <a:pPr algn="ctr" fontAlgn="ctr"/>
                      <a:r>
                        <a:rPr lang="en-US" sz="2400" u="none" strike="noStrike" dirty="0">
                          <a:solidFill>
                            <a:schemeClr val="bg1"/>
                          </a:solidFill>
                          <a:effectLst/>
                          <a:latin typeface="+mn-lt"/>
                        </a:rPr>
                        <a:t>RW</a:t>
                      </a:r>
                      <a:endParaRPr lang="en-US" sz="2400" b="0" i="0" u="none" strike="noStrike" dirty="0">
                        <a:solidFill>
                          <a:schemeClr val="bg1"/>
                        </a:solidFill>
                        <a:effectLst/>
                        <a:latin typeface="+mn-lt"/>
                      </a:endParaRPr>
                    </a:p>
                  </a:txBody>
                  <a:tcPr marL="6597" marR="6597" marT="6597" marB="0" anchor="ctr">
                    <a:solidFill>
                      <a:srgbClr val="193D6A"/>
                    </a:solidFill>
                  </a:tcPr>
                </a:tc>
                <a:extLst>
                  <a:ext uri="{0D108BD9-81ED-4DB2-BD59-A6C34878D82A}">
                    <a16:rowId xmlns:a16="http://schemas.microsoft.com/office/drawing/2014/main" val="1301384959"/>
                  </a:ext>
                </a:extLst>
              </a:tr>
              <a:tr h="606308">
                <a:tc>
                  <a:txBody>
                    <a:bodyPr/>
                    <a:lstStyle/>
                    <a:p>
                      <a:pPr algn="l" fontAlgn="ctr"/>
                      <a:r>
                        <a:rPr lang="en-US" sz="2400" u="none" strike="noStrike" dirty="0">
                          <a:solidFill>
                            <a:schemeClr val="bg1"/>
                          </a:solidFill>
                          <a:effectLst/>
                          <a:latin typeface="+mn-lt"/>
                        </a:rPr>
                        <a:t>Fort Jackson Blvd (SC 760) - Wildcat Rd. (US 76) to I-77</a:t>
                      </a:r>
                      <a:endParaRPr lang="en-US" sz="2400" b="0" i="0" u="none" strike="noStrike" dirty="0">
                        <a:solidFill>
                          <a:schemeClr val="bg1"/>
                        </a:solidFill>
                        <a:effectLst/>
                        <a:latin typeface="+mn-lt"/>
                      </a:endParaRPr>
                    </a:p>
                  </a:txBody>
                  <a:tcPr marL="59372" marR="6597" marT="6597" marB="0" anchor="ctr">
                    <a:solidFill>
                      <a:srgbClr val="193D6A"/>
                    </a:solidFill>
                  </a:tcPr>
                </a:tc>
                <a:tc>
                  <a:txBody>
                    <a:bodyPr/>
                    <a:lstStyle/>
                    <a:p>
                      <a:pPr algn="ctr" fontAlgn="ctr"/>
                      <a:r>
                        <a:rPr lang="en-US" sz="2400" u="none" strike="noStrike" dirty="0">
                          <a:solidFill>
                            <a:schemeClr val="bg1"/>
                          </a:solidFill>
                          <a:effectLst/>
                          <a:latin typeface="+mn-lt"/>
                        </a:rPr>
                        <a:t>6</a:t>
                      </a:r>
                      <a:endParaRPr lang="en-US" sz="2400" b="0" i="0" u="none" strike="noStrike" dirty="0">
                        <a:solidFill>
                          <a:schemeClr val="bg1"/>
                        </a:solidFill>
                        <a:effectLst/>
                        <a:latin typeface="+mn-lt"/>
                      </a:endParaRPr>
                    </a:p>
                  </a:txBody>
                  <a:tcPr marL="6597" marR="6597" marT="6597" marB="0" anchor="ctr">
                    <a:solidFill>
                      <a:srgbClr val="193D6A"/>
                    </a:solidFill>
                  </a:tcPr>
                </a:tc>
                <a:tc>
                  <a:txBody>
                    <a:bodyPr/>
                    <a:lstStyle/>
                    <a:p>
                      <a:pPr algn="ctr" fontAlgn="ctr"/>
                      <a:r>
                        <a:rPr lang="en-US" sz="2400" u="none" strike="noStrike" dirty="0">
                          <a:solidFill>
                            <a:schemeClr val="bg1"/>
                          </a:solidFill>
                          <a:effectLst/>
                          <a:latin typeface="+mn-lt"/>
                        </a:rPr>
                        <a:t>NS </a:t>
                      </a:r>
                      <a:endParaRPr lang="en-US" sz="2400" b="0" i="0" u="none" strike="noStrike" dirty="0">
                        <a:solidFill>
                          <a:schemeClr val="bg1"/>
                        </a:solidFill>
                        <a:effectLst/>
                        <a:latin typeface="+mn-lt"/>
                      </a:endParaRPr>
                    </a:p>
                  </a:txBody>
                  <a:tcPr marL="6597" marR="6597" marT="6597" marB="0" anchor="ctr">
                    <a:solidFill>
                      <a:srgbClr val="193D6A"/>
                    </a:solidFill>
                  </a:tcPr>
                </a:tc>
                <a:extLst>
                  <a:ext uri="{0D108BD9-81ED-4DB2-BD59-A6C34878D82A}">
                    <a16:rowId xmlns:a16="http://schemas.microsoft.com/office/drawing/2014/main" val="2485310270"/>
                  </a:ext>
                </a:extLst>
              </a:tr>
              <a:tr h="606308">
                <a:tc>
                  <a:txBody>
                    <a:bodyPr/>
                    <a:lstStyle/>
                    <a:p>
                      <a:pPr algn="l" fontAlgn="ctr"/>
                      <a:r>
                        <a:rPr lang="en-US" sz="2400" b="0" i="0" u="none" strike="noStrike" dirty="0">
                          <a:solidFill>
                            <a:schemeClr val="bg1"/>
                          </a:solidFill>
                          <a:effectLst/>
                          <a:latin typeface="+mn-lt"/>
                        </a:rPr>
                        <a:t> Prospect Road (Wilmot to</a:t>
                      </a:r>
                      <a:r>
                        <a:rPr lang="en-US" sz="2400" b="0" i="0" u="none" strike="noStrike" baseline="0" dirty="0">
                          <a:solidFill>
                            <a:schemeClr val="bg1"/>
                          </a:solidFill>
                          <a:effectLst/>
                          <a:latin typeface="+mn-lt"/>
                        </a:rPr>
                        <a:t> Yale)</a:t>
                      </a:r>
                      <a:endParaRPr lang="en-US" sz="2400" b="0" i="0" u="none" strike="noStrike" dirty="0">
                        <a:solidFill>
                          <a:schemeClr val="bg1"/>
                        </a:solidFill>
                        <a:effectLst/>
                        <a:latin typeface="+mn-lt"/>
                      </a:endParaRPr>
                    </a:p>
                  </a:txBody>
                  <a:tcPr marL="6597" marR="6597" marT="6597" marB="0" anchor="ctr">
                    <a:solidFill>
                      <a:srgbClr val="193D6A"/>
                    </a:solidFill>
                  </a:tcPr>
                </a:tc>
                <a:tc>
                  <a:txBody>
                    <a:bodyPr/>
                    <a:lstStyle/>
                    <a:p>
                      <a:pPr algn="ctr" fontAlgn="ctr"/>
                      <a:r>
                        <a:rPr lang="en-US" sz="2400" b="0" i="0" u="none" strike="noStrike" dirty="0">
                          <a:solidFill>
                            <a:schemeClr val="bg1"/>
                          </a:solidFill>
                          <a:effectLst/>
                          <a:latin typeface="+mn-lt"/>
                        </a:rPr>
                        <a:t>5</a:t>
                      </a:r>
                    </a:p>
                  </a:txBody>
                  <a:tcPr marL="6597" marR="6597" marT="6597" marB="0" anchor="ctr">
                    <a:solidFill>
                      <a:srgbClr val="193D6A"/>
                    </a:solidFill>
                  </a:tcPr>
                </a:tc>
                <a:tc>
                  <a:txBody>
                    <a:bodyPr/>
                    <a:lstStyle/>
                    <a:p>
                      <a:pPr algn="ctr" fontAlgn="ctr"/>
                      <a:r>
                        <a:rPr lang="en-US" sz="2400" u="none" strike="noStrike" dirty="0">
                          <a:solidFill>
                            <a:schemeClr val="bg1"/>
                          </a:solidFill>
                          <a:effectLst/>
                          <a:latin typeface="+mn-lt"/>
                        </a:rPr>
                        <a:t>NS </a:t>
                      </a:r>
                      <a:endParaRPr lang="en-US" sz="2400" b="0" i="0" u="none" strike="noStrike" dirty="0">
                        <a:solidFill>
                          <a:schemeClr val="bg1"/>
                        </a:solidFill>
                        <a:effectLst/>
                        <a:latin typeface="+mn-lt"/>
                      </a:endParaRPr>
                    </a:p>
                  </a:txBody>
                  <a:tcPr marL="6597" marR="6597" marT="6597" marB="0" anchor="ctr">
                    <a:solidFill>
                      <a:srgbClr val="193D6A"/>
                    </a:solidFill>
                  </a:tcPr>
                </a:tc>
                <a:extLst>
                  <a:ext uri="{0D108BD9-81ED-4DB2-BD59-A6C34878D82A}">
                    <a16:rowId xmlns:a16="http://schemas.microsoft.com/office/drawing/2014/main" val="4178666071"/>
                  </a:ext>
                </a:extLst>
              </a:tr>
              <a:tr h="606308">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sz="2400" b="0" i="0" u="none" strike="noStrike" dirty="0">
                          <a:solidFill>
                            <a:schemeClr val="bg1"/>
                          </a:solidFill>
                          <a:effectLst/>
                          <a:latin typeface="+mn-lt"/>
                        </a:rPr>
                        <a:t> Shandon St sidewalk (Rosewood to Heyward)</a:t>
                      </a:r>
                    </a:p>
                  </a:txBody>
                  <a:tcPr marL="6597" marR="6597" marT="6597" marB="0" anchor="ctr">
                    <a:solidFill>
                      <a:srgbClr val="193D6A"/>
                    </a:solidFill>
                  </a:tcPr>
                </a:tc>
                <a:tc>
                  <a:txBody>
                    <a:bodyPr/>
                    <a:lstStyle/>
                    <a:p>
                      <a:pPr algn="ctr" fontAlgn="ctr"/>
                      <a:r>
                        <a:rPr lang="en-US" sz="2400" b="0" i="0" u="none" strike="noStrike" dirty="0">
                          <a:solidFill>
                            <a:schemeClr val="bg1"/>
                          </a:solidFill>
                          <a:effectLst/>
                          <a:latin typeface="+mn-lt"/>
                        </a:rPr>
                        <a:t>5</a:t>
                      </a:r>
                    </a:p>
                  </a:txBody>
                  <a:tcPr marL="6597" marR="6597" marT="6597" marB="0" anchor="ctr">
                    <a:solidFill>
                      <a:srgbClr val="193D6A"/>
                    </a:solidFill>
                  </a:tcPr>
                </a:tc>
                <a:tc>
                  <a:txBody>
                    <a:bodyPr/>
                    <a:lstStyle/>
                    <a:p>
                      <a:pPr algn="ctr" fontAlgn="ctr"/>
                      <a:r>
                        <a:rPr lang="en-US" sz="2400" u="none" strike="noStrike" dirty="0">
                          <a:solidFill>
                            <a:schemeClr val="bg1"/>
                          </a:solidFill>
                          <a:effectLst/>
                          <a:latin typeface="+mn-lt"/>
                        </a:rPr>
                        <a:t>NS </a:t>
                      </a:r>
                      <a:endParaRPr lang="en-US" sz="2400" b="0" i="0" u="none" strike="noStrike" dirty="0">
                        <a:solidFill>
                          <a:schemeClr val="bg1"/>
                        </a:solidFill>
                        <a:effectLst/>
                        <a:latin typeface="+mn-lt"/>
                      </a:endParaRPr>
                    </a:p>
                  </a:txBody>
                  <a:tcPr marL="6597" marR="6597" marT="6597" marB="0" anchor="ctr">
                    <a:solidFill>
                      <a:srgbClr val="193D6A"/>
                    </a:solidFill>
                  </a:tcPr>
                </a:tc>
                <a:extLst>
                  <a:ext uri="{0D108BD9-81ED-4DB2-BD59-A6C34878D82A}">
                    <a16:rowId xmlns:a16="http://schemas.microsoft.com/office/drawing/2014/main" val="1558701542"/>
                  </a:ext>
                </a:extLst>
              </a:tr>
              <a:tr h="606308">
                <a:tc>
                  <a:txBody>
                    <a:bodyPr/>
                    <a:lstStyle/>
                    <a:p>
                      <a:pPr algn="l" fontAlgn="ctr"/>
                      <a:r>
                        <a:rPr lang="en-US" sz="2400" b="0" i="0" u="none" strike="noStrike" dirty="0">
                          <a:solidFill>
                            <a:schemeClr val="bg1"/>
                          </a:solidFill>
                          <a:effectLst/>
                          <a:latin typeface="+mn-lt"/>
                        </a:rPr>
                        <a:t> Shandon St sidewalk (Wilmot to Wheat) </a:t>
                      </a:r>
                    </a:p>
                  </a:txBody>
                  <a:tcPr marL="6597" marR="6597" marT="6597" marB="0" anchor="ctr">
                    <a:solidFill>
                      <a:srgbClr val="193D6A"/>
                    </a:solidFill>
                  </a:tcPr>
                </a:tc>
                <a:tc>
                  <a:txBody>
                    <a:bodyPr/>
                    <a:lstStyle/>
                    <a:p>
                      <a:pPr algn="ctr" fontAlgn="ctr"/>
                      <a:r>
                        <a:rPr lang="en-US" sz="2400" b="0" i="0" u="none" strike="noStrike" dirty="0">
                          <a:solidFill>
                            <a:schemeClr val="bg1"/>
                          </a:solidFill>
                          <a:effectLst/>
                          <a:latin typeface="+mn-lt"/>
                        </a:rPr>
                        <a:t>5</a:t>
                      </a:r>
                    </a:p>
                  </a:txBody>
                  <a:tcPr marL="6597" marR="6597" marT="6597" marB="0" anchor="ctr">
                    <a:solidFill>
                      <a:srgbClr val="193D6A"/>
                    </a:solidFill>
                  </a:tcPr>
                </a:tc>
                <a:tc>
                  <a:txBody>
                    <a:bodyPr/>
                    <a:lstStyle/>
                    <a:p>
                      <a:pPr algn="ctr" fontAlgn="ctr"/>
                      <a:r>
                        <a:rPr lang="en-US" sz="2400" u="none" strike="noStrike" dirty="0">
                          <a:solidFill>
                            <a:schemeClr val="bg1"/>
                          </a:solidFill>
                          <a:effectLst/>
                          <a:latin typeface="+mn-lt"/>
                        </a:rPr>
                        <a:t>NS </a:t>
                      </a:r>
                      <a:endParaRPr lang="en-US" sz="2400" b="0" i="0" u="none" strike="noStrike" dirty="0">
                        <a:solidFill>
                          <a:schemeClr val="bg1"/>
                        </a:solidFill>
                        <a:effectLst/>
                        <a:latin typeface="+mn-lt"/>
                      </a:endParaRPr>
                    </a:p>
                  </a:txBody>
                  <a:tcPr marL="6597" marR="6597" marT="6597" marB="0" anchor="ctr">
                    <a:solidFill>
                      <a:srgbClr val="193D6A"/>
                    </a:solidFill>
                  </a:tcPr>
                </a:tc>
                <a:extLst>
                  <a:ext uri="{0D108BD9-81ED-4DB2-BD59-A6C34878D82A}">
                    <a16:rowId xmlns:a16="http://schemas.microsoft.com/office/drawing/2014/main" val="2589288526"/>
                  </a:ext>
                </a:extLst>
              </a:tr>
            </a:tbl>
          </a:graphicData>
        </a:graphic>
      </p:graphicFrame>
      <p:sp>
        <p:nvSpPr>
          <p:cNvPr id="9" name="TextBox 8"/>
          <p:cNvSpPr txBox="1"/>
          <p:nvPr/>
        </p:nvSpPr>
        <p:spPr>
          <a:xfrm>
            <a:off x="3864218" y="8212016"/>
            <a:ext cx="10203476" cy="553998"/>
          </a:xfrm>
          <a:prstGeom prst="rect">
            <a:avLst/>
          </a:prstGeom>
          <a:noFill/>
        </p:spPr>
        <p:txBody>
          <a:bodyPr wrap="square" rtlCol="0">
            <a:spAutoFit/>
          </a:bodyPr>
          <a:lstStyle/>
          <a:p>
            <a:r>
              <a:rPr lang="en-US" sz="3000" dirty="0"/>
              <a:t>Email:   transportationpenny@richlandcountysc.gov</a:t>
            </a:r>
          </a:p>
        </p:txBody>
      </p:sp>
    </p:spTree>
    <p:extLst>
      <p:ext uri="{BB962C8B-B14F-4D97-AF65-F5344CB8AC3E}">
        <p14:creationId xmlns:p14="http://schemas.microsoft.com/office/powerpoint/2010/main" val="11754005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4816593" cy="2709333"/>
          </a:xfrm>
        </p:grpSpPr>
        <p:sp>
          <p:nvSpPr>
            <p:cNvPr id="3" name="Freeform 3"/>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193D6A"/>
            </a:solidFill>
          </p:spPr>
        </p:sp>
        <p:sp>
          <p:nvSpPr>
            <p:cNvPr id="4" name="TextBox 4"/>
            <p:cNvSpPr txBox="1"/>
            <p:nvPr/>
          </p:nvSpPr>
          <p:spPr>
            <a:xfrm>
              <a:off x="0" y="-38100"/>
              <a:ext cx="4816593" cy="2747433"/>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rot="724886">
            <a:off x="-5205192" y="6644740"/>
            <a:ext cx="13431064" cy="5982929"/>
          </a:xfrm>
          <a:custGeom>
            <a:avLst/>
            <a:gdLst/>
            <a:ahLst/>
            <a:cxnLst/>
            <a:rect l="l" t="t" r="r" b="b"/>
            <a:pathLst>
              <a:path w="13431064" h="5982929">
                <a:moveTo>
                  <a:pt x="0" y="0"/>
                </a:moveTo>
                <a:lnTo>
                  <a:pt x="13431065" y="0"/>
                </a:lnTo>
                <a:lnTo>
                  <a:pt x="13431065" y="5982929"/>
                </a:lnTo>
                <a:lnTo>
                  <a:pt x="0" y="598292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12480113" y="1660662"/>
            <a:ext cx="7289526" cy="7289526"/>
          </a:xfrm>
          <a:custGeom>
            <a:avLst/>
            <a:gdLst/>
            <a:ahLst/>
            <a:cxnLst/>
            <a:rect l="l" t="t" r="r" b="b"/>
            <a:pathLst>
              <a:path w="7289526" h="7289526">
                <a:moveTo>
                  <a:pt x="0" y="0"/>
                </a:moveTo>
                <a:lnTo>
                  <a:pt x="7289526" y="0"/>
                </a:lnTo>
                <a:lnTo>
                  <a:pt x="7289526" y="7289526"/>
                </a:lnTo>
                <a:lnTo>
                  <a:pt x="0" y="7289526"/>
                </a:lnTo>
                <a:lnTo>
                  <a:pt x="0" y="0"/>
                </a:lnTo>
                <a:close/>
              </a:path>
            </a:pathLst>
          </a:custGeom>
          <a:blipFill>
            <a:blip r:embed="rId4">
              <a:alphaModFix amt="32999"/>
              <a:extLst>
                <a:ext uri="{96DAC541-7B7A-43D3-8B79-37D633B846F1}">
                  <asvg:svgBlip xmlns:asvg="http://schemas.microsoft.com/office/drawing/2016/SVG/main" r:embed="rId5"/>
                </a:ext>
              </a:extLst>
            </a:blip>
            <a:stretch>
              <a:fillRect/>
            </a:stretch>
          </a:blipFill>
        </p:spPr>
      </p:sp>
      <p:sp>
        <p:nvSpPr>
          <p:cNvPr id="7" name="Freeform 7"/>
          <p:cNvSpPr/>
          <p:nvPr/>
        </p:nvSpPr>
        <p:spPr>
          <a:xfrm flipH="1" flipV="1">
            <a:off x="8061011" y="6996644"/>
            <a:ext cx="10365741" cy="4617466"/>
          </a:xfrm>
          <a:custGeom>
            <a:avLst/>
            <a:gdLst/>
            <a:ahLst/>
            <a:cxnLst/>
            <a:rect l="l" t="t" r="r" b="b"/>
            <a:pathLst>
              <a:path w="10365741" h="4617466">
                <a:moveTo>
                  <a:pt x="10365741" y="4617466"/>
                </a:moveTo>
                <a:lnTo>
                  <a:pt x="0" y="4617466"/>
                </a:lnTo>
                <a:lnTo>
                  <a:pt x="0" y="0"/>
                </a:lnTo>
                <a:lnTo>
                  <a:pt x="10365741" y="0"/>
                </a:lnTo>
                <a:lnTo>
                  <a:pt x="10365741" y="4617466"/>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8" name="Group 8"/>
          <p:cNvGrpSpPr/>
          <p:nvPr/>
        </p:nvGrpSpPr>
        <p:grpSpPr>
          <a:xfrm>
            <a:off x="5611005" y="2720965"/>
            <a:ext cx="7065991" cy="4635119"/>
            <a:chOff x="0" y="323850"/>
            <a:chExt cx="9421321" cy="6180158"/>
          </a:xfrm>
        </p:grpSpPr>
        <p:sp>
          <p:nvSpPr>
            <p:cNvPr id="9" name="TextBox 9"/>
            <p:cNvSpPr txBox="1"/>
            <p:nvPr/>
          </p:nvSpPr>
          <p:spPr>
            <a:xfrm>
              <a:off x="2519405" y="2126286"/>
              <a:ext cx="4826340" cy="1630810"/>
            </a:xfrm>
            <a:prstGeom prst="rect">
              <a:avLst/>
            </a:prstGeom>
          </p:spPr>
          <p:txBody>
            <a:bodyPr lIns="0" tIns="0" rIns="0" bIns="0" rtlCol="0" anchor="t">
              <a:spAutoFit/>
            </a:bodyPr>
            <a:lstStyle/>
            <a:p>
              <a:pPr algn="ctr">
                <a:lnSpc>
                  <a:spcPts val="10283"/>
                </a:lnSpc>
              </a:pPr>
              <a:r>
                <a:rPr lang="en-US" sz="7345" dirty="0">
                  <a:solidFill>
                    <a:srgbClr val="FFFFFF"/>
                  </a:solidFill>
                  <a:latin typeface="Droid Serif"/>
                </a:rPr>
                <a:t>OF THE </a:t>
              </a:r>
            </a:p>
          </p:txBody>
        </p:sp>
        <p:sp>
          <p:nvSpPr>
            <p:cNvPr id="10" name="TextBox 10"/>
            <p:cNvSpPr txBox="1"/>
            <p:nvPr/>
          </p:nvSpPr>
          <p:spPr>
            <a:xfrm>
              <a:off x="373144" y="3639199"/>
              <a:ext cx="9048177" cy="2864809"/>
            </a:xfrm>
            <a:prstGeom prst="rect">
              <a:avLst/>
            </a:prstGeom>
          </p:spPr>
          <p:txBody>
            <a:bodyPr lIns="0" tIns="0" rIns="0" bIns="0" rtlCol="0" anchor="t">
              <a:spAutoFit/>
            </a:bodyPr>
            <a:lstStyle/>
            <a:p>
              <a:pPr algn="ctr">
                <a:lnSpc>
                  <a:spcPts val="15393"/>
                </a:lnSpc>
              </a:pPr>
              <a:r>
                <a:rPr lang="en-US" sz="15707" spc="-801" dirty="0">
                  <a:solidFill>
                    <a:srgbClr val="FFFFFF"/>
                  </a:solidFill>
                  <a:latin typeface="Droid Serif Bold"/>
                </a:rPr>
                <a:t>PENNY</a:t>
              </a:r>
            </a:p>
          </p:txBody>
        </p:sp>
        <p:sp>
          <p:nvSpPr>
            <p:cNvPr id="11" name="TextBox 11"/>
            <p:cNvSpPr txBox="1"/>
            <p:nvPr/>
          </p:nvSpPr>
          <p:spPr>
            <a:xfrm>
              <a:off x="0" y="323850"/>
              <a:ext cx="9421321" cy="2864856"/>
            </a:xfrm>
            <a:prstGeom prst="rect">
              <a:avLst/>
            </a:prstGeom>
          </p:spPr>
          <p:txBody>
            <a:bodyPr lIns="0" tIns="0" rIns="0" bIns="0" rtlCol="0" anchor="t">
              <a:spAutoFit/>
            </a:bodyPr>
            <a:lstStyle/>
            <a:p>
              <a:pPr algn="ctr">
                <a:lnSpc>
                  <a:spcPts val="15394"/>
                </a:lnSpc>
              </a:pPr>
              <a:r>
                <a:rPr lang="en-US" sz="15708" spc="-1193" dirty="0">
                  <a:solidFill>
                    <a:srgbClr val="FFFFFF"/>
                  </a:solidFill>
                  <a:latin typeface="Droid Serif Bold"/>
                </a:rPr>
                <a:t>STATE</a:t>
              </a:r>
            </a:p>
          </p:txBody>
        </p:sp>
        <p:sp>
          <p:nvSpPr>
            <p:cNvPr id="12" name="Freeform 12"/>
            <p:cNvSpPr/>
            <p:nvPr/>
          </p:nvSpPr>
          <p:spPr>
            <a:xfrm>
              <a:off x="307106" y="3015056"/>
              <a:ext cx="1991624" cy="237721"/>
            </a:xfrm>
            <a:custGeom>
              <a:avLst/>
              <a:gdLst/>
              <a:ahLst/>
              <a:cxnLst/>
              <a:rect l="l" t="t" r="r" b="b"/>
              <a:pathLst>
                <a:path w="1991624" h="237721">
                  <a:moveTo>
                    <a:pt x="0" y="0"/>
                  </a:moveTo>
                  <a:lnTo>
                    <a:pt x="1991624" y="0"/>
                  </a:lnTo>
                  <a:lnTo>
                    <a:pt x="1991624" y="237721"/>
                  </a:lnTo>
                  <a:lnTo>
                    <a:pt x="0" y="237721"/>
                  </a:lnTo>
                  <a:lnTo>
                    <a:pt x="0" y="0"/>
                  </a:lnTo>
                  <a:close/>
                </a:path>
              </a:pathLst>
            </a:custGeom>
            <a: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l="-165245"/>
              </a:stretch>
            </a:blipFill>
          </p:spPr>
        </p:sp>
        <p:sp>
          <p:nvSpPr>
            <p:cNvPr id="13" name="Freeform 13"/>
            <p:cNvSpPr/>
            <p:nvPr/>
          </p:nvSpPr>
          <p:spPr>
            <a:xfrm>
              <a:off x="7249463" y="3015056"/>
              <a:ext cx="2153325" cy="237721"/>
            </a:xfrm>
            <a:custGeom>
              <a:avLst/>
              <a:gdLst/>
              <a:ahLst/>
              <a:cxnLst/>
              <a:rect l="l" t="t" r="r" b="b"/>
              <a:pathLst>
                <a:path w="2153325" h="237721">
                  <a:moveTo>
                    <a:pt x="0" y="0"/>
                  </a:moveTo>
                  <a:lnTo>
                    <a:pt x="2153326" y="0"/>
                  </a:lnTo>
                  <a:lnTo>
                    <a:pt x="2153326" y="237721"/>
                  </a:lnTo>
                  <a:lnTo>
                    <a:pt x="0" y="237721"/>
                  </a:lnTo>
                  <a:lnTo>
                    <a:pt x="0" y="0"/>
                  </a:lnTo>
                  <a:close/>
                </a:path>
              </a:pathLst>
            </a:custGeom>
            <a: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r="-145327"/>
              </a:stretch>
            </a:blipFill>
          </p:spPr>
        </p:sp>
      </p:grpSp>
      <p:grpSp>
        <p:nvGrpSpPr>
          <p:cNvPr id="14" name="Group 14"/>
          <p:cNvGrpSpPr/>
          <p:nvPr/>
        </p:nvGrpSpPr>
        <p:grpSpPr>
          <a:xfrm>
            <a:off x="6963549" y="-800100"/>
            <a:ext cx="4623412" cy="4623412"/>
            <a:chOff x="0" y="0"/>
            <a:chExt cx="6164550" cy="6164550"/>
          </a:xfrm>
        </p:grpSpPr>
        <p:sp>
          <p:nvSpPr>
            <p:cNvPr id="15" name="Freeform 15"/>
            <p:cNvSpPr/>
            <p:nvPr/>
          </p:nvSpPr>
          <p:spPr>
            <a:xfrm>
              <a:off x="0" y="0"/>
              <a:ext cx="6164550" cy="6164550"/>
            </a:xfrm>
            <a:custGeom>
              <a:avLst/>
              <a:gdLst/>
              <a:ahLst/>
              <a:cxnLst/>
              <a:rect l="l" t="t" r="r" b="b"/>
              <a:pathLst>
                <a:path w="6164550" h="6164550">
                  <a:moveTo>
                    <a:pt x="0" y="0"/>
                  </a:moveTo>
                  <a:lnTo>
                    <a:pt x="6164550" y="0"/>
                  </a:lnTo>
                  <a:lnTo>
                    <a:pt x="6164550" y="6164550"/>
                  </a:lnTo>
                  <a:lnTo>
                    <a:pt x="0" y="6164550"/>
                  </a:lnTo>
                  <a:lnTo>
                    <a:pt x="0" y="0"/>
                  </a:lnTo>
                  <a:close/>
                </a:path>
              </a:pathLst>
            </a:custGeom>
            <a: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a:blipFill>
          </p:spPr>
        </p:sp>
        <p:sp>
          <p:nvSpPr>
            <p:cNvPr id="16" name="Freeform 16"/>
            <p:cNvSpPr/>
            <p:nvPr/>
          </p:nvSpPr>
          <p:spPr>
            <a:xfrm>
              <a:off x="1714619" y="1857076"/>
              <a:ext cx="2820930" cy="2364780"/>
            </a:xfrm>
            <a:custGeom>
              <a:avLst/>
              <a:gdLst/>
              <a:ahLst/>
              <a:cxnLst/>
              <a:rect l="l" t="t" r="r" b="b"/>
              <a:pathLst>
                <a:path w="2820930" h="2364780">
                  <a:moveTo>
                    <a:pt x="0" y="0"/>
                  </a:moveTo>
                  <a:lnTo>
                    <a:pt x="2820930" y="0"/>
                  </a:lnTo>
                  <a:lnTo>
                    <a:pt x="2820930" y="2364779"/>
                  </a:lnTo>
                  <a:lnTo>
                    <a:pt x="0" y="2364779"/>
                  </a:lnTo>
                  <a:lnTo>
                    <a:pt x="0" y="0"/>
                  </a:lnTo>
                  <a:close/>
                </a:path>
              </a:pathLst>
            </a:custGeom>
            <a:blipFill>
              <a:blip r:embed="rId10" cstate="screen">
                <a:extLst>
                  <a:ext uri="{28A0092B-C50C-407E-A947-70E740481C1C}">
                    <a14:useLocalDpi xmlns:a14="http://schemas.microsoft.com/office/drawing/2010/main"/>
                  </a:ext>
                </a:extLst>
              </a:blip>
              <a:stretch>
                <a:fillRect/>
              </a:stretch>
            </a:blipFill>
          </p:spPr>
        </p:sp>
      </p:grpSp>
      <p:sp>
        <p:nvSpPr>
          <p:cNvPr id="17" name="Freeform 17"/>
          <p:cNvSpPr/>
          <p:nvPr/>
        </p:nvSpPr>
        <p:spPr>
          <a:xfrm>
            <a:off x="-1326795" y="-1289364"/>
            <a:ext cx="7289526" cy="7289526"/>
          </a:xfrm>
          <a:custGeom>
            <a:avLst/>
            <a:gdLst/>
            <a:ahLst/>
            <a:cxnLst/>
            <a:rect l="l" t="t" r="r" b="b"/>
            <a:pathLst>
              <a:path w="7289526" h="7289526">
                <a:moveTo>
                  <a:pt x="0" y="0"/>
                </a:moveTo>
                <a:lnTo>
                  <a:pt x="7289526" y="0"/>
                </a:lnTo>
                <a:lnTo>
                  <a:pt x="7289526" y="7289526"/>
                </a:lnTo>
                <a:lnTo>
                  <a:pt x="0" y="7289526"/>
                </a:lnTo>
                <a:lnTo>
                  <a:pt x="0" y="0"/>
                </a:lnTo>
                <a:close/>
              </a:path>
            </a:pathLst>
          </a:custGeom>
          <a:blipFill>
            <a:blip r:embed="rId4">
              <a:alphaModFix amt="32999"/>
              <a:extLst>
                <a:ext uri="{96DAC541-7B7A-43D3-8B79-37D633B846F1}">
                  <asvg:svgBlip xmlns:asvg="http://schemas.microsoft.com/office/drawing/2016/SVG/main" r:embed="rId5"/>
                </a:ext>
              </a:extLst>
            </a:blip>
            <a:stretch>
              <a:fillRect/>
            </a:stretch>
          </a:blipFill>
        </p:spPr>
      </p:sp>
      <p:sp>
        <p:nvSpPr>
          <p:cNvPr id="18" name="TextBox 18"/>
          <p:cNvSpPr txBox="1"/>
          <p:nvPr/>
        </p:nvSpPr>
        <p:spPr>
          <a:xfrm>
            <a:off x="0" y="7086114"/>
            <a:ext cx="18288000" cy="662941"/>
          </a:xfrm>
          <a:prstGeom prst="rect">
            <a:avLst/>
          </a:prstGeom>
        </p:spPr>
        <p:txBody>
          <a:bodyPr lIns="0" tIns="0" rIns="0" bIns="0" rtlCol="0" anchor="t">
            <a:spAutoFit/>
          </a:bodyPr>
          <a:lstStyle/>
          <a:p>
            <a:pPr algn="ctr">
              <a:lnSpc>
                <a:spcPts val="5459"/>
              </a:lnSpc>
            </a:pPr>
            <a:r>
              <a:rPr lang="en-US" sz="3899" spc="2507">
                <a:solidFill>
                  <a:srgbClr val="94BED4"/>
                </a:solidFill>
                <a:latin typeface="Droid Serif"/>
              </a:rPr>
              <a:t>2023</a:t>
            </a:r>
          </a:p>
        </p:txBody>
      </p:sp>
    </p:spTree>
    <p:extLst>
      <p:ext uri="{BB962C8B-B14F-4D97-AF65-F5344CB8AC3E}">
        <p14:creationId xmlns:p14="http://schemas.microsoft.com/office/powerpoint/2010/main" val="1821228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4816593" cy="2709333"/>
          </a:xfrm>
        </p:grpSpPr>
        <p:sp>
          <p:nvSpPr>
            <p:cNvPr id="3" name="Freeform 3"/>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193D6A"/>
            </a:solidFill>
          </p:spPr>
        </p:sp>
        <p:sp>
          <p:nvSpPr>
            <p:cNvPr id="4" name="TextBox 4"/>
            <p:cNvSpPr txBox="1"/>
            <p:nvPr/>
          </p:nvSpPr>
          <p:spPr>
            <a:xfrm>
              <a:off x="0" y="-38100"/>
              <a:ext cx="4816593" cy="2747433"/>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rot="724886">
            <a:off x="-5205192" y="6644740"/>
            <a:ext cx="13431064" cy="5982929"/>
          </a:xfrm>
          <a:custGeom>
            <a:avLst/>
            <a:gdLst/>
            <a:ahLst/>
            <a:cxnLst/>
            <a:rect l="l" t="t" r="r" b="b"/>
            <a:pathLst>
              <a:path w="13431064" h="5982929">
                <a:moveTo>
                  <a:pt x="0" y="0"/>
                </a:moveTo>
                <a:lnTo>
                  <a:pt x="13431065" y="0"/>
                </a:lnTo>
                <a:lnTo>
                  <a:pt x="13431065" y="5982929"/>
                </a:lnTo>
                <a:lnTo>
                  <a:pt x="0" y="598292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12480113" y="1660662"/>
            <a:ext cx="7289526" cy="7289526"/>
          </a:xfrm>
          <a:custGeom>
            <a:avLst/>
            <a:gdLst/>
            <a:ahLst/>
            <a:cxnLst/>
            <a:rect l="l" t="t" r="r" b="b"/>
            <a:pathLst>
              <a:path w="7289526" h="7289526">
                <a:moveTo>
                  <a:pt x="0" y="0"/>
                </a:moveTo>
                <a:lnTo>
                  <a:pt x="7289526" y="0"/>
                </a:lnTo>
                <a:lnTo>
                  <a:pt x="7289526" y="7289526"/>
                </a:lnTo>
                <a:lnTo>
                  <a:pt x="0" y="7289526"/>
                </a:lnTo>
                <a:lnTo>
                  <a:pt x="0" y="0"/>
                </a:lnTo>
                <a:close/>
              </a:path>
            </a:pathLst>
          </a:custGeom>
          <a:blipFill>
            <a:blip r:embed="rId4">
              <a:alphaModFix amt="32999"/>
              <a:extLst>
                <a:ext uri="{96DAC541-7B7A-43D3-8B79-37D633B846F1}">
                  <asvg:svgBlip xmlns:asvg="http://schemas.microsoft.com/office/drawing/2016/SVG/main" r:embed="rId5"/>
                </a:ext>
              </a:extLst>
            </a:blip>
            <a:stretch>
              <a:fillRect/>
            </a:stretch>
          </a:blipFill>
        </p:spPr>
      </p:sp>
      <p:sp>
        <p:nvSpPr>
          <p:cNvPr id="7" name="Freeform 7"/>
          <p:cNvSpPr/>
          <p:nvPr/>
        </p:nvSpPr>
        <p:spPr>
          <a:xfrm flipH="1" flipV="1">
            <a:off x="8061011" y="6996644"/>
            <a:ext cx="10365741" cy="4617466"/>
          </a:xfrm>
          <a:custGeom>
            <a:avLst/>
            <a:gdLst/>
            <a:ahLst/>
            <a:cxnLst/>
            <a:rect l="l" t="t" r="r" b="b"/>
            <a:pathLst>
              <a:path w="10365741" h="4617466">
                <a:moveTo>
                  <a:pt x="10365741" y="4617466"/>
                </a:moveTo>
                <a:lnTo>
                  <a:pt x="0" y="4617466"/>
                </a:lnTo>
                <a:lnTo>
                  <a:pt x="0" y="0"/>
                </a:lnTo>
                <a:lnTo>
                  <a:pt x="10365741" y="0"/>
                </a:lnTo>
                <a:lnTo>
                  <a:pt x="10365741" y="4617466"/>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8" name="Freeform 8"/>
          <p:cNvSpPr/>
          <p:nvPr/>
        </p:nvSpPr>
        <p:spPr>
          <a:xfrm>
            <a:off x="-1326795" y="-1289364"/>
            <a:ext cx="7289526" cy="7289526"/>
          </a:xfrm>
          <a:custGeom>
            <a:avLst/>
            <a:gdLst/>
            <a:ahLst/>
            <a:cxnLst/>
            <a:rect l="l" t="t" r="r" b="b"/>
            <a:pathLst>
              <a:path w="7289526" h="7289526">
                <a:moveTo>
                  <a:pt x="0" y="0"/>
                </a:moveTo>
                <a:lnTo>
                  <a:pt x="7289526" y="0"/>
                </a:lnTo>
                <a:lnTo>
                  <a:pt x="7289526" y="7289526"/>
                </a:lnTo>
                <a:lnTo>
                  <a:pt x="0" y="7289526"/>
                </a:lnTo>
                <a:lnTo>
                  <a:pt x="0" y="0"/>
                </a:lnTo>
                <a:close/>
              </a:path>
            </a:pathLst>
          </a:custGeom>
          <a:blipFill>
            <a:blip r:embed="rId4">
              <a:alphaModFix amt="32999"/>
              <a:extLst>
                <a:ext uri="{96DAC541-7B7A-43D3-8B79-37D633B846F1}">
                  <asvg:svgBlip xmlns:asvg="http://schemas.microsoft.com/office/drawing/2016/SVG/main" r:embed="rId5"/>
                </a:ext>
              </a:extLst>
            </a:blip>
            <a:stretch>
              <a:fillRect/>
            </a:stretch>
          </a:blipFill>
        </p:spPr>
      </p:sp>
      <p:grpSp>
        <p:nvGrpSpPr>
          <p:cNvPr id="9" name="Group 9"/>
          <p:cNvGrpSpPr>
            <a:grpSpLocks noChangeAspect="1"/>
          </p:cNvGrpSpPr>
          <p:nvPr/>
        </p:nvGrpSpPr>
        <p:grpSpPr>
          <a:xfrm>
            <a:off x="6723317" y="911744"/>
            <a:ext cx="3959865" cy="3959849"/>
            <a:chOff x="0" y="0"/>
            <a:chExt cx="6350000" cy="6349975"/>
          </a:xfrm>
        </p:grpSpPr>
        <p:sp>
          <p:nvSpPr>
            <p:cNvPr id="10" name="Freeform 10"/>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6" cstate="screen">
                <a:extLst>
                  <a:ext uri="{28A0092B-C50C-407E-A947-70E740481C1C}">
                    <a14:useLocalDpi xmlns:a14="http://schemas.microsoft.com/office/drawing/2010/main"/>
                  </a:ext>
                </a:extLst>
              </a:blip>
              <a:stretch>
                <a:fillRect/>
              </a:stretch>
            </a:blipFill>
          </p:spPr>
        </p:sp>
      </p:grpSp>
      <p:sp>
        <p:nvSpPr>
          <p:cNvPr id="11" name="Freeform 11"/>
          <p:cNvSpPr/>
          <p:nvPr/>
        </p:nvSpPr>
        <p:spPr>
          <a:xfrm>
            <a:off x="6495062" y="770527"/>
            <a:ext cx="4340176" cy="4372973"/>
          </a:xfrm>
          <a:custGeom>
            <a:avLst/>
            <a:gdLst/>
            <a:ahLst/>
            <a:cxnLst/>
            <a:rect l="l" t="t" r="r" b="b"/>
            <a:pathLst>
              <a:path w="4340176" h="4372973">
                <a:moveTo>
                  <a:pt x="0" y="0"/>
                </a:moveTo>
                <a:lnTo>
                  <a:pt x="4340176" y="0"/>
                </a:lnTo>
                <a:lnTo>
                  <a:pt x="4340176" y="4372973"/>
                </a:lnTo>
                <a:lnTo>
                  <a:pt x="0" y="437297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2" name="TextBox 12"/>
          <p:cNvSpPr txBox="1"/>
          <p:nvPr/>
        </p:nvSpPr>
        <p:spPr>
          <a:xfrm>
            <a:off x="4788227" y="5776767"/>
            <a:ext cx="7830046" cy="766854"/>
          </a:xfrm>
          <a:prstGeom prst="rect">
            <a:avLst/>
          </a:prstGeom>
        </p:spPr>
        <p:txBody>
          <a:bodyPr lIns="0" tIns="0" rIns="0" bIns="0" rtlCol="0" anchor="t">
            <a:spAutoFit/>
          </a:bodyPr>
          <a:lstStyle/>
          <a:p>
            <a:pPr algn="ctr">
              <a:lnSpc>
                <a:spcPts val="6096"/>
              </a:lnSpc>
            </a:pPr>
            <a:r>
              <a:rPr lang="en-US" sz="4800" spc="-163">
                <a:solidFill>
                  <a:srgbClr val="94BED4"/>
                </a:solidFill>
                <a:latin typeface="Droid Serif Bold"/>
              </a:rPr>
              <a:t>John Boylston</a:t>
            </a:r>
          </a:p>
        </p:txBody>
      </p:sp>
      <p:sp>
        <p:nvSpPr>
          <p:cNvPr id="13" name="TextBox 13"/>
          <p:cNvSpPr txBox="1"/>
          <p:nvPr/>
        </p:nvSpPr>
        <p:spPr>
          <a:xfrm>
            <a:off x="4935589" y="5229225"/>
            <a:ext cx="7830046" cy="622893"/>
          </a:xfrm>
          <a:prstGeom prst="rect">
            <a:avLst/>
          </a:prstGeom>
        </p:spPr>
        <p:txBody>
          <a:bodyPr lIns="0" tIns="0" rIns="0" bIns="0" rtlCol="0" anchor="t">
            <a:spAutoFit/>
          </a:bodyPr>
          <a:lstStyle/>
          <a:p>
            <a:pPr algn="ctr">
              <a:lnSpc>
                <a:spcPts val="5040"/>
              </a:lnSpc>
            </a:pPr>
            <a:r>
              <a:rPr lang="en-US" sz="3600">
                <a:solidFill>
                  <a:srgbClr val="FFFFFF"/>
                </a:solidFill>
                <a:latin typeface="Droid Serif Bold"/>
              </a:rPr>
              <a:t>Presenter</a:t>
            </a:r>
          </a:p>
        </p:txBody>
      </p:sp>
      <p:sp>
        <p:nvSpPr>
          <p:cNvPr id="14" name="TextBox 14"/>
          <p:cNvSpPr txBox="1"/>
          <p:nvPr/>
        </p:nvSpPr>
        <p:spPr>
          <a:xfrm>
            <a:off x="5073539" y="6635016"/>
            <a:ext cx="7259421" cy="704206"/>
          </a:xfrm>
          <a:prstGeom prst="rect">
            <a:avLst/>
          </a:prstGeom>
        </p:spPr>
        <p:txBody>
          <a:bodyPr lIns="0" tIns="0" rIns="0" bIns="0" rtlCol="0" anchor="t">
            <a:spAutoFit/>
          </a:bodyPr>
          <a:lstStyle/>
          <a:p>
            <a:pPr algn="ctr">
              <a:lnSpc>
                <a:spcPts val="2793"/>
              </a:lnSpc>
            </a:pPr>
            <a:r>
              <a:rPr lang="en-US" sz="2199" dirty="0">
                <a:solidFill>
                  <a:srgbClr val="94BED4"/>
                </a:solidFill>
                <a:latin typeface="Droid Serif Italics"/>
              </a:rPr>
              <a:t>Director of Preconstruction,</a:t>
            </a:r>
          </a:p>
          <a:p>
            <a:pPr algn="ctr">
              <a:lnSpc>
                <a:spcPts val="2793"/>
              </a:lnSpc>
            </a:pPr>
            <a:r>
              <a:rPr lang="en-US" sz="2199" dirty="0">
                <a:solidFill>
                  <a:srgbClr val="94BED4"/>
                </a:solidFill>
                <a:latin typeface="Droid Serif Italics"/>
              </a:rPr>
              <a:t>South Carolina Department of Transportation</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4816593" cy="2709333"/>
          </a:xfrm>
        </p:grpSpPr>
        <p:sp>
          <p:nvSpPr>
            <p:cNvPr id="3" name="Freeform 3"/>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193D6A"/>
            </a:solidFill>
          </p:spPr>
        </p:sp>
        <p:sp>
          <p:nvSpPr>
            <p:cNvPr id="4" name="TextBox 4"/>
            <p:cNvSpPr txBox="1"/>
            <p:nvPr/>
          </p:nvSpPr>
          <p:spPr>
            <a:xfrm>
              <a:off x="0" y="-38100"/>
              <a:ext cx="4816593" cy="2747433"/>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rot="724886">
            <a:off x="-5205192" y="6644740"/>
            <a:ext cx="13431064" cy="5982929"/>
          </a:xfrm>
          <a:custGeom>
            <a:avLst/>
            <a:gdLst/>
            <a:ahLst/>
            <a:cxnLst/>
            <a:rect l="l" t="t" r="r" b="b"/>
            <a:pathLst>
              <a:path w="13431064" h="5982929">
                <a:moveTo>
                  <a:pt x="0" y="0"/>
                </a:moveTo>
                <a:lnTo>
                  <a:pt x="13431065" y="0"/>
                </a:lnTo>
                <a:lnTo>
                  <a:pt x="13431065" y="5982929"/>
                </a:lnTo>
                <a:lnTo>
                  <a:pt x="0" y="598292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12480113" y="1660662"/>
            <a:ext cx="7289526" cy="7289526"/>
          </a:xfrm>
          <a:custGeom>
            <a:avLst/>
            <a:gdLst/>
            <a:ahLst/>
            <a:cxnLst/>
            <a:rect l="l" t="t" r="r" b="b"/>
            <a:pathLst>
              <a:path w="7289526" h="7289526">
                <a:moveTo>
                  <a:pt x="0" y="0"/>
                </a:moveTo>
                <a:lnTo>
                  <a:pt x="7289526" y="0"/>
                </a:lnTo>
                <a:lnTo>
                  <a:pt x="7289526" y="7289526"/>
                </a:lnTo>
                <a:lnTo>
                  <a:pt x="0" y="7289526"/>
                </a:lnTo>
                <a:lnTo>
                  <a:pt x="0" y="0"/>
                </a:lnTo>
                <a:close/>
              </a:path>
            </a:pathLst>
          </a:custGeom>
          <a:blipFill>
            <a:blip r:embed="rId4">
              <a:alphaModFix amt="32999"/>
              <a:extLst>
                <a:ext uri="{96DAC541-7B7A-43D3-8B79-37D633B846F1}">
                  <asvg:svgBlip xmlns:asvg="http://schemas.microsoft.com/office/drawing/2016/SVG/main" r:embed="rId5"/>
                </a:ext>
              </a:extLst>
            </a:blip>
            <a:stretch>
              <a:fillRect/>
            </a:stretch>
          </a:blipFill>
        </p:spPr>
      </p:sp>
      <p:sp>
        <p:nvSpPr>
          <p:cNvPr id="7" name="Freeform 7"/>
          <p:cNvSpPr/>
          <p:nvPr/>
        </p:nvSpPr>
        <p:spPr>
          <a:xfrm flipH="1" flipV="1">
            <a:off x="8061011" y="6996644"/>
            <a:ext cx="10365741" cy="4617466"/>
          </a:xfrm>
          <a:custGeom>
            <a:avLst/>
            <a:gdLst/>
            <a:ahLst/>
            <a:cxnLst/>
            <a:rect l="l" t="t" r="r" b="b"/>
            <a:pathLst>
              <a:path w="10365741" h="4617466">
                <a:moveTo>
                  <a:pt x="10365741" y="4617466"/>
                </a:moveTo>
                <a:lnTo>
                  <a:pt x="0" y="4617466"/>
                </a:lnTo>
                <a:lnTo>
                  <a:pt x="0" y="0"/>
                </a:lnTo>
                <a:lnTo>
                  <a:pt x="10365741" y="0"/>
                </a:lnTo>
                <a:lnTo>
                  <a:pt x="10365741" y="4617466"/>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9" name="Group 9"/>
          <p:cNvGrpSpPr/>
          <p:nvPr/>
        </p:nvGrpSpPr>
        <p:grpSpPr>
          <a:xfrm>
            <a:off x="6963549" y="-800100"/>
            <a:ext cx="4623412" cy="4623412"/>
            <a:chOff x="0" y="0"/>
            <a:chExt cx="6164550" cy="6164550"/>
          </a:xfrm>
        </p:grpSpPr>
        <p:sp>
          <p:nvSpPr>
            <p:cNvPr id="10" name="Freeform 10"/>
            <p:cNvSpPr/>
            <p:nvPr/>
          </p:nvSpPr>
          <p:spPr>
            <a:xfrm>
              <a:off x="0" y="0"/>
              <a:ext cx="6164550" cy="6164550"/>
            </a:xfrm>
            <a:custGeom>
              <a:avLst/>
              <a:gdLst/>
              <a:ahLst/>
              <a:cxnLst/>
              <a:rect l="l" t="t" r="r" b="b"/>
              <a:pathLst>
                <a:path w="6164550" h="6164550">
                  <a:moveTo>
                    <a:pt x="0" y="0"/>
                  </a:moveTo>
                  <a:lnTo>
                    <a:pt x="6164550" y="0"/>
                  </a:lnTo>
                  <a:lnTo>
                    <a:pt x="6164550" y="6164550"/>
                  </a:lnTo>
                  <a:lnTo>
                    <a:pt x="0" y="6164550"/>
                  </a:lnTo>
                  <a:lnTo>
                    <a:pt x="0" y="0"/>
                  </a:lnTo>
                  <a:close/>
                </a:path>
              </a:pathLst>
            </a:custGeom>
            <a: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a:blipFill>
          </p:spPr>
        </p:sp>
        <p:sp>
          <p:nvSpPr>
            <p:cNvPr id="11" name="Freeform 11"/>
            <p:cNvSpPr/>
            <p:nvPr/>
          </p:nvSpPr>
          <p:spPr>
            <a:xfrm>
              <a:off x="1714619" y="1857076"/>
              <a:ext cx="2820930" cy="2364780"/>
            </a:xfrm>
            <a:custGeom>
              <a:avLst/>
              <a:gdLst/>
              <a:ahLst/>
              <a:cxnLst/>
              <a:rect l="l" t="t" r="r" b="b"/>
              <a:pathLst>
                <a:path w="2820930" h="2364780">
                  <a:moveTo>
                    <a:pt x="0" y="0"/>
                  </a:moveTo>
                  <a:lnTo>
                    <a:pt x="2820930" y="0"/>
                  </a:lnTo>
                  <a:lnTo>
                    <a:pt x="2820930" y="2364779"/>
                  </a:lnTo>
                  <a:lnTo>
                    <a:pt x="0" y="2364779"/>
                  </a:lnTo>
                  <a:lnTo>
                    <a:pt x="0" y="0"/>
                  </a:lnTo>
                  <a:close/>
                </a:path>
              </a:pathLst>
            </a:custGeom>
            <a:blipFill>
              <a:blip r:embed="rId8" cstate="screen">
                <a:extLst>
                  <a:ext uri="{28A0092B-C50C-407E-A947-70E740481C1C}">
                    <a14:useLocalDpi xmlns:a14="http://schemas.microsoft.com/office/drawing/2010/main"/>
                  </a:ext>
                </a:extLst>
              </a:blip>
              <a:stretch>
                <a:fillRect/>
              </a:stretch>
            </a:blipFill>
          </p:spPr>
        </p:sp>
      </p:grpSp>
      <p:sp>
        <p:nvSpPr>
          <p:cNvPr id="12" name="Freeform 12"/>
          <p:cNvSpPr/>
          <p:nvPr/>
        </p:nvSpPr>
        <p:spPr>
          <a:xfrm>
            <a:off x="609600" y="-1333500"/>
            <a:ext cx="7289526" cy="7289526"/>
          </a:xfrm>
          <a:custGeom>
            <a:avLst/>
            <a:gdLst/>
            <a:ahLst/>
            <a:cxnLst/>
            <a:rect l="l" t="t" r="r" b="b"/>
            <a:pathLst>
              <a:path w="7289526" h="7289526">
                <a:moveTo>
                  <a:pt x="0" y="0"/>
                </a:moveTo>
                <a:lnTo>
                  <a:pt x="7289526" y="0"/>
                </a:lnTo>
                <a:lnTo>
                  <a:pt x="7289526" y="7289526"/>
                </a:lnTo>
                <a:lnTo>
                  <a:pt x="0" y="7289526"/>
                </a:lnTo>
                <a:lnTo>
                  <a:pt x="0" y="0"/>
                </a:lnTo>
                <a:close/>
              </a:path>
            </a:pathLst>
          </a:custGeom>
          <a:blipFill>
            <a:blip r:embed="rId4">
              <a:alphaModFix amt="32999"/>
              <a:extLst>
                <a:ext uri="{96DAC541-7B7A-43D3-8B79-37D633B846F1}">
                  <asvg:svgBlip xmlns:asvg="http://schemas.microsoft.com/office/drawing/2016/SVG/main" r:embed="rId5"/>
                </a:ext>
              </a:extLst>
            </a:blip>
            <a:stretch>
              <a:fillRect/>
            </a:stretch>
          </a:blipFill>
        </p:spPr>
      </p:sp>
      <p:sp>
        <p:nvSpPr>
          <p:cNvPr id="16" name="TextBox 8">
            <a:extLst>
              <a:ext uri="{FF2B5EF4-FFF2-40B4-BE49-F238E27FC236}">
                <a16:creationId xmlns:a16="http://schemas.microsoft.com/office/drawing/2014/main" id="{05E8EB88-3B34-4357-945B-DA7428BA08B3}"/>
              </a:ext>
            </a:extLst>
          </p:cNvPr>
          <p:cNvSpPr txBox="1"/>
          <p:nvPr/>
        </p:nvSpPr>
        <p:spPr>
          <a:xfrm>
            <a:off x="0" y="4211241"/>
            <a:ext cx="18288000" cy="1846659"/>
          </a:xfrm>
          <a:prstGeom prst="rect">
            <a:avLst/>
          </a:prstGeom>
        </p:spPr>
        <p:txBody>
          <a:bodyPr lIns="0" tIns="0" rIns="0" bIns="0" rtlCol="0" anchor="t">
            <a:spAutoFit/>
          </a:bodyPr>
          <a:lstStyle/>
          <a:p>
            <a:pPr algn="ctr">
              <a:lnSpc>
                <a:spcPts val="7200"/>
              </a:lnSpc>
            </a:pPr>
            <a:r>
              <a:rPr lang="en-US" sz="7200" spc="-150" dirty="0">
                <a:solidFill>
                  <a:srgbClr val="FFFFFF"/>
                </a:solidFill>
                <a:latin typeface="Droid Serif Bold"/>
              </a:rPr>
              <a:t>Submit Your </a:t>
            </a:r>
            <a:br>
              <a:rPr lang="en-US" sz="7200" spc="-150" dirty="0">
                <a:solidFill>
                  <a:srgbClr val="FFFFFF"/>
                </a:solidFill>
                <a:latin typeface="Droid Serif Bold"/>
              </a:rPr>
            </a:br>
            <a:r>
              <a:rPr lang="en-US" sz="7200" spc="-150" dirty="0">
                <a:solidFill>
                  <a:srgbClr val="FFFFFF"/>
                </a:solidFill>
                <a:latin typeface="Droid Serif Bold"/>
              </a:rPr>
              <a:t>Questions</a:t>
            </a:r>
          </a:p>
        </p:txBody>
      </p:sp>
      <p:pic>
        <p:nvPicPr>
          <p:cNvPr id="14" name="Picture 13">
            <a:extLst>
              <a:ext uri="{FF2B5EF4-FFF2-40B4-BE49-F238E27FC236}">
                <a16:creationId xmlns:a16="http://schemas.microsoft.com/office/drawing/2014/main" id="{097859FA-1949-47EA-8EDB-77E69D13FADF}"/>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239618" y="2124987"/>
            <a:ext cx="9808760" cy="6669956"/>
          </a:xfrm>
          <a:prstGeom prst="rect">
            <a:avLst/>
          </a:prstGeom>
          <a:ln w="19050">
            <a:solidFill>
              <a:srgbClr val="173C6A"/>
            </a:solidFill>
          </a:ln>
          <a:effectLst>
            <a:outerShdw blurRad="215900" dist="342900" dir="2700000" algn="tl" rotWithShape="0">
              <a:prstClr val="black">
                <a:alpha val="40000"/>
              </a:prstClr>
            </a:outerShdw>
          </a:effectLst>
        </p:spPr>
      </p:pic>
    </p:spTree>
    <p:extLst>
      <p:ext uri="{BB962C8B-B14F-4D97-AF65-F5344CB8AC3E}">
        <p14:creationId xmlns:p14="http://schemas.microsoft.com/office/powerpoint/2010/main" val="3930556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1+#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D1F6874-382E-97FF-AF95-88139F8EF10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8288000" cy="10287000"/>
          </a:xfrm>
          <a:prstGeom prst="rect">
            <a:avLst/>
          </a:prstGeom>
        </p:spPr>
      </p:pic>
      <p:graphicFrame>
        <p:nvGraphicFramePr>
          <p:cNvPr id="4" name="Chart 3">
            <a:extLst>
              <a:ext uri="{FF2B5EF4-FFF2-40B4-BE49-F238E27FC236}">
                <a16:creationId xmlns:a16="http://schemas.microsoft.com/office/drawing/2014/main" id="{8E3A9AEE-410C-4D82-AAD4-819184E6FDEB}"/>
              </a:ext>
            </a:extLst>
          </p:cNvPr>
          <p:cNvGraphicFramePr>
            <a:graphicFrameLocks noGrp="1"/>
          </p:cNvGraphicFramePr>
          <p:nvPr>
            <p:extLst>
              <p:ext uri="{D42A27DB-BD31-4B8C-83A1-F6EECF244321}">
                <p14:modId xmlns:p14="http://schemas.microsoft.com/office/powerpoint/2010/main" val="3624397822"/>
              </p:ext>
            </p:extLst>
          </p:nvPr>
        </p:nvGraphicFramePr>
        <p:xfrm>
          <a:off x="2133600" y="922832"/>
          <a:ext cx="15143625" cy="8368179"/>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25"/>
          <p:cNvSpPr txBox="1"/>
          <p:nvPr/>
        </p:nvSpPr>
        <p:spPr>
          <a:xfrm>
            <a:off x="3396345" y="5992376"/>
            <a:ext cx="1485900" cy="923330"/>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1828755">
              <a:defRPr/>
            </a:pPr>
            <a:r>
              <a:rPr lang="en-US" sz="5400" b="1" dirty="0">
                <a:solidFill>
                  <a:schemeClr val="accent2"/>
                </a:solidFill>
                <a:latin typeface="Calibri"/>
              </a:rPr>
              <a:t>$1B</a:t>
            </a:r>
          </a:p>
        </p:txBody>
      </p:sp>
      <p:sp>
        <p:nvSpPr>
          <p:cNvPr id="12" name="TextBox 25"/>
          <p:cNvSpPr txBox="1"/>
          <p:nvPr/>
        </p:nvSpPr>
        <p:spPr>
          <a:xfrm>
            <a:off x="14751003" y="1018848"/>
            <a:ext cx="2400300" cy="923330"/>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1828755">
              <a:defRPr/>
            </a:pPr>
            <a:r>
              <a:rPr lang="en-US" sz="5400" b="1" dirty="0">
                <a:solidFill>
                  <a:schemeClr val="accent2"/>
                </a:solidFill>
                <a:latin typeface="Calibri"/>
              </a:rPr>
              <a:t>≈$5B</a:t>
            </a:r>
          </a:p>
        </p:txBody>
      </p:sp>
      <p:sp>
        <p:nvSpPr>
          <p:cNvPr id="13" name="TextBox 19"/>
          <p:cNvSpPr txBox="1"/>
          <p:nvPr/>
        </p:nvSpPr>
        <p:spPr>
          <a:xfrm>
            <a:off x="15065654" y="7184044"/>
            <a:ext cx="1770999" cy="64633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1828755">
              <a:defRPr/>
            </a:pPr>
            <a:r>
              <a:rPr lang="en-US" sz="3600" b="1" dirty="0">
                <a:solidFill>
                  <a:prstClr val="white"/>
                </a:solidFill>
                <a:latin typeface="Calibri"/>
              </a:rPr>
              <a:t>2023</a:t>
            </a:r>
          </a:p>
        </p:txBody>
      </p:sp>
      <p:sp>
        <p:nvSpPr>
          <p:cNvPr id="14" name="TextBox 22"/>
          <p:cNvSpPr txBox="1"/>
          <p:nvPr/>
        </p:nvSpPr>
        <p:spPr>
          <a:xfrm>
            <a:off x="3031146" y="7114031"/>
            <a:ext cx="1318785" cy="64633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1828755">
              <a:defRPr/>
            </a:pPr>
            <a:r>
              <a:rPr lang="en-US" sz="3600" b="1" dirty="0">
                <a:solidFill>
                  <a:prstClr val="white"/>
                </a:solidFill>
                <a:latin typeface="Calibri"/>
              </a:rPr>
              <a:t>2009</a:t>
            </a:r>
          </a:p>
        </p:txBody>
      </p:sp>
      <p:sp>
        <p:nvSpPr>
          <p:cNvPr id="15" name="TextBox 23"/>
          <p:cNvSpPr txBox="1"/>
          <p:nvPr/>
        </p:nvSpPr>
        <p:spPr>
          <a:xfrm>
            <a:off x="5271119" y="4729538"/>
            <a:ext cx="1770999" cy="64633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1828755">
              <a:defRPr/>
            </a:pPr>
            <a:r>
              <a:rPr lang="en-US" sz="3600" b="1" dirty="0">
                <a:solidFill>
                  <a:prstClr val="white"/>
                </a:solidFill>
                <a:latin typeface="Calibri"/>
              </a:rPr>
              <a:t>2013</a:t>
            </a:r>
          </a:p>
        </p:txBody>
      </p:sp>
      <p:sp>
        <p:nvSpPr>
          <p:cNvPr id="16" name="TextBox 19"/>
          <p:cNvSpPr txBox="1"/>
          <p:nvPr/>
        </p:nvSpPr>
        <p:spPr>
          <a:xfrm>
            <a:off x="10242517" y="7114031"/>
            <a:ext cx="1771178" cy="64633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1828755">
              <a:defRPr/>
            </a:pPr>
            <a:r>
              <a:rPr lang="en-US" sz="3600" b="1" dirty="0">
                <a:solidFill>
                  <a:prstClr val="white"/>
                </a:solidFill>
                <a:latin typeface="Calibri"/>
              </a:rPr>
              <a:t>2017</a:t>
            </a:r>
          </a:p>
        </p:txBody>
      </p:sp>
      <p:sp>
        <p:nvSpPr>
          <p:cNvPr id="17" name="TextBox 22"/>
          <p:cNvSpPr txBox="1"/>
          <p:nvPr/>
        </p:nvSpPr>
        <p:spPr>
          <a:xfrm>
            <a:off x="6716109" y="7114031"/>
            <a:ext cx="1318785" cy="64633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1828755">
              <a:defRPr/>
            </a:pPr>
            <a:r>
              <a:rPr lang="en-US" sz="3600" b="1" dirty="0">
                <a:solidFill>
                  <a:prstClr val="white"/>
                </a:solidFill>
                <a:latin typeface="Calibri"/>
              </a:rPr>
              <a:t>2013</a:t>
            </a:r>
          </a:p>
        </p:txBody>
      </p:sp>
      <p:sp>
        <p:nvSpPr>
          <p:cNvPr id="20" name="TextBox 19"/>
          <p:cNvSpPr txBox="1"/>
          <p:nvPr/>
        </p:nvSpPr>
        <p:spPr>
          <a:xfrm>
            <a:off x="3477170" y="1391602"/>
            <a:ext cx="6530865" cy="3447098"/>
          </a:xfrm>
          <a:prstGeom prst="rect">
            <a:avLst/>
          </a:prstGeom>
          <a:noFill/>
        </p:spPr>
        <p:txBody>
          <a:bodyPr wrap="square" rtlCol="0">
            <a:spAutoFit/>
          </a:bodyPr>
          <a:lstStyle/>
          <a:p>
            <a:pPr>
              <a:lnSpc>
                <a:spcPts val="6800"/>
              </a:lnSpc>
            </a:pPr>
            <a:r>
              <a:rPr lang="en-US" sz="6000" dirty="0">
                <a:solidFill>
                  <a:srgbClr val="193D6A"/>
                </a:solidFill>
                <a:latin typeface="Droid Serif" panose="020B0604020202020204" charset="0"/>
                <a:ea typeface="Droid Serif" panose="020B0604020202020204" charset="0"/>
                <a:cs typeface="Droid Serif" panose="020B0604020202020204" charset="0"/>
              </a:rPr>
              <a:t>As of today, almost $5 billion under contract </a:t>
            </a:r>
          </a:p>
          <a:p>
            <a:endParaRPr lang="en-US" sz="4800" dirty="0"/>
          </a:p>
        </p:txBody>
      </p:sp>
    </p:spTree>
    <p:extLst>
      <p:ext uri="{BB962C8B-B14F-4D97-AF65-F5344CB8AC3E}">
        <p14:creationId xmlns:p14="http://schemas.microsoft.com/office/powerpoint/2010/main" val="31757327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D1F6874-382E-97FF-AF95-88139F8EF10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8288000" cy="10287000"/>
          </a:xfrm>
          <a:prstGeom prst="rect">
            <a:avLst/>
          </a:prstGeom>
        </p:spPr>
      </p:pic>
      <p:pic>
        <p:nvPicPr>
          <p:cNvPr id="4" name="Picture 3">
            <a:extLst>
              <a:ext uri="{FF2B5EF4-FFF2-40B4-BE49-F238E27FC236}">
                <a16:creationId xmlns:a16="http://schemas.microsoft.com/office/drawing/2014/main" id="{02D609D9-2514-41D3-D590-20584193D66D}"/>
              </a:ext>
            </a:extLst>
          </p:cNvPr>
          <p:cNvPicPr>
            <a:picLocks noChangeAspect="1"/>
          </p:cNvPicPr>
          <p:nvPr/>
        </p:nvPicPr>
        <p:blipFill>
          <a:blip r:embed="rId3"/>
          <a:stretch>
            <a:fillRect/>
          </a:stretch>
        </p:blipFill>
        <p:spPr>
          <a:xfrm>
            <a:off x="2929295" y="2946817"/>
            <a:ext cx="14596749" cy="3373072"/>
          </a:xfrm>
          <a:prstGeom prst="rect">
            <a:avLst/>
          </a:prstGeom>
        </p:spPr>
      </p:pic>
      <p:sp>
        <p:nvSpPr>
          <p:cNvPr id="6" name="TextBox 5">
            <a:extLst>
              <a:ext uri="{FF2B5EF4-FFF2-40B4-BE49-F238E27FC236}">
                <a16:creationId xmlns:a16="http://schemas.microsoft.com/office/drawing/2014/main" id="{2CDE843C-24FD-4AE2-612D-CA98D8B489B7}"/>
              </a:ext>
            </a:extLst>
          </p:cNvPr>
          <p:cNvSpPr txBox="1"/>
          <p:nvPr/>
        </p:nvSpPr>
        <p:spPr>
          <a:xfrm>
            <a:off x="3278778" y="1338855"/>
            <a:ext cx="14708778" cy="769441"/>
          </a:xfrm>
          <a:prstGeom prst="rect">
            <a:avLst/>
          </a:prstGeom>
          <a:noFill/>
        </p:spPr>
        <p:txBody>
          <a:bodyPr wrap="square" rtlCol="0">
            <a:spAutoFit/>
          </a:bodyPr>
          <a:lstStyle/>
          <a:p>
            <a:r>
              <a:rPr lang="en-US" sz="4400" dirty="0">
                <a:solidFill>
                  <a:srgbClr val="193D6A"/>
                </a:solidFill>
                <a:latin typeface="Droid Serif" panose="020B0604020202020204" charset="0"/>
                <a:ea typeface="Droid Serif" panose="020B0604020202020204" charset="0"/>
                <a:cs typeface="Droid Serif" panose="020B0604020202020204" charset="0"/>
              </a:rPr>
              <a:t>More than $1B invested in Richland County </a:t>
            </a:r>
          </a:p>
        </p:txBody>
      </p:sp>
      <p:sp>
        <p:nvSpPr>
          <p:cNvPr id="7" name="TextBox 6"/>
          <p:cNvSpPr txBox="1"/>
          <p:nvPr/>
        </p:nvSpPr>
        <p:spPr>
          <a:xfrm>
            <a:off x="3200400" y="581577"/>
            <a:ext cx="15663551" cy="923330"/>
          </a:xfrm>
          <a:prstGeom prst="rect">
            <a:avLst/>
          </a:prstGeom>
          <a:noFill/>
        </p:spPr>
        <p:txBody>
          <a:bodyPr wrap="square" rtlCol="0">
            <a:spAutoFit/>
          </a:bodyPr>
          <a:lstStyle/>
          <a:p>
            <a:r>
              <a:rPr lang="en-US" sz="5400" dirty="0">
                <a:solidFill>
                  <a:srgbClr val="193D6A"/>
                </a:solidFill>
                <a:latin typeface="Droid Serif" panose="020B0604020202020204" charset="0"/>
                <a:ea typeface="Droid Serif" panose="020B0604020202020204" charset="0"/>
                <a:cs typeface="Droid Serif" panose="020B0604020202020204" charset="0"/>
              </a:rPr>
              <a:t>Year 6 of Agency’s Strategic 10-Year Plan</a:t>
            </a:r>
            <a:endParaRPr lang="en-US" sz="4800" dirty="0"/>
          </a:p>
        </p:txBody>
      </p:sp>
      <p:sp>
        <p:nvSpPr>
          <p:cNvPr id="8" name="TextBox 7">
            <a:extLst>
              <a:ext uri="{FF2B5EF4-FFF2-40B4-BE49-F238E27FC236}">
                <a16:creationId xmlns:a16="http://schemas.microsoft.com/office/drawing/2014/main" id="{2CDE843C-24FD-4AE2-612D-CA98D8B489B7}"/>
              </a:ext>
            </a:extLst>
          </p:cNvPr>
          <p:cNvSpPr txBox="1"/>
          <p:nvPr/>
        </p:nvSpPr>
        <p:spPr>
          <a:xfrm>
            <a:off x="2840977" y="6337416"/>
            <a:ext cx="3438198" cy="1641988"/>
          </a:xfrm>
          <a:prstGeom prst="rect">
            <a:avLst/>
          </a:prstGeom>
          <a:noFill/>
        </p:spPr>
        <p:txBody>
          <a:bodyPr wrap="square" rtlCol="0">
            <a:spAutoFit/>
          </a:bodyPr>
          <a:lstStyle/>
          <a:p>
            <a:pPr algn="ctr">
              <a:lnSpc>
                <a:spcPts val="6000"/>
              </a:lnSpc>
            </a:pPr>
            <a:r>
              <a:rPr lang="en-US" sz="6000" b="1" dirty="0">
                <a:solidFill>
                  <a:srgbClr val="212121"/>
                </a:solidFill>
                <a:latin typeface="Calibri" panose="020F0502020204030204" pitchFamily="34" charset="0"/>
              </a:rPr>
              <a:t>$666.2 </a:t>
            </a:r>
            <a:r>
              <a:rPr lang="en-US" sz="6000" dirty="0">
                <a:solidFill>
                  <a:srgbClr val="212121"/>
                </a:solidFill>
                <a:latin typeface="Calibri" panose="020F0502020204030204" pitchFamily="34" charset="0"/>
              </a:rPr>
              <a:t>Million</a:t>
            </a:r>
          </a:p>
        </p:txBody>
      </p:sp>
      <p:sp>
        <p:nvSpPr>
          <p:cNvPr id="9" name="TextBox 8">
            <a:extLst>
              <a:ext uri="{FF2B5EF4-FFF2-40B4-BE49-F238E27FC236}">
                <a16:creationId xmlns:a16="http://schemas.microsoft.com/office/drawing/2014/main" id="{2CDE843C-24FD-4AE2-612D-CA98D8B489B7}"/>
              </a:ext>
            </a:extLst>
          </p:cNvPr>
          <p:cNvSpPr txBox="1"/>
          <p:nvPr/>
        </p:nvSpPr>
        <p:spPr>
          <a:xfrm>
            <a:off x="6691107" y="6345152"/>
            <a:ext cx="3438198" cy="1641988"/>
          </a:xfrm>
          <a:prstGeom prst="rect">
            <a:avLst/>
          </a:prstGeom>
          <a:noFill/>
        </p:spPr>
        <p:txBody>
          <a:bodyPr wrap="square" rtlCol="0">
            <a:spAutoFit/>
          </a:bodyPr>
          <a:lstStyle/>
          <a:p>
            <a:pPr algn="ctr">
              <a:lnSpc>
                <a:spcPts val="6000"/>
              </a:lnSpc>
            </a:pPr>
            <a:r>
              <a:rPr lang="en-US" sz="6000" b="1" dirty="0">
                <a:solidFill>
                  <a:srgbClr val="212121"/>
                </a:solidFill>
                <a:latin typeface="Calibri" panose="020F0502020204030204" pitchFamily="34" charset="0"/>
              </a:rPr>
              <a:t>$121.2 </a:t>
            </a:r>
            <a:r>
              <a:rPr lang="en-US" sz="6000" dirty="0">
                <a:solidFill>
                  <a:srgbClr val="212121"/>
                </a:solidFill>
                <a:latin typeface="Calibri" panose="020F0502020204030204" pitchFamily="34" charset="0"/>
              </a:rPr>
              <a:t>Million</a:t>
            </a:r>
          </a:p>
        </p:txBody>
      </p:sp>
      <p:sp>
        <p:nvSpPr>
          <p:cNvPr id="10" name="TextBox 9">
            <a:extLst>
              <a:ext uri="{FF2B5EF4-FFF2-40B4-BE49-F238E27FC236}">
                <a16:creationId xmlns:a16="http://schemas.microsoft.com/office/drawing/2014/main" id="{2CDE843C-24FD-4AE2-612D-CA98D8B489B7}"/>
              </a:ext>
            </a:extLst>
          </p:cNvPr>
          <p:cNvSpPr txBox="1"/>
          <p:nvPr/>
        </p:nvSpPr>
        <p:spPr>
          <a:xfrm>
            <a:off x="10439400" y="6345152"/>
            <a:ext cx="3438198" cy="1641988"/>
          </a:xfrm>
          <a:prstGeom prst="rect">
            <a:avLst/>
          </a:prstGeom>
          <a:noFill/>
        </p:spPr>
        <p:txBody>
          <a:bodyPr wrap="square" rtlCol="0">
            <a:spAutoFit/>
          </a:bodyPr>
          <a:lstStyle/>
          <a:p>
            <a:pPr algn="ctr">
              <a:lnSpc>
                <a:spcPts val="6000"/>
              </a:lnSpc>
            </a:pPr>
            <a:r>
              <a:rPr lang="en-US" sz="6000" b="1" dirty="0">
                <a:solidFill>
                  <a:srgbClr val="212121"/>
                </a:solidFill>
                <a:latin typeface="Calibri" panose="020F0502020204030204" pitchFamily="34" charset="0"/>
              </a:rPr>
              <a:t>$313.8 </a:t>
            </a:r>
            <a:r>
              <a:rPr lang="en-US" sz="6000" dirty="0">
                <a:solidFill>
                  <a:srgbClr val="212121"/>
                </a:solidFill>
                <a:latin typeface="Calibri" panose="020F0502020204030204" pitchFamily="34" charset="0"/>
              </a:rPr>
              <a:t>Million</a:t>
            </a:r>
          </a:p>
        </p:txBody>
      </p:sp>
      <p:sp>
        <p:nvSpPr>
          <p:cNvPr id="11" name="TextBox 10">
            <a:extLst>
              <a:ext uri="{FF2B5EF4-FFF2-40B4-BE49-F238E27FC236}">
                <a16:creationId xmlns:a16="http://schemas.microsoft.com/office/drawing/2014/main" id="{2CDE843C-24FD-4AE2-612D-CA98D8B489B7}"/>
              </a:ext>
            </a:extLst>
          </p:cNvPr>
          <p:cNvSpPr txBox="1"/>
          <p:nvPr/>
        </p:nvSpPr>
        <p:spPr>
          <a:xfrm>
            <a:off x="14187693" y="6337416"/>
            <a:ext cx="3438198" cy="1641988"/>
          </a:xfrm>
          <a:prstGeom prst="rect">
            <a:avLst/>
          </a:prstGeom>
          <a:noFill/>
        </p:spPr>
        <p:txBody>
          <a:bodyPr wrap="square" rtlCol="0">
            <a:spAutoFit/>
          </a:bodyPr>
          <a:lstStyle/>
          <a:p>
            <a:pPr algn="ctr">
              <a:lnSpc>
                <a:spcPts val="6000"/>
              </a:lnSpc>
            </a:pPr>
            <a:r>
              <a:rPr lang="en-US" sz="6000" b="1" dirty="0">
                <a:solidFill>
                  <a:srgbClr val="212121"/>
                </a:solidFill>
                <a:latin typeface="Calibri" panose="020F0502020204030204" pitchFamily="34" charset="0"/>
              </a:rPr>
              <a:t>$17.1 </a:t>
            </a:r>
            <a:r>
              <a:rPr lang="en-US" sz="6000" dirty="0">
                <a:solidFill>
                  <a:srgbClr val="212121"/>
                </a:solidFill>
                <a:latin typeface="Calibri" panose="020F0502020204030204" pitchFamily="34" charset="0"/>
              </a:rPr>
              <a:t>Million</a:t>
            </a:r>
          </a:p>
        </p:txBody>
      </p:sp>
    </p:spTree>
    <p:extLst>
      <p:ext uri="{BB962C8B-B14F-4D97-AF65-F5344CB8AC3E}">
        <p14:creationId xmlns:p14="http://schemas.microsoft.com/office/powerpoint/2010/main" val="42860664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D1F6874-382E-97FF-AF95-88139F8EF10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8288000" cy="10287000"/>
          </a:xfrm>
          <a:prstGeom prst="rect">
            <a:avLst/>
          </a:prstGeom>
        </p:spPr>
      </p:pic>
      <p:grpSp>
        <p:nvGrpSpPr>
          <p:cNvPr id="3" name="Group 2">
            <a:extLst>
              <a:ext uri="{FF2B5EF4-FFF2-40B4-BE49-F238E27FC236}">
                <a16:creationId xmlns:a16="http://schemas.microsoft.com/office/drawing/2014/main" id="{84A26EAC-DEEC-4BA8-809A-F8FC3A87189E}"/>
              </a:ext>
            </a:extLst>
          </p:cNvPr>
          <p:cNvGrpSpPr/>
          <p:nvPr/>
        </p:nvGrpSpPr>
        <p:grpSpPr>
          <a:xfrm>
            <a:off x="3022078" y="879589"/>
            <a:ext cx="14270389" cy="3349511"/>
            <a:chOff x="3022078" y="636062"/>
            <a:chExt cx="14270389" cy="3349511"/>
          </a:xfrm>
        </p:grpSpPr>
        <p:sp>
          <p:nvSpPr>
            <p:cNvPr id="4" name="TextBox 3">
              <a:extLst>
                <a:ext uri="{FF2B5EF4-FFF2-40B4-BE49-F238E27FC236}">
                  <a16:creationId xmlns:a16="http://schemas.microsoft.com/office/drawing/2014/main" id="{ED07DC08-BD09-BEAA-C4E6-4FB6FD91FD60}"/>
                </a:ext>
              </a:extLst>
            </p:cNvPr>
            <p:cNvSpPr txBox="1"/>
            <p:nvPr/>
          </p:nvSpPr>
          <p:spPr>
            <a:xfrm>
              <a:off x="3022078" y="952500"/>
              <a:ext cx="9766460" cy="2492990"/>
            </a:xfrm>
            <a:prstGeom prst="rect">
              <a:avLst/>
            </a:prstGeom>
            <a:noFill/>
          </p:spPr>
          <p:txBody>
            <a:bodyPr wrap="square" rtlCol="0">
              <a:spAutoFit/>
            </a:bodyPr>
            <a:lstStyle/>
            <a:p>
              <a:r>
                <a:rPr lang="en-US" sz="4800" dirty="0">
                  <a:solidFill>
                    <a:srgbClr val="193D6A"/>
                  </a:solidFill>
                  <a:latin typeface="Droid Serif" panose="020B0604020202020204" charset="0"/>
                  <a:ea typeface="Droid Serif" panose="020B0604020202020204" charset="0"/>
                  <a:cs typeface="Droid Serif" panose="020B0604020202020204" charset="0"/>
                </a:rPr>
                <a:t>Hardscrabble Road Widening</a:t>
              </a:r>
            </a:p>
            <a:p>
              <a:r>
                <a:rPr lang="en-US" sz="3600" dirty="0">
                  <a:solidFill>
                    <a:srgbClr val="193D6A"/>
                  </a:solidFill>
                  <a:latin typeface="Droid Serif" panose="020B0604020202020204" charset="0"/>
                  <a:ea typeface="Droid Serif" panose="020B0604020202020204" charset="0"/>
                  <a:cs typeface="Droid Serif" panose="020B0604020202020204" charset="0"/>
                </a:rPr>
                <a:t>Total Construction Cost - $97.5M</a:t>
              </a:r>
            </a:p>
            <a:p>
              <a:r>
                <a:rPr lang="en-US" sz="3600" dirty="0">
                  <a:solidFill>
                    <a:srgbClr val="193D6A"/>
                  </a:solidFill>
                  <a:latin typeface="Droid Serif" panose="020B0604020202020204" charset="0"/>
                  <a:ea typeface="Droid Serif" panose="020B0604020202020204" charset="0"/>
                  <a:cs typeface="Droid Serif" panose="020B0604020202020204" charset="0"/>
                </a:rPr>
                <a:t>Richland County Contribution - $29.8M</a:t>
              </a:r>
            </a:p>
            <a:p>
              <a:r>
                <a:rPr lang="en-US" sz="3600" dirty="0">
                  <a:solidFill>
                    <a:srgbClr val="193D6A"/>
                  </a:solidFill>
                  <a:latin typeface="Droid Serif" panose="020B0604020202020204" charset="0"/>
                  <a:ea typeface="Droid Serif" panose="020B0604020202020204" charset="0"/>
                  <a:cs typeface="Droid Serif" panose="020B0604020202020204" charset="0"/>
                </a:rPr>
                <a:t>Estimated Completion – Summer 2024</a:t>
              </a:r>
            </a:p>
          </p:txBody>
        </p:sp>
        <p:sp>
          <p:nvSpPr>
            <p:cNvPr id="2" name="Right Bracket 1">
              <a:extLst>
                <a:ext uri="{FF2B5EF4-FFF2-40B4-BE49-F238E27FC236}">
                  <a16:creationId xmlns:a16="http://schemas.microsoft.com/office/drawing/2014/main" id="{732C9CDA-13F9-4F55-9D4C-EC37DB08BCCD}"/>
                </a:ext>
              </a:extLst>
            </p:cNvPr>
            <p:cNvSpPr/>
            <p:nvPr/>
          </p:nvSpPr>
          <p:spPr>
            <a:xfrm>
              <a:off x="10287000" y="800100"/>
              <a:ext cx="2057400" cy="2971800"/>
            </a:xfrm>
            <a:prstGeom prst="rightBracket">
              <a:avLst/>
            </a:prstGeom>
            <a:ln w="38100">
              <a:solidFill>
                <a:srgbClr val="173C6A"/>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8" name="Picture 7" descr="A group of construction workers working on a road&#10;&#10;Description automatically generated">
              <a:extLst>
                <a:ext uri="{FF2B5EF4-FFF2-40B4-BE49-F238E27FC236}">
                  <a16:creationId xmlns:a16="http://schemas.microsoft.com/office/drawing/2014/main" id="{237B700E-C260-B9FF-04C1-D92CA8046D5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268200" y="636062"/>
              <a:ext cx="5024267" cy="3349511"/>
            </a:xfrm>
            <a:prstGeom prst="rect">
              <a:avLst/>
            </a:prstGeom>
            <a:ln w="57150">
              <a:solidFill>
                <a:srgbClr val="C00000"/>
              </a:solidFill>
            </a:ln>
          </p:spPr>
        </p:pic>
      </p:grpSp>
      <p:grpSp>
        <p:nvGrpSpPr>
          <p:cNvPr id="7" name="Group 6">
            <a:extLst>
              <a:ext uri="{FF2B5EF4-FFF2-40B4-BE49-F238E27FC236}">
                <a16:creationId xmlns:a16="http://schemas.microsoft.com/office/drawing/2014/main" id="{C9F42995-6B5F-4A2A-9049-BF5AD105B314}"/>
              </a:ext>
            </a:extLst>
          </p:cNvPr>
          <p:cNvGrpSpPr/>
          <p:nvPr/>
        </p:nvGrpSpPr>
        <p:grpSpPr>
          <a:xfrm>
            <a:off x="3022078" y="4688298"/>
            <a:ext cx="14389477" cy="3274602"/>
            <a:chOff x="3022078" y="4468613"/>
            <a:chExt cx="14389477" cy="3274602"/>
          </a:xfrm>
        </p:grpSpPr>
        <p:sp>
          <p:nvSpPr>
            <p:cNvPr id="6" name="TextBox 5">
              <a:extLst>
                <a:ext uri="{FF2B5EF4-FFF2-40B4-BE49-F238E27FC236}">
                  <a16:creationId xmlns:a16="http://schemas.microsoft.com/office/drawing/2014/main" id="{036CE902-2A58-A09D-BA08-A4B9E61CAF1A}"/>
                </a:ext>
              </a:extLst>
            </p:cNvPr>
            <p:cNvSpPr txBox="1"/>
            <p:nvPr/>
          </p:nvSpPr>
          <p:spPr>
            <a:xfrm>
              <a:off x="3022078" y="4838700"/>
              <a:ext cx="10367352" cy="2492990"/>
            </a:xfrm>
            <a:prstGeom prst="rect">
              <a:avLst/>
            </a:prstGeom>
            <a:noFill/>
          </p:spPr>
          <p:txBody>
            <a:bodyPr wrap="square" rtlCol="0">
              <a:spAutoFit/>
            </a:bodyPr>
            <a:lstStyle/>
            <a:p>
              <a:r>
                <a:rPr lang="en-US" sz="4800" dirty="0">
                  <a:solidFill>
                    <a:srgbClr val="193D6A"/>
                  </a:solidFill>
                  <a:latin typeface="Droid Serif" panose="020B0604020202020204" charset="0"/>
                  <a:ea typeface="Droid Serif" panose="020B0604020202020204" charset="0"/>
                  <a:cs typeface="Droid Serif" panose="020B0604020202020204" charset="0"/>
                </a:rPr>
                <a:t>Leesburg Road Widening</a:t>
              </a:r>
            </a:p>
            <a:p>
              <a:r>
                <a:rPr lang="en-US" sz="3600" dirty="0">
                  <a:solidFill>
                    <a:srgbClr val="193D6A"/>
                  </a:solidFill>
                  <a:latin typeface="Droid Serif" panose="020B0604020202020204" charset="0"/>
                  <a:ea typeface="Droid Serif" panose="020B0604020202020204" charset="0"/>
                  <a:cs typeface="Droid Serif" panose="020B0604020202020204" charset="0"/>
                </a:rPr>
                <a:t>Total Construction Cost - $60.8M</a:t>
              </a:r>
            </a:p>
            <a:p>
              <a:r>
                <a:rPr lang="en-US" sz="3600" dirty="0">
                  <a:solidFill>
                    <a:srgbClr val="193D6A"/>
                  </a:solidFill>
                  <a:latin typeface="Droid Serif" panose="020B0604020202020204" charset="0"/>
                  <a:ea typeface="Droid Serif" panose="020B0604020202020204" charset="0"/>
                  <a:cs typeface="Droid Serif" panose="020B0604020202020204" charset="0"/>
                </a:rPr>
                <a:t>Richland County Contribution - $4M</a:t>
              </a:r>
            </a:p>
            <a:p>
              <a:r>
                <a:rPr lang="en-US" sz="3600" dirty="0">
                  <a:solidFill>
                    <a:srgbClr val="193D6A"/>
                  </a:solidFill>
                  <a:latin typeface="Droid Serif" panose="020B0604020202020204" charset="0"/>
                  <a:ea typeface="Droid Serif" panose="020B0604020202020204" charset="0"/>
                  <a:cs typeface="Droid Serif" panose="020B0604020202020204" charset="0"/>
                </a:rPr>
                <a:t>Estimated Completion - Fall 2025</a:t>
              </a:r>
            </a:p>
          </p:txBody>
        </p:sp>
        <p:sp>
          <p:nvSpPr>
            <p:cNvPr id="10" name="Right Bracket 9">
              <a:extLst>
                <a:ext uri="{FF2B5EF4-FFF2-40B4-BE49-F238E27FC236}">
                  <a16:creationId xmlns:a16="http://schemas.microsoft.com/office/drawing/2014/main" id="{68919C26-6BF4-4709-A3D1-FF485D1BF6B8}"/>
                </a:ext>
              </a:extLst>
            </p:cNvPr>
            <p:cNvSpPr/>
            <p:nvPr/>
          </p:nvSpPr>
          <p:spPr>
            <a:xfrm>
              <a:off x="10287000" y="4625340"/>
              <a:ext cx="2057400" cy="2971800"/>
            </a:xfrm>
            <a:prstGeom prst="rightBracket">
              <a:avLst/>
            </a:prstGeom>
            <a:ln w="38100">
              <a:solidFill>
                <a:srgbClr val="173C6A"/>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9" name="Picture 8" descr="A few men working on a road&#10;&#10;Description automatically generated">
              <a:extLst>
                <a:ext uri="{FF2B5EF4-FFF2-40B4-BE49-F238E27FC236}">
                  <a16:creationId xmlns:a16="http://schemas.microsoft.com/office/drawing/2014/main" id="{95D73DA6-AC61-3393-D323-E838267BAEA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268200" y="4468613"/>
              <a:ext cx="5143355" cy="3274602"/>
            </a:xfrm>
            <a:prstGeom prst="rect">
              <a:avLst/>
            </a:prstGeom>
            <a:ln w="63500">
              <a:solidFill>
                <a:srgbClr val="C00000"/>
              </a:solidFill>
            </a:ln>
          </p:spPr>
        </p:pic>
      </p:grpSp>
    </p:spTree>
    <p:extLst>
      <p:ext uri="{BB962C8B-B14F-4D97-AF65-F5344CB8AC3E}">
        <p14:creationId xmlns:p14="http://schemas.microsoft.com/office/powerpoint/2010/main" val="26008889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4816593" cy="2709333"/>
          </a:xfrm>
        </p:grpSpPr>
        <p:sp>
          <p:nvSpPr>
            <p:cNvPr id="3" name="Freeform 3"/>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193D6A"/>
            </a:solidFill>
          </p:spPr>
        </p:sp>
        <p:sp>
          <p:nvSpPr>
            <p:cNvPr id="4" name="TextBox 4"/>
            <p:cNvSpPr txBox="1"/>
            <p:nvPr/>
          </p:nvSpPr>
          <p:spPr>
            <a:xfrm>
              <a:off x="0" y="-38100"/>
              <a:ext cx="4816593" cy="2747433"/>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rot="724886">
            <a:off x="-5205192" y="6644740"/>
            <a:ext cx="13431064" cy="5982929"/>
          </a:xfrm>
          <a:custGeom>
            <a:avLst/>
            <a:gdLst/>
            <a:ahLst/>
            <a:cxnLst/>
            <a:rect l="l" t="t" r="r" b="b"/>
            <a:pathLst>
              <a:path w="13431064" h="5982929">
                <a:moveTo>
                  <a:pt x="0" y="0"/>
                </a:moveTo>
                <a:lnTo>
                  <a:pt x="13431065" y="0"/>
                </a:lnTo>
                <a:lnTo>
                  <a:pt x="13431065" y="5982929"/>
                </a:lnTo>
                <a:lnTo>
                  <a:pt x="0" y="598292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12480113" y="1660662"/>
            <a:ext cx="7289526" cy="7289526"/>
          </a:xfrm>
          <a:custGeom>
            <a:avLst/>
            <a:gdLst/>
            <a:ahLst/>
            <a:cxnLst/>
            <a:rect l="l" t="t" r="r" b="b"/>
            <a:pathLst>
              <a:path w="7289526" h="7289526">
                <a:moveTo>
                  <a:pt x="0" y="0"/>
                </a:moveTo>
                <a:lnTo>
                  <a:pt x="7289526" y="0"/>
                </a:lnTo>
                <a:lnTo>
                  <a:pt x="7289526" y="7289526"/>
                </a:lnTo>
                <a:lnTo>
                  <a:pt x="0" y="7289526"/>
                </a:lnTo>
                <a:lnTo>
                  <a:pt x="0" y="0"/>
                </a:lnTo>
                <a:close/>
              </a:path>
            </a:pathLst>
          </a:custGeom>
          <a:blipFill>
            <a:blip r:embed="rId4">
              <a:alphaModFix amt="32999"/>
              <a:extLst>
                <a:ext uri="{96DAC541-7B7A-43D3-8B79-37D633B846F1}">
                  <asvg:svgBlip xmlns:asvg="http://schemas.microsoft.com/office/drawing/2016/SVG/main" r:embed="rId5"/>
                </a:ext>
              </a:extLst>
            </a:blip>
            <a:stretch>
              <a:fillRect/>
            </a:stretch>
          </a:blipFill>
        </p:spPr>
      </p:sp>
      <p:sp>
        <p:nvSpPr>
          <p:cNvPr id="7" name="Freeform 7"/>
          <p:cNvSpPr/>
          <p:nvPr/>
        </p:nvSpPr>
        <p:spPr>
          <a:xfrm flipH="1" flipV="1">
            <a:off x="8061011" y="6996644"/>
            <a:ext cx="10365741" cy="4617466"/>
          </a:xfrm>
          <a:custGeom>
            <a:avLst/>
            <a:gdLst/>
            <a:ahLst/>
            <a:cxnLst/>
            <a:rect l="l" t="t" r="r" b="b"/>
            <a:pathLst>
              <a:path w="10365741" h="4617466">
                <a:moveTo>
                  <a:pt x="10365741" y="4617466"/>
                </a:moveTo>
                <a:lnTo>
                  <a:pt x="0" y="4617466"/>
                </a:lnTo>
                <a:lnTo>
                  <a:pt x="0" y="0"/>
                </a:lnTo>
                <a:lnTo>
                  <a:pt x="10365741" y="0"/>
                </a:lnTo>
                <a:lnTo>
                  <a:pt x="10365741" y="4617466"/>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8" name="Group 8"/>
          <p:cNvGrpSpPr/>
          <p:nvPr/>
        </p:nvGrpSpPr>
        <p:grpSpPr>
          <a:xfrm>
            <a:off x="5611005" y="2720965"/>
            <a:ext cx="7065991" cy="4635119"/>
            <a:chOff x="0" y="323850"/>
            <a:chExt cx="9421321" cy="6180158"/>
          </a:xfrm>
        </p:grpSpPr>
        <p:sp>
          <p:nvSpPr>
            <p:cNvPr id="9" name="TextBox 9"/>
            <p:cNvSpPr txBox="1"/>
            <p:nvPr/>
          </p:nvSpPr>
          <p:spPr>
            <a:xfrm>
              <a:off x="2519405" y="2126286"/>
              <a:ext cx="4826340" cy="1630810"/>
            </a:xfrm>
            <a:prstGeom prst="rect">
              <a:avLst/>
            </a:prstGeom>
          </p:spPr>
          <p:txBody>
            <a:bodyPr lIns="0" tIns="0" rIns="0" bIns="0" rtlCol="0" anchor="t">
              <a:spAutoFit/>
            </a:bodyPr>
            <a:lstStyle/>
            <a:p>
              <a:pPr algn="ctr">
                <a:lnSpc>
                  <a:spcPts val="10283"/>
                </a:lnSpc>
              </a:pPr>
              <a:r>
                <a:rPr lang="en-US" sz="7345" dirty="0">
                  <a:solidFill>
                    <a:srgbClr val="FFFFFF"/>
                  </a:solidFill>
                  <a:latin typeface="Droid Serif"/>
                </a:rPr>
                <a:t>OF THE </a:t>
              </a:r>
            </a:p>
          </p:txBody>
        </p:sp>
        <p:sp>
          <p:nvSpPr>
            <p:cNvPr id="10" name="TextBox 10"/>
            <p:cNvSpPr txBox="1"/>
            <p:nvPr/>
          </p:nvSpPr>
          <p:spPr>
            <a:xfrm>
              <a:off x="373144" y="3639199"/>
              <a:ext cx="9048177" cy="2864809"/>
            </a:xfrm>
            <a:prstGeom prst="rect">
              <a:avLst/>
            </a:prstGeom>
          </p:spPr>
          <p:txBody>
            <a:bodyPr lIns="0" tIns="0" rIns="0" bIns="0" rtlCol="0" anchor="t">
              <a:spAutoFit/>
            </a:bodyPr>
            <a:lstStyle/>
            <a:p>
              <a:pPr algn="ctr">
                <a:lnSpc>
                  <a:spcPts val="15393"/>
                </a:lnSpc>
              </a:pPr>
              <a:r>
                <a:rPr lang="en-US" sz="15707" spc="-801" dirty="0">
                  <a:solidFill>
                    <a:srgbClr val="FFFFFF"/>
                  </a:solidFill>
                  <a:latin typeface="Droid Serif Bold"/>
                </a:rPr>
                <a:t>PENNY</a:t>
              </a:r>
            </a:p>
          </p:txBody>
        </p:sp>
        <p:sp>
          <p:nvSpPr>
            <p:cNvPr id="11" name="TextBox 11"/>
            <p:cNvSpPr txBox="1"/>
            <p:nvPr/>
          </p:nvSpPr>
          <p:spPr>
            <a:xfrm>
              <a:off x="0" y="323850"/>
              <a:ext cx="9421321" cy="2864856"/>
            </a:xfrm>
            <a:prstGeom prst="rect">
              <a:avLst/>
            </a:prstGeom>
          </p:spPr>
          <p:txBody>
            <a:bodyPr lIns="0" tIns="0" rIns="0" bIns="0" rtlCol="0" anchor="t">
              <a:spAutoFit/>
            </a:bodyPr>
            <a:lstStyle/>
            <a:p>
              <a:pPr algn="ctr">
                <a:lnSpc>
                  <a:spcPts val="15394"/>
                </a:lnSpc>
              </a:pPr>
              <a:r>
                <a:rPr lang="en-US" sz="15708" spc="-1193" dirty="0">
                  <a:solidFill>
                    <a:srgbClr val="FFFFFF"/>
                  </a:solidFill>
                  <a:latin typeface="Droid Serif Bold"/>
                </a:rPr>
                <a:t>STATE</a:t>
              </a:r>
            </a:p>
          </p:txBody>
        </p:sp>
        <p:sp>
          <p:nvSpPr>
            <p:cNvPr id="12" name="Freeform 12"/>
            <p:cNvSpPr/>
            <p:nvPr/>
          </p:nvSpPr>
          <p:spPr>
            <a:xfrm>
              <a:off x="307106" y="3015056"/>
              <a:ext cx="1991624" cy="237721"/>
            </a:xfrm>
            <a:custGeom>
              <a:avLst/>
              <a:gdLst/>
              <a:ahLst/>
              <a:cxnLst/>
              <a:rect l="l" t="t" r="r" b="b"/>
              <a:pathLst>
                <a:path w="1991624" h="237721">
                  <a:moveTo>
                    <a:pt x="0" y="0"/>
                  </a:moveTo>
                  <a:lnTo>
                    <a:pt x="1991624" y="0"/>
                  </a:lnTo>
                  <a:lnTo>
                    <a:pt x="1991624" y="237721"/>
                  </a:lnTo>
                  <a:lnTo>
                    <a:pt x="0" y="237721"/>
                  </a:lnTo>
                  <a:lnTo>
                    <a:pt x="0" y="0"/>
                  </a:lnTo>
                  <a:close/>
                </a:path>
              </a:pathLst>
            </a:custGeom>
            <a: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l="-165245"/>
              </a:stretch>
            </a:blipFill>
          </p:spPr>
        </p:sp>
        <p:sp>
          <p:nvSpPr>
            <p:cNvPr id="13" name="Freeform 13"/>
            <p:cNvSpPr/>
            <p:nvPr/>
          </p:nvSpPr>
          <p:spPr>
            <a:xfrm>
              <a:off x="7249463" y="3015056"/>
              <a:ext cx="2153325" cy="237721"/>
            </a:xfrm>
            <a:custGeom>
              <a:avLst/>
              <a:gdLst/>
              <a:ahLst/>
              <a:cxnLst/>
              <a:rect l="l" t="t" r="r" b="b"/>
              <a:pathLst>
                <a:path w="2153325" h="237721">
                  <a:moveTo>
                    <a:pt x="0" y="0"/>
                  </a:moveTo>
                  <a:lnTo>
                    <a:pt x="2153326" y="0"/>
                  </a:lnTo>
                  <a:lnTo>
                    <a:pt x="2153326" y="237721"/>
                  </a:lnTo>
                  <a:lnTo>
                    <a:pt x="0" y="237721"/>
                  </a:lnTo>
                  <a:lnTo>
                    <a:pt x="0" y="0"/>
                  </a:lnTo>
                  <a:close/>
                </a:path>
              </a:pathLst>
            </a:custGeom>
            <a: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r="-145327"/>
              </a:stretch>
            </a:blipFill>
          </p:spPr>
        </p:sp>
      </p:grpSp>
      <p:grpSp>
        <p:nvGrpSpPr>
          <p:cNvPr id="14" name="Group 14"/>
          <p:cNvGrpSpPr/>
          <p:nvPr/>
        </p:nvGrpSpPr>
        <p:grpSpPr>
          <a:xfrm>
            <a:off x="6963549" y="-800100"/>
            <a:ext cx="4623412" cy="4623412"/>
            <a:chOff x="0" y="0"/>
            <a:chExt cx="6164550" cy="6164550"/>
          </a:xfrm>
        </p:grpSpPr>
        <p:sp>
          <p:nvSpPr>
            <p:cNvPr id="15" name="Freeform 15"/>
            <p:cNvSpPr/>
            <p:nvPr/>
          </p:nvSpPr>
          <p:spPr>
            <a:xfrm>
              <a:off x="0" y="0"/>
              <a:ext cx="6164550" cy="6164550"/>
            </a:xfrm>
            <a:custGeom>
              <a:avLst/>
              <a:gdLst/>
              <a:ahLst/>
              <a:cxnLst/>
              <a:rect l="l" t="t" r="r" b="b"/>
              <a:pathLst>
                <a:path w="6164550" h="6164550">
                  <a:moveTo>
                    <a:pt x="0" y="0"/>
                  </a:moveTo>
                  <a:lnTo>
                    <a:pt x="6164550" y="0"/>
                  </a:lnTo>
                  <a:lnTo>
                    <a:pt x="6164550" y="6164550"/>
                  </a:lnTo>
                  <a:lnTo>
                    <a:pt x="0" y="6164550"/>
                  </a:lnTo>
                  <a:lnTo>
                    <a:pt x="0" y="0"/>
                  </a:lnTo>
                  <a:close/>
                </a:path>
              </a:pathLst>
            </a:custGeom>
            <a: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a:blipFill>
          </p:spPr>
        </p:sp>
        <p:sp>
          <p:nvSpPr>
            <p:cNvPr id="16" name="Freeform 16"/>
            <p:cNvSpPr/>
            <p:nvPr/>
          </p:nvSpPr>
          <p:spPr>
            <a:xfrm>
              <a:off x="1714619" y="1857076"/>
              <a:ext cx="2820930" cy="2364780"/>
            </a:xfrm>
            <a:custGeom>
              <a:avLst/>
              <a:gdLst/>
              <a:ahLst/>
              <a:cxnLst/>
              <a:rect l="l" t="t" r="r" b="b"/>
              <a:pathLst>
                <a:path w="2820930" h="2364780">
                  <a:moveTo>
                    <a:pt x="0" y="0"/>
                  </a:moveTo>
                  <a:lnTo>
                    <a:pt x="2820930" y="0"/>
                  </a:lnTo>
                  <a:lnTo>
                    <a:pt x="2820930" y="2364779"/>
                  </a:lnTo>
                  <a:lnTo>
                    <a:pt x="0" y="2364779"/>
                  </a:lnTo>
                  <a:lnTo>
                    <a:pt x="0" y="0"/>
                  </a:lnTo>
                  <a:close/>
                </a:path>
              </a:pathLst>
            </a:custGeom>
            <a:blipFill>
              <a:blip r:embed="rId10" cstate="screen">
                <a:extLst>
                  <a:ext uri="{28A0092B-C50C-407E-A947-70E740481C1C}">
                    <a14:useLocalDpi xmlns:a14="http://schemas.microsoft.com/office/drawing/2010/main"/>
                  </a:ext>
                </a:extLst>
              </a:blip>
              <a:stretch>
                <a:fillRect/>
              </a:stretch>
            </a:blipFill>
          </p:spPr>
        </p:sp>
      </p:grpSp>
      <p:sp>
        <p:nvSpPr>
          <p:cNvPr id="17" name="Freeform 17"/>
          <p:cNvSpPr/>
          <p:nvPr/>
        </p:nvSpPr>
        <p:spPr>
          <a:xfrm>
            <a:off x="-1326795" y="-1289364"/>
            <a:ext cx="7289526" cy="7289526"/>
          </a:xfrm>
          <a:custGeom>
            <a:avLst/>
            <a:gdLst/>
            <a:ahLst/>
            <a:cxnLst/>
            <a:rect l="l" t="t" r="r" b="b"/>
            <a:pathLst>
              <a:path w="7289526" h="7289526">
                <a:moveTo>
                  <a:pt x="0" y="0"/>
                </a:moveTo>
                <a:lnTo>
                  <a:pt x="7289526" y="0"/>
                </a:lnTo>
                <a:lnTo>
                  <a:pt x="7289526" y="7289526"/>
                </a:lnTo>
                <a:lnTo>
                  <a:pt x="0" y="7289526"/>
                </a:lnTo>
                <a:lnTo>
                  <a:pt x="0" y="0"/>
                </a:lnTo>
                <a:close/>
              </a:path>
            </a:pathLst>
          </a:custGeom>
          <a:blipFill>
            <a:blip r:embed="rId4">
              <a:alphaModFix amt="32999"/>
              <a:extLst>
                <a:ext uri="{96DAC541-7B7A-43D3-8B79-37D633B846F1}">
                  <asvg:svgBlip xmlns:asvg="http://schemas.microsoft.com/office/drawing/2016/SVG/main" r:embed="rId5"/>
                </a:ext>
              </a:extLst>
            </a:blip>
            <a:stretch>
              <a:fillRect/>
            </a:stretch>
          </a:blipFill>
        </p:spPr>
      </p:sp>
      <p:sp>
        <p:nvSpPr>
          <p:cNvPr id="18" name="TextBox 18"/>
          <p:cNvSpPr txBox="1"/>
          <p:nvPr/>
        </p:nvSpPr>
        <p:spPr>
          <a:xfrm>
            <a:off x="0" y="7086114"/>
            <a:ext cx="18288000" cy="662941"/>
          </a:xfrm>
          <a:prstGeom prst="rect">
            <a:avLst/>
          </a:prstGeom>
        </p:spPr>
        <p:txBody>
          <a:bodyPr lIns="0" tIns="0" rIns="0" bIns="0" rtlCol="0" anchor="t">
            <a:spAutoFit/>
          </a:bodyPr>
          <a:lstStyle/>
          <a:p>
            <a:pPr algn="ctr">
              <a:lnSpc>
                <a:spcPts val="5459"/>
              </a:lnSpc>
            </a:pPr>
            <a:r>
              <a:rPr lang="en-US" sz="3899" spc="2507">
                <a:solidFill>
                  <a:srgbClr val="94BED4"/>
                </a:solidFill>
                <a:latin typeface="Droid Serif"/>
              </a:rPr>
              <a:t>2023</a:t>
            </a:r>
          </a:p>
        </p:txBody>
      </p:sp>
    </p:spTree>
    <p:extLst>
      <p:ext uri="{BB962C8B-B14F-4D97-AF65-F5344CB8AC3E}">
        <p14:creationId xmlns:p14="http://schemas.microsoft.com/office/powerpoint/2010/main" val="34701433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4816593" cy="2709333"/>
          </a:xfrm>
        </p:grpSpPr>
        <p:sp>
          <p:nvSpPr>
            <p:cNvPr id="3" name="Freeform 3"/>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193D6A"/>
            </a:solidFill>
          </p:spPr>
        </p:sp>
        <p:sp>
          <p:nvSpPr>
            <p:cNvPr id="4" name="TextBox 4"/>
            <p:cNvSpPr txBox="1"/>
            <p:nvPr/>
          </p:nvSpPr>
          <p:spPr>
            <a:xfrm>
              <a:off x="0" y="-38100"/>
              <a:ext cx="4816593" cy="2747433"/>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rot="724886">
            <a:off x="-5205192" y="6644740"/>
            <a:ext cx="13431064" cy="5982929"/>
          </a:xfrm>
          <a:custGeom>
            <a:avLst/>
            <a:gdLst/>
            <a:ahLst/>
            <a:cxnLst/>
            <a:rect l="l" t="t" r="r" b="b"/>
            <a:pathLst>
              <a:path w="13431064" h="5982929">
                <a:moveTo>
                  <a:pt x="0" y="0"/>
                </a:moveTo>
                <a:lnTo>
                  <a:pt x="13431065" y="0"/>
                </a:lnTo>
                <a:lnTo>
                  <a:pt x="13431065" y="5982929"/>
                </a:lnTo>
                <a:lnTo>
                  <a:pt x="0" y="598292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12480113" y="1660662"/>
            <a:ext cx="7289526" cy="7289526"/>
          </a:xfrm>
          <a:custGeom>
            <a:avLst/>
            <a:gdLst/>
            <a:ahLst/>
            <a:cxnLst/>
            <a:rect l="l" t="t" r="r" b="b"/>
            <a:pathLst>
              <a:path w="7289526" h="7289526">
                <a:moveTo>
                  <a:pt x="0" y="0"/>
                </a:moveTo>
                <a:lnTo>
                  <a:pt x="7289526" y="0"/>
                </a:lnTo>
                <a:lnTo>
                  <a:pt x="7289526" y="7289526"/>
                </a:lnTo>
                <a:lnTo>
                  <a:pt x="0" y="7289526"/>
                </a:lnTo>
                <a:lnTo>
                  <a:pt x="0" y="0"/>
                </a:lnTo>
                <a:close/>
              </a:path>
            </a:pathLst>
          </a:custGeom>
          <a:blipFill>
            <a:blip r:embed="rId4">
              <a:alphaModFix amt="32999"/>
              <a:extLst>
                <a:ext uri="{96DAC541-7B7A-43D3-8B79-37D633B846F1}">
                  <asvg:svgBlip xmlns:asvg="http://schemas.microsoft.com/office/drawing/2016/SVG/main" r:embed="rId5"/>
                </a:ext>
              </a:extLst>
            </a:blip>
            <a:stretch>
              <a:fillRect/>
            </a:stretch>
          </a:blipFill>
        </p:spPr>
        <p:txBody>
          <a:bodyPr/>
          <a:lstStyle/>
          <a:p>
            <a:endParaRPr lang="en-US" dirty="0"/>
          </a:p>
        </p:txBody>
      </p:sp>
      <p:sp>
        <p:nvSpPr>
          <p:cNvPr id="7" name="Freeform 7"/>
          <p:cNvSpPr/>
          <p:nvPr/>
        </p:nvSpPr>
        <p:spPr>
          <a:xfrm flipH="1" flipV="1">
            <a:off x="8061011" y="6996644"/>
            <a:ext cx="10365741" cy="4617466"/>
          </a:xfrm>
          <a:custGeom>
            <a:avLst/>
            <a:gdLst/>
            <a:ahLst/>
            <a:cxnLst/>
            <a:rect l="l" t="t" r="r" b="b"/>
            <a:pathLst>
              <a:path w="10365741" h="4617466">
                <a:moveTo>
                  <a:pt x="10365741" y="4617466"/>
                </a:moveTo>
                <a:lnTo>
                  <a:pt x="0" y="4617466"/>
                </a:lnTo>
                <a:lnTo>
                  <a:pt x="0" y="0"/>
                </a:lnTo>
                <a:lnTo>
                  <a:pt x="10365741" y="0"/>
                </a:lnTo>
                <a:lnTo>
                  <a:pt x="10365741" y="4617466"/>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8" name="Freeform 8"/>
          <p:cNvSpPr/>
          <p:nvPr/>
        </p:nvSpPr>
        <p:spPr>
          <a:xfrm>
            <a:off x="-1326795" y="-1289364"/>
            <a:ext cx="7289526" cy="7289526"/>
          </a:xfrm>
          <a:custGeom>
            <a:avLst/>
            <a:gdLst/>
            <a:ahLst/>
            <a:cxnLst/>
            <a:rect l="l" t="t" r="r" b="b"/>
            <a:pathLst>
              <a:path w="7289526" h="7289526">
                <a:moveTo>
                  <a:pt x="0" y="0"/>
                </a:moveTo>
                <a:lnTo>
                  <a:pt x="7289526" y="0"/>
                </a:lnTo>
                <a:lnTo>
                  <a:pt x="7289526" y="7289526"/>
                </a:lnTo>
                <a:lnTo>
                  <a:pt x="0" y="7289526"/>
                </a:lnTo>
                <a:lnTo>
                  <a:pt x="0" y="0"/>
                </a:lnTo>
                <a:close/>
              </a:path>
            </a:pathLst>
          </a:custGeom>
          <a:blipFill>
            <a:blip r:embed="rId4">
              <a:alphaModFix amt="32999"/>
              <a:extLst>
                <a:ext uri="{96DAC541-7B7A-43D3-8B79-37D633B846F1}">
                  <asvg:svgBlip xmlns:asvg="http://schemas.microsoft.com/office/drawing/2016/SVG/main" r:embed="rId5"/>
                </a:ext>
              </a:extLst>
            </a:blip>
            <a:stretch>
              <a:fillRect/>
            </a:stretch>
          </a:blipFill>
        </p:spPr>
        <p:txBody>
          <a:bodyPr/>
          <a:lstStyle/>
          <a:p>
            <a:endParaRPr lang="en-US" dirty="0"/>
          </a:p>
        </p:txBody>
      </p:sp>
      <p:sp>
        <p:nvSpPr>
          <p:cNvPr id="9" name="Freeform 9"/>
          <p:cNvSpPr/>
          <p:nvPr/>
        </p:nvSpPr>
        <p:spPr>
          <a:xfrm>
            <a:off x="6366998" y="990748"/>
            <a:ext cx="4492851" cy="4526802"/>
          </a:xfrm>
          <a:custGeom>
            <a:avLst/>
            <a:gdLst/>
            <a:ahLst/>
            <a:cxnLst/>
            <a:rect l="l" t="t" r="r" b="b"/>
            <a:pathLst>
              <a:path w="4492851" h="4526802">
                <a:moveTo>
                  <a:pt x="0" y="0"/>
                </a:moveTo>
                <a:lnTo>
                  <a:pt x="4492851" y="0"/>
                </a:lnTo>
                <a:lnTo>
                  <a:pt x="4492851" y="4526802"/>
                </a:lnTo>
                <a:lnTo>
                  <a:pt x="0" y="452680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10" name="Group 10"/>
          <p:cNvGrpSpPr>
            <a:grpSpLocks noChangeAspect="1"/>
          </p:cNvGrpSpPr>
          <p:nvPr/>
        </p:nvGrpSpPr>
        <p:grpSpPr>
          <a:xfrm>
            <a:off x="6563843" y="1171951"/>
            <a:ext cx="4099162" cy="4099145"/>
            <a:chOff x="0" y="0"/>
            <a:chExt cx="6350000" cy="6349975"/>
          </a:xfrm>
        </p:grpSpPr>
        <p:sp>
          <p:nvSpPr>
            <p:cNvPr id="11" name="Freeform 11"/>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8" cstate="screen">
                <a:extLst>
                  <a:ext uri="{28A0092B-C50C-407E-A947-70E740481C1C}">
                    <a14:useLocalDpi xmlns:a14="http://schemas.microsoft.com/office/drawing/2010/main"/>
                  </a:ext>
                </a:extLst>
              </a:blip>
              <a:stretch>
                <a:fillRect/>
              </a:stretch>
            </a:blipFill>
          </p:spPr>
        </p:sp>
      </p:grpSp>
      <p:sp>
        <p:nvSpPr>
          <p:cNvPr id="12" name="TextBox 12"/>
          <p:cNvSpPr txBox="1"/>
          <p:nvPr/>
        </p:nvSpPr>
        <p:spPr>
          <a:xfrm>
            <a:off x="4251283" y="6092818"/>
            <a:ext cx="8762381" cy="736355"/>
          </a:xfrm>
          <a:prstGeom prst="rect">
            <a:avLst/>
          </a:prstGeom>
        </p:spPr>
        <p:txBody>
          <a:bodyPr lIns="0" tIns="0" rIns="0" bIns="0" rtlCol="0" anchor="t">
            <a:spAutoFit/>
          </a:bodyPr>
          <a:lstStyle/>
          <a:p>
            <a:pPr algn="ctr">
              <a:lnSpc>
                <a:spcPts val="6095"/>
              </a:lnSpc>
            </a:pPr>
            <a:r>
              <a:rPr lang="en-US" sz="4799" spc="-163" dirty="0">
                <a:solidFill>
                  <a:srgbClr val="94BED4"/>
                </a:solidFill>
                <a:latin typeface="Droid Serif Bold"/>
              </a:rPr>
              <a:t>Pamela Green</a:t>
            </a:r>
          </a:p>
        </p:txBody>
      </p:sp>
      <p:sp>
        <p:nvSpPr>
          <p:cNvPr id="13" name="TextBox 13"/>
          <p:cNvSpPr txBox="1"/>
          <p:nvPr/>
        </p:nvSpPr>
        <p:spPr>
          <a:xfrm>
            <a:off x="4232233" y="5574700"/>
            <a:ext cx="8942033" cy="622893"/>
          </a:xfrm>
          <a:prstGeom prst="rect">
            <a:avLst/>
          </a:prstGeom>
        </p:spPr>
        <p:txBody>
          <a:bodyPr lIns="0" tIns="0" rIns="0" bIns="0" rtlCol="0" anchor="t">
            <a:spAutoFit/>
          </a:bodyPr>
          <a:lstStyle/>
          <a:p>
            <a:pPr algn="ctr">
              <a:lnSpc>
                <a:spcPts val="5040"/>
              </a:lnSpc>
            </a:pPr>
            <a:r>
              <a:rPr lang="en-US" sz="3600">
                <a:solidFill>
                  <a:srgbClr val="FFFFFF"/>
                </a:solidFill>
                <a:latin typeface="Droid Serif Bold"/>
              </a:rPr>
              <a:t>Presenter</a:t>
            </a:r>
          </a:p>
        </p:txBody>
      </p:sp>
      <p:sp>
        <p:nvSpPr>
          <p:cNvPr id="14" name="TextBox 14"/>
          <p:cNvSpPr txBox="1"/>
          <p:nvPr/>
        </p:nvSpPr>
        <p:spPr>
          <a:xfrm>
            <a:off x="4551519" y="6955070"/>
            <a:ext cx="8123810" cy="704206"/>
          </a:xfrm>
          <a:prstGeom prst="rect">
            <a:avLst/>
          </a:prstGeom>
        </p:spPr>
        <p:txBody>
          <a:bodyPr lIns="0" tIns="0" rIns="0" bIns="0" rtlCol="0" anchor="t">
            <a:spAutoFit/>
          </a:bodyPr>
          <a:lstStyle/>
          <a:p>
            <a:pPr algn="ctr">
              <a:lnSpc>
                <a:spcPts val="2794"/>
              </a:lnSpc>
            </a:pPr>
            <a:r>
              <a:rPr lang="en-US" sz="2200">
                <a:solidFill>
                  <a:srgbClr val="94BED4"/>
                </a:solidFill>
                <a:latin typeface="Droid Serif Italics"/>
              </a:rPr>
              <a:t>Interim Manager, Richland County Office of </a:t>
            </a:r>
          </a:p>
          <a:p>
            <a:pPr algn="ctr">
              <a:lnSpc>
                <a:spcPts val="2794"/>
              </a:lnSpc>
            </a:pPr>
            <a:r>
              <a:rPr lang="en-US" sz="2200">
                <a:solidFill>
                  <a:srgbClr val="94BED4"/>
                </a:solidFill>
                <a:latin typeface="Droid Serif Italics"/>
              </a:rPr>
              <a:t>Small Business Opportunity</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6545119-DCEF-4617-9AA1-9B80FEC4758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8288000" cy="10287000"/>
          </a:xfrm>
          <a:prstGeom prst="rect">
            <a:avLst/>
          </a:prstGeom>
        </p:spPr>
      </p:pic>
      <p:sp>
        <p:nvSpPr>
          <p:cNvPr id="2" name="TextBox 1">
            <a:extLst>
              <a:ext uri="{FF2B5EF4-FFF2-40B4-BE49-F238E27FC236}">
                <a16:creationId xmlns:a16="http://schemas.microsoft.com/office/drawing/2014/main" id="{7939398B-03F3-4A1B-B7ED-33F9B430A777}"/>
              </a:ext>
            </a:extLst>
          </p:cNvPr>
          <p:cNvSpPr txBox="1"/>
          <p:nvPr/>
        </p:nvSpPr>
        <p:spPr>
          <a:xfrm>
            <a:off x="3777063" y="1866900"/>
            <a:ext cx="14268450" cy="2539157"/>
          </a:xfrm>
          <a:prstGeom prst="rect">
            <a:avLst/>
          </a:prstGeom>
          <a:noFill/>
        </p:spPr>
        <p:txBody>
          <a:bodyPr wrap="square" rtlCol="0">
            <a:spAutoFit/>
          </a:bodyPr>
          <a:lstStyle/>
          <a:p>
            <a:r>
              <a:rPr lang="en-US" sz="4400" b="1" dirty="0">
                <a:solidFill>
                  <a:schemeClr val="accent1">
                    <a:lumMod val="50000"/>
                  </a:schemeClr>
                </a:solidFill>
                <a:latin typeface="Droid Serif Bold" panose="020B0604020202020204" charset="0"/>
                <a:ea typeface="Droid Serif Bold" panose="020B0604020202020204" charset="0"/>
                <a:cs typeface="Droid Serif Bold" panose="020B0604020202020204" charset="0"/>
              </a:rPr>
              <a:t>Richland County </a:t>
            </a:r>
            <a:br>
              <a:rPr lang="en-US" sz="4400" b="1" dirty="0">
                <a:solidFill>
                  <a:schemeClr val="accent1">
                    <a:lumMod val="50000"/>
                  </a:schemeClr>
                </a:solidFill>
                <a:latin typeface="Droid Serif Bold" panose="020B0604020202020204" charset="0"/>
                <a:ea typeface="Droid Serif Bold" panose="020B0604020202020204" charset="0"/>
                <a:cs typeface="Droid Serif Bold" panose="020B0604020202020204" charset="0"/>
              </a:rPr>
            </a:br>
            <a:r>
              <a:rPr lang="en-US" sz="4400" b="1" dirty="0">
                <a:solidFill>
                  <a:schemeClr val="accent1">
                    <a:lumMod val="50000"/>
                  </a:schemeClr>
                </a:solidFill>
                <a:latin typeface="Droid Serif Bold" panose="020B0604020202020204" charset="0"/>
                <a:ea typeface="Droid Serif Bold" panose="020B0604020202020204" charset="0"/>
                <a:cs typeface="Droid Serif Bold" panose="020B0604020202020204" charset="0"/>
              </a:rPr>
              <a:t>Small Local Business Enterprise </a:t>
            </a:r>
          </a:p>
          <a:p>
            <a:r>
              <a:rPr lang="en-US" sz="4400" b="1" dirty="0">
                <a:solidFill>
                  <a:schemeClr val="accent1">
                    <a:lumMod val="50000"/>
                  </a:schemeClr>
                </a:solidFill>
                <a:latin typeface="Droid Serif Bold" panose="020B0604020202020204" charset="0"/>
                <a:ea typeface="Droid Serif Bold" panose="020B0604020202020204" charset="0"/>
                <a:cs typeface="Droid Serif Bold" panose="020B0604020202020204" charset="0"/>
              </a:rPr>
              <a:t>(SLBE) Program</a:t>
            </a:r>
          </a:p>
          <a:p>
            <a:endParaRPr lang="en-US" sz="2700" dirty="0"/>
          </a:p>
        </p:txBody>
      </p:sp>
      <p:sp>
        <p:nvSpPr>
          <p:cNvPr id="5" name="TextBox 8">
            <a:extLst>
              <a:ext uri="{FF2B5EF4-FFF2-40B4-BE49-F238E27FC236}">
                <a16:creationId xmlns:a16="http://schemas.microsoft.com/office/drawing/2014/main" id="{ED6353E2-5BA7-43EF-ADD7-4ECCC0004401}"/>
              </a:ext>
            </a:extLst>
          </p:cNvPr>
          <p:cNvSpPr txBox="1"/>
          <p:nvPr/>
        </p:nvSpPr>
        <p:spPr>
          <a:xfrm>
            <a:off x="3810193" y="637230"/>
            <a:ext cx="14477807" cy="1114472"/>
          </a:xfrm>
          <a:prstGeom prst="rect">
            <a:avLst/>
          </a:prstGeom>
        </p:spPr>
        <p:txBody>
          <a:bodyPr lIns="0" tIns="0" rIns="0" bIns="0" rtlCol="0" anchor="t">
            <a:spAutoFit/>
          </a:bodyPr>
          <a:lstStyle/>
          <a:p>
            <a:pPr>
              <a:lnSpc>
                <a:spcPts val="9449"/>
              </a:lnSpc>
            </a:pPr>
            <a:r>
              <a:rPr lang="en-US" sz="6749" dirty="0">
                <a:solidFill>
                  <a:srgbClr val="193D6A"/>
                </a:solidFill>
                <a:latin typeface="Droid Serif Bold"/>
              </a:rPr>
              <a:t>History &amp; Overview </a:t>
            </a:r>
          </a:p>
        </p:txBody>
      </p:sp>
      <p:sp>
        <p:nvSpPr>
          <p:cNvPr id="6" name="TextBox 5">
            <a:extLst>
              <a:ext uri="{FF2B5EF4-FFF2-40B4-BE49-F238E27FC236}">
                <a16:creationId xmlns:a16="http://schemas.microsoft.com/office/drawing/2014/main" id="{727BFD78-CE70-462F-BDB7-232EB56E978D}"/>
              </a:ext>
            </a:extLst>
          </p:cNvPr>
          <p:cNvSpPr txBox="1"/>
          <p:nvPr/>
        </p:nvSpPr>
        <p:spPr>
          <a:xfrm>
            <a:off x="3898307" y="4152900"/>
            <a:ext cx="14268450" cy="1061829"/>
          </a:xfrm>
          <a:prstGeom prst="rect">
            <a:avLst/>
          </a:prstGeom>
          <a:noFill/>
        </p:spPr>
        <p:txBody>
          <a:bodyPr wrap="square" rtlCol="0">
            <a:spAutoFit/>
          </a:bodyPr>
          <a:lstStyle/>
          <a:p>
            <a:r>
              <a:rPr lang="en-US" sz="3600" dirty="0">
                <a:solidFill>
                  <a:srgbClr val="C00000"/>
                </a:solidFill>
                <a:latin typeface="Droid Serif" panose="020B0604020202020204" charset="0"/>
                <a:ea typeface="Droid Serif" panose="020B0604020202020204" charset="0"/>
                <a:cs typeface="Droid Serif" panose="020B0604020202020204" charset="0"/>
              </a:rPr>
              <a:t>Established September 17, 2013</a:t>
            </a:r>
          </a:p>
          <a:p>
            <a:endParaRPr lang="en-US" sz="2700" dirty="0"/>
          </a:p>
        </p:txBody>
      </p:sp>
      <p:pic>
        <p:nvPicPr>
          <p:cNvPr id="7" name="Picture 6">
            <a:extLst>
              <a:ext uri="{FF2B5EF4-FFF2-40B4-BE49-F238E27FC236}">
                <a16:creationId xmlns:a16="http://schemas.microsoft.com/office/drawing/2014/main" id="{1EEAA56C-E5CE-4270-9AAD-EBE54E670C8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95800" y="4800099"/>
            <a:ext cx="5558577" cy="5401259"/>
          </a:xfrm>
          <a:prstGeom prst="rect">
            <a:avLst/>
          </a:prstGeom>
        </p:spPr>
      </p:pic>
    </p:spTree>
    <p:extLst>
      <p:ext uri="{BB962C8B-B14F-4D97-AF65-F5344CB8AC3E}">
        <p14:creationId xmlns:p14="http://schemas.microsoft.com/office/powerpoint/2010/main" val="329157605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6545119-DCEF-4617-9AA1-9B80FEC4758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8288000" cy="10287000"/>
          </a:xfrm>
          <a:prstGeom prst="rect">
            <a:avLst/>
          </a:prstGeom>
        </p:spPr>
      </p:pic>
      <p:sp>
        <p:nvSpPr>
          <p:cNvPr id="2" name="TextBox 1">
            <a:extLst>
              <a:ext uri="{FF2B5EF4-FFF2-40B4-BE49-F238E27FC236}">
                <a16:creationId xmlns:a16="http://schemas.microsoft.com/office/drawing/2014/main" id="{7939398B-03F3-4A1B-B7ED-33F9B430A777}"/>
              </a:ext>
            </a:extLst>
          </p:cNvPr>
          <p:cNvSpPr txBox="1"/>
          <p:nvPr/>
        </p:nvSpPr>
        <p:spPr>
          <a:xfrm>
            <a:off x="3777063" y="2210615"/>
            <a:ext cx="14268450" cy="1184940"/>
          </a:xfrm>
          <a:prstGeom prst="rect">
            <a:avLst/>
          </a:prstGeom>
          <a:noFill/>
        </p:spPr>
        <p:txBody>
          <a:bodyPr wrap="square" rtlCol="0">
            <a:spAutoFit/>
          </a:bodyPr>
          <a:lstStyle/>
          <a:p>
            <a:r>
              <a:rPr lang="en-US" sz="4400" b="1" dirty="0">
                <a:solidFill>
                  <a:schemeClr val="accent1">
                    <a:lumMod val="50000"/>
                  </a:schemeClr>
                </a:solidFill>
                <a:latin typeface="Droid Serif Bold" panose="020B0604020202020204" charset="0"/>
                <a:ea typeface="Droid Serif Bold" panose="020B0604020202020204" charset="0"/>
                <a:cs typeface="Droid Serif Bold" panose="020B0604020202020204" charset="0"/>
              </a:rPr>
              <a:t>SLBE </a:t>
            </a:r>
            <a:br>
              <a:rPr lang="en-US" sz="4400" b="1" dirty="0">
                <a:solidFill>
                  <a:schemeClr val="accent1">
                    <a:lumMod val="50000"/>
                  </a:schemeClr>
                </a:solidFill>
                <a:latin typeface="Droid Serif Bold" panose="020B0604020202020204" charset="0"/>
                <a:ea typeface="Droid Serif Bold" panose="020B0604020202020204" charset="0"/>
                <a:cs typeface="Droid Serif Bold" panose="020B0604020202020204" charset="0"/>
              </a:rPr>
            </a:br>
            <a:endParaRPr lang="en-US" sz="2700" dirty="0"/>
          </a:p>
        </p:txBody>
      </p:sp>
      <p:sp>
        <p:nvSpPr>
          <p:cNvPr id="5" name="TextBox 8">
            <a:extLst>
              <a:ext uri="{FF2B5EF4-FFF2-40B4-BE49-F238E27FC236}">
                <a16:creationId xmlns:a16="http://schemas.microsoft.com/office/drawing/2014/main" id="{ED6353E2-5BA7-43EF-ADD7-4ECCC0004401}"/>
              </a:ext>
            </a:extLst>
          </p:cNvPr>
          <p:cNvSpPr txBox="1"/>
          <p:nvPr/>
        </p:nvSpPr>
        <p:spPr>
          <a:xfrm>
            <a:off x="3810193" y="637230"/>
            <a:ext cx="14477807" cy="1114472"/>
          </a:xfrm>
          <a:prstGeom prst="rect">
            <a:avLst/>
          </a:prstGeom>
        </p:spPr>
        <p:txBody>
          <a:bodyPr lIns="0" tIns="0" rIns="0" bIns="0" rtlCol="0" anchor="t">
            <a:spAutoFit/>
          </a:bodyPr>
          <a:lstStyle/>
          <a:p>
            <a:pPr>
              <a:lnSpc>
                <a:spcPts val="9449"/>
              </a:lnSpc>
            </a:pPr>
            <a:r>
              <a:rPr lang="en-US" sz="6749" dirty="0">
                <a:solidFill>
                  <a:srgbClr val="193D6A"/>
                </a:solidFill>
                <a:latin typeface="Droid Serif Bold"/>
              </a:rPr>
              <a:t>History &amp; Overview </a:t>
            </a:r>
          </a:p>
        </p:txBody>
      </p:sp>
      <p:sp>
        <p:nvSpPr>
          <p:cNvPr id="6" name="TextBox 5">
            <a:extLst>
              <a:ext uri="{FF2B5EF4-FFF2-40B4-BE49-F238E27FC236}">
                <a16:creationId xmlns:a16="http://schemas.microsoft.com/office/drawing/2014/main" id="{727BFD78-CE70-462F-BDB7-232EB56E978D}"/>
              </a:ext>
            </a:extLst>
          </p:cNvPr>
          <p:cNvSpPr txBox="1"/>
          <p:nvPr/>
        </p:nvSpPr>
        <p:spPr>
          <a:xfrm>
            <a:off x="3810193" y="3086100"/>
            <a:ext cx="14268450" cy="6355586"/>
          </a:xfrm>
          <a:prstGeom prst="rect">
            <a:avLst/>
          </a:prstGeom>
          <a:noFill/>
        </p:spPr>
        <p:txBody>
          <a:bodyPr wrap="square" rtlCol="0">
            <a:spAutoFit/>
          </a:bodyPr>
          <a:lstStyle/>
          <a:p>
            <a:pPr marL="571500" indent="-571500">
              <a:lnSpc>
                <a:spcPts val="3800"/>
              </a:lnSpc>
              <a:buFont typeface="Arial" panose="020B0604020202020204" pitchFamily="34" charset="0"/>
              <a:buChar char="•"/>
            </a:pPr>
            <a:r>
              <a:rPr lang="en-US" sz="3200" dirty="0">
                <a:solidFill>
                  <a:schemeClr val="tx2"/>
                </a:solidFill>
                <a:latin typeface="Droid Serif" panose="020B0604020202020204" charset="0"/>
                <a:ea typeface="Droid Serif" panose="020B0604020202020204" charset="0"/>
                <a:cs typeface="Droid Serif" panose="020B0604020202020204" charset="0"/>
              </a:rPr>
              <a:t>To provide a race- and gender-neutral procurement tool for the County to ensure all segments of local business have a reasonable and significant opportunity to participate in County contracts for construction, architectural and engineering services, professional services, non-professional services and commodities</a:t>
            </a:r>
          </a:p>
          <a:p>
            <a:pPr marL="571500" indent="-571500">
              <a:lnSpc>
                <a:spcPts val="3800"/>
              </a:lnSpc>
              <a:buFont typeface="Arial" panose="020B0604020202020204" pitchFamily="34" charset="0"/>
              <a:buChar char="•"/>
            </a:pPr>
            <a:endParaRPr lang="en-US" sz="3200" dirty="0">
              <a:solidFill>
                <a:schemeClr val="tx2"/>
              </a:solidFill>
              <a:latin typeface="Droid Serif" panose="020B0604020202020204" charset="0"/>
              <a:ea typeface="Droid Serif" panose="020B0604020202020204" charset="0"/>
              <a:cs typeface="Droid Serif" panose="020B0604020202020204" charset="0"/>
            </a:endParaRPr>
          </a:p>
          <a:p>
            <a:pPr marL="428625" indent="-428625">
              <a:lnSpc>
                <a:spcPts val="3800"/>
              </a:lnSpc>
              <a:buFont typeface="Arial" panose="020B0604020202020204" pitchFamily="34" charset="0"/>
              <a:buChar char="•"/>
            </a:pPr>
            <a:r>
              <a:rPr lang="en-US" sz="3200" dirty="0">
                <a:solidFill>
                  <a:schemeClr val="tx2"/>
                </a:solidFill>
                <a:latin typeface="Droid Serif" panose="020B0604020202020204" charset="0"/>
                <a:ea typeface="Droid Serif" panose="020B0604020202020204" charset="0"/>
                <a:cs typeface="Droid Serif" panose="020B0604020202020204" charset="0"/>
              </a:rPr>
              <a:t>To foster effective, broad-based competition from all segments of         the vendor community</a:t>
            </a:r>
          </a:p>
          <a:p>
            <a:pPr marL="428625" indent="-428625">
              <a:lnSpc>
                <a:spcPts val="3800"/>
              </a:lnSpc>
              <a:buFont typeface="Arial" panose="020B0604020202020204" pitchFamily="34" charset="0"/>
              <a:buChar char="•"/>
            </a:pPr>
            <a:endParaRPr lang="en-US" sz="3200" dirty="0">
              <a:solidFill>
                <a:schemeClr val="tx2"/>
              </a:solidFill>
              <a:latin typeface="Droid Serif" panose="020B0604020202020204" charset="0"/>
              <a:ea typeface="Droid Serif" panose="020B0604020202020204" charset="0"/>
              <a:cs typeface="Droid Serif" panose="020B0604020202020204" charset="0"/>
            </a:endParaRPr>
          </a:p>
          <a:p>
            <a:pPr marL="428625" indent="-428625">
              <a:lnSpc>
                <a:spcPts val="3800"/>
              </a:lnSpc>
              <a:buFont typeface="Arial" panose="020B0604020202020204" pitchFamily="34" charset="0"/>
              <a:buChar char="•"/>
            </a:pPr>
            <a:r>
              <a:rPr lang="en-US" sz="3200" dirty="0">
                <a:solidFill>
                  <a:schemeClr val="tx2"/>
                </a:solidFill>
                <a:latin typeface="Droid Serif" panose="020B0604020202020204" charset="0"/>
                <a:ea typeface="Droid Serif" panose="020B0604020202020204" charset="0"/>
                <a:cs typeface="Droid Serif" panose="020B0604020202020204" charset="0"/>
              </a:rPr>
              <a:t>To provide avenues for the development of new capacity                 </a:t>
            </a:r>
            <a:br>
              <a:rPr lang="en-US" sz="3200" dirty="0">
                <a:solidFill>
                  <a:schemeClr val="tx2"/>
                </a:solidFill>
                <a:latin typeface="Droid Serif" panose="020B0604020202020204" charset="0"/>
                <a:ea typeface="Droid Serif" panose="020B0604020202020204" charset="0"/>
                <a:cs typeface="Droid Serif" panose="020B0604020202020204" charset="0"/>
              </a:rPr>
            </a:br>
            <a:r>
              <a:rPr lang="en-US" sz="3200" dirty="0">
                <a:solidFill>
                  <a:schemeClr val="tx2"/>
                </a:solidFill>
                <a:latin typeface="Droid Serif" panose="020B0604020202020204" charset="0"/>
                <a:ea typeface="Droid Serif" panose="020B0604020202020204" charset="0"/>
                <a:cs typeface="Droid Serif" panose="020B0604020202020204" charset="0"/>
              </a:rPr>
              <a:t>and new resources of competition for contracts from small               and locally based businesses</a:t>
            </a:r>
          </a:p>
          <a:p>
            <a:endParaRPr lang="en-US" sz="2700" dirty="0">
              <a:solidFill>
                <a:schemeClr val="tx2"/>
              </a:solidFill>
            </a:endParaRPr>
          </a:p>
        </p:txBody>
      </p:sp>
    </p:spTree>
    <p:extLst>
      <p:ext uri="{BB962C8B-B14F-4D97-AF65-F5344CB8AC3E}">
        <p14:creationId xmlns:p14="http://schemas.microsoft.com/office/powerpoint/2010/main" val="21532494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6545119-DCEF-4617-9AA1-9B80FEC4758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8288000" cy="10287000"/>
          </a:xfrm>
          <a:prstGeom prst="rect">
            <a:avLst/>
          </a:prstGeom>
        </p:spPr>
      </p:pic>
      <p:sp>
        <p:nvSpPr>
          <p:cNvPr id="2" name="TextBox 1">
            <a:extLst>
              <a:ext uri="{FF2B5EF4-FFF2-40B4-BE49-F238E27FC236}">
                <a16:creationId xmlns:a16="http://schemas.microsoft.com/office/drawing/2014/main" id="{7939398B-03F3-4A1B-B7ED-33F9B430A777}"/>
              </a:ext>
            </a:extLst>
          </p:cNvPr>
          <p:cNvSpPr txBox="1"/>
          <p:nvPr/>
        </p:nvSpPr>
        <p:spPr>
          <a:xfrm>
            <a:off x="3777063" y="1866900"/>
            <a:ext cx="14268450" cy="2539157"/>
          </a:xfrm>
          <a:prstGeom prst="rect">
            <a:avLst/>
          </a:prstGeom>
          <a:noFill/>
        </p:spPr>
        <p:txBody>
          <a:bodyPr wrap="square" rtlCol="0">
            <a:spAutoFit/>
          </a:bodyPr>
          <a:lstStyle/>
          <a:p>
            <a:r>
              <a:rPr lang="en-US" sz="4400" b="1" dirty="0">
                <a:solidFill>
                  <a:schemeClr val="accent1">
                    <a:lumMod val="50000"/>
                  </a:schemeClr>
                </a:solidFill>
                <a:latin typeface="Droid Serif Bold" panose="020B0604020202020204" charset="0"/>
                <a:ea typeface="Droid Serif Bold" panose="020B0604020202020204" charset="0"/>
                <a:cs typeface="Droid Serif Bold" panose="020B0604020202020204" charset="0"/>
              </a:rPr>
              <a:t>Richland County </a:t>
            </a:r>
            <a:br>
              <a:rPr lang="en-US" sz="4400" b="1" dirty="0">
                <a:solidFill>
                  <a:schemeClr val="accent1">
                    <a:lumMod val="50000"/>
                  </a:schemeClr>
                </a:solidFill>
                <a:latin typeface="Droid Serif Bold" panose="020B0604020202020204" charset="0"/>
                <a:ea typeface="Droid Serif Bold" panose="020B0604020202020204" charset="0"/>
                <a:cs typeface="Droid Serif Bold" panose="020B0604020202020204" charset="0"/>
              </a:rPr>
            </a:br>
            <a:r>
              <a:rPr lang="en-US" sz="4400" b="1" dirty="0">
                <a:solidFill>
                  <a:schemeClr val="accent1">
                    <a:lumMod val="50000"/>
                  </a:schemeClr>
                </a:solidFill>
                <a:latin typeface="Droid Serif Bold" panose="020B0604020202020204" charset="0"/>
                <a:ea typeface="Droid Serif Bold" panose="020B0604020202020204" charset="0"/>
                <a:cs typeface="Droid Serif Bold" panose="020B0604020202020204" charset="0"/>
              </a:rPr>
              <a:t>Office of Small Business Opportunity </a:t>
            </a:r>
          </a:p>
          <a:p>
            <a:r>
              <a:rPr lang="en-US" sz="4400" b="1" dirty="0">
                <a:solidFill>
                  <a:schemeClr val="accent1">
                    <a:lumMod val="50000"/>
                  </a:schemeClr>
                </a:solidFill>
                <a:latin typeface="Droid Serif Bold" panose="020B0604020202020204" charset="0"/>
                <a:ea typeface="Droid Serif Bold" panose="020B0604020202020204" charset="0"/>
                <a:cs typeface="Droid Serif Bold" panose="020B0604020202020204" charset="0"/>
              </a:rPr>
              <a:t>(OSBO)</a:t>
            </a:r>
          </a:p>
          <a:p>
            <a:endParaRPr lang="en-US" sz="2700" dirty="0"/>
          </a:p>
        </p:txBody>
      </p:sp>
      <p:sp>
        <p:nvSpPr>
          <p:cNvPr id="5" name="TextBox 8">
            <a:extLst>
              <a:ext uri="{FF2B5EF4-FFF2-40B4-BE49-F238E27FC236}">
                <a16:creationId xmlns:a16="http://schemas.microsoft.com/office/drawing/2014/main" id="{ED6353E2-5BA7-43EF-ADD7-4ECCC0004401}"/>
              </a:ext>
            </a:extLst>
          </p:cNvPr>
          <p:cNvSpPr txBox="1"/>
          <p:nvPr/>
        </p:nvSpPr>
        <p:spPr>
          <a:xfrm>
            <a:off x="3810193" y="637230"/>
            <a:ext cx="14477807" cy="1114472"/>
          </a:xfrm>
          <a:prstGeom prst="rect">
            <a:avLst/>
          </a:prstGeom>
        </p:spPr>
        <p:txBody>
          <a:bodyPr lIns="0" tIns="0" rIns="0" bIns="0" rtlCol="0" anchor="t">
            <a:spAutoFit/>
          </a:bodyPr>
          <a:lstStyle/>
          <a:p>
            <a:pPr>
              <a:lnSpc>
                <a:spcPts val="9449"/>
              </a:lnSpc>
            </a:pPr>
            <a:r>
              <a:rPr lang="en-US" sz="6749" dirty="0">
                <a:solidFill>
                  <a:srgbClr val="193D6A"/>
                </a:solidFill>
                <a:latin typeface="Droid Serif Bold"/>
              </a:rPr>
              <a:t>History &amp; Overview </a:t>
            </a:r>
          </a:p>
        </p:txBody>
      </p:sp>
      <p:sp>
        <p:nvSpPr>
          <p:cNvPr id="6" name="TextBox 5">
            <a:extLst>
              <a:ext uri="{FF2B5EF4-FFF2-40B4-BE49-F238E27FC236}">
                <a16:creationId xmlns:a16="http://schemas.microsoft.com/office/drawing/2014/main" id="{727BFD78-CE70-462F-BDB7-232EB56E978D}"/>
              </a:ext>
            </a:extLst>
          </p:cNvPr>
          <p:cNvSpPr txBox="1"/>
          <p:nvPr/>
        </p:nvSpPr>
        <p:spPr>
          <a:xfrm>
            <a:off x="3898307" y="4152900"/>
            <a:ext cx="14268450" cy="1061829"/>
          </a:xfrm>
          <a:prstGeom prst="rect">
            <a:avLst/>
          </a:prstGeom>
          <a:noFill/>
        </p:spPr>
        <p:txBody>
          <a:bodyPr wrap="square" rtlCol="0">
            <a:spAutoFit/>
          </a:bodyPr>
          <a:lstStyle/>
          <a:p>
            <a:r>
              <a:rPr lang="en-US" sz="3600" dirty="0">
                <a:solidFill>
                  <a:srgbClr val="C00000"/>
                </a:solidFill>
                <a:latin typeface="Droid Serif" panose="020B0604020202020204" charset="0"/>
                <a:ea typeface="Droid Serif" panose="020B0604020202020204" charset="0"/>
                <a:cs typeface="Droid Serif" panose="020B0604020202020204" charset="0"/>
              </a:rPr>
              <a:t>Established July 15, 2014</a:t>
            </a:r>
          </a:p>
          <a:p>
            <a:endParaRPr lang="en-US" sz="2700" dirty="0"/>
          </a:p>
        </p:txBody>
      </p:sp>
      <p:pic>
        <p:nvPicPr>
          <p:cNvPr id="8" name="Picture 7">
            <a:extLst>
              <a:ext uri="{FF2B5EF4-FFF2-40B4-BE49-F238E27FC236}">
                <a16:creationId xmlns:a16="http://schemas.microsoft.com/office/drawing/2014/main" id="{731839CC-8098-4987-BC24-DC4EE960187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95800" y="4800099"/>
            <a:ext cx="5558577" cy="5401259"/>
          </a:xfrm>
          <a:prstGeom prst="rect">
            <a:avLst/>
          </a:prstGeom>
        </p:spPr>
      </p:pic>
    </p:spTree>
    <p:extLst>
      <p:ext uri="{BB962C8B-B14F-4D97-AF65-F5344CB8AC3E}">
        <p14:creationId xmlns:p14="http://schemas.microsoft.com/office/powerpoint/2010/main" val="279749493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6545119-DCEF-4617-9AA1-9B80FEC4758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8288000" cy="10287000"/>
          </a:xfrm>
          <a:prstGeom prst="rect">
            <a:avLst/>
          </a:prstGeom>
        </p:spPr>
      </p:pic>
      <p:sp>
        <p:nvSpPr>
          <p:cNvPr id="2" name="TextBox 1">
            <a:extLst>
              <a:ext uri="{FF2B5EF4-FFF2-40B4-BE49-F238E27FC236}">
                <a16:creationId xmlns:a16="http://schemas.microsoft.com/office/drawing/2014/main" id="{7939398B-03F3-4A1B-B7ED-33F9B430A777}"/>
              </a:ext>
            </a:extLst>
          </p:cNvPr>
          <p:cNvSpPr txBox="1"/>
          <p:nvPr/>
        </p:nvSpPr>
        <p:spPr>
          <a:xfrm>
            <a:off x="3777063" y="2210615"/>
            <a:ext cx="14268450" cy="1184940"/>
          </a:xfrm>
          <a:prstGeom prst="rect">
            <a:avLst/>
          </a:prstGeom>
          <a:noFill/>
        </p:spPr>
        <p:txBody>
          <a:bodyPr wrap="square" rtlCol="0">
            <a:spAutoFit/>
          </a:bodyPr>
          <a:lstStyle/>
          <a:p>
            <a:r>
              <a:rPr lang="en-US" sz="4400" b="1" dirty="0">
                <a:solidFill>
                  <a:schemeClr val="accent1">
                    <a:lumMod val="50000"/>
                  </a:schemeClr>
                </a:solidFill>
                <a:latin typeface="Droid Serif Bold" panose="020B0604020202020204" charset="0"/>
                <a:ea typeface="Droid Serif Bold" panose="020B0604020202020204" charset="0"/>
                <a:cs typeface="Droid Serif Bold" panose="020B0604020202020204" charset="0"/>
              </a:rPr>
              <a:t>OSBO </a:t>
            </a:r>
            <a:br>
              <a:rPr lang="en-US" sz="4400" b="1" dirty="0">
                <a:solidFill>
                  <a:schemeClr val="accent1">
                    <a:lumMod val="50000"/>
                  </a:schemeClr>
                </a:solidFill>
                <a:latin typeface="Droid Serif Bold" panose="020B0604020202020204" charset="0"/>
                <a:ea typeface="Droid Serif Bold" panose="020B0604020202020204" charset="0"/>
                <a:cs typeface="Droid Serif Bold" panose="020B0604020202020204" charset="0"/>
              </a:rPr>
            </a:br>
            <a:endParaRPr lang="en-US" sz="2700" dirty="0"/>
          </a:p>
        </p:txBody>
      </p:sp>
      <p:sp>
        <p:nvSpPr>
          <p:cNvPr id="5" name="TextBox 8">
            <a:extLst>
              <a:ext uri="{FF2B5EF4-FFF2-40B4-BE49-F238E27FC236}">
                <a16:creationId xmlns:a16="http://schemas.microsoft.com/office/drawing/2014/main" id="{ED6353E2-5BA7-43EF-ADD7-4ECCC0004401}"/>
              </a:ext>
            </a:extLst>
          </p:cNvPr>
          <p:cNvSpPr txBox="1"/>
          <p:nvPr/>
        </p:nvSpPr>
        <p:spPr>
          <a:xfrm>
            <a:off x="3810193" y="637230"/>
            <a:ext cx="14477807" cy="1114472"/>
          </a:xfrm>
          <a:prstGeom prst="rect">
            <a:avLst/>
          </a:prstGeom>
        </p:spPr>
        <p:txBody>
          <a:bodyPr lIns="0" tIns="0" rIns="0" bIns="0" rtlCol="0" anchor="t">
            <a:spAutoFit/>
          </a:bodyPr>
          <a:lstStyle/>
          <a:p>
            <a:pPr>
              <a:lnSpc>
                <a:spcPts val="9449"/>
              </a:lnSpc>
            </a:pPr>
            <a:r>
              <a:rPr lang="en-US" sz="6749" dirty="0">
                <a:solidFill>
                  <a:srgbClr val="193D6A"/>
                </a:solidFill>
                <a:latin typeface="Droid Serif Bold"/>
              </a:rPr>
              <a:t>History &amp; Overview </a:t>
            </a:r>
          </a:p>
        </p:txBody>
      </p:sp>
      <p:sp>
        <p:nvSpPr>
          <p:cNvPr id="6" name="TextBox 5">
            <a:extLst>
              <a:ext uri="{FF2B5EF4-FFF2-40B4-BE49-F238E27FC236}">
                <a16:creationId xmlns:a16="http://schemas.microsoft.com/office/drawing/2014/main" id="{727BFD78-CE70-462F-BDB7-232EB56E978D}"/>
              </a:ext>
            </a:extLst>
          </p:cNvPr>
          <p:cNvSpPr txBox="1"/>
          <p:nvPr/>
        </p:nvSpPr>
        <p:spPr>
          <a:xfrm>
            <a:off x="3810193" y="3086100"/>
            <a:ext cx="14268450" cy="5940088"/>
          </a:xfrm>
          <a:prstGeom prst="rect">
            <a:avLst/>
          </a:prstGeom>
          <a:noFill/>
        </p:spPr>
        <p:txBody>
          <a:bodyPr wrap="square" rtlCol="0">
            <a:spAutoFit/>
          </a:bodyPr>
          <a:lstStyle/>
          <a:p>
            <a:pPr marL="571500" indent="-571500">
              <a:lnSpc>
                <a:spcPts val="3800"/>
              </a:lnSpc>
              <a:buFont typeface="Arial" panose="020B0604020202020204" pitchFamily="34" charset="0"/>
              <a:buChar char="•"/>
            </a:pPr>
            <a:r>
              <a:rPr lang="en-US" sz="3200" dirty="0">
                <a:solidFill>
                  <a:srgbClr val="173C6A"/>
                </a:solidFill>
                <a:latin typeface="Droid Serif" panose="020B0604020202020204" charset="0"/>
                <a:ea typeface="Droid Serif" panose="020B0604020202020204" charset="0"/>
                <a:cs typeface="Droid Serif" panose="020B0604020202020204" charset="0"/>
              </a:rPr>
              <a:t>Created a Director position to manage the fulfillment of                   small-business programs, including SLBE programs and business development activities</a:t>
            </a:r>
          </a:p>
          <a:p>
            <a:pPr marL="571500" indent="-571500">
              <a:lnSpc>
                <a:spcPts val="3800"/>
              </a:lnSpc>
              <a:buFont typeface="Arial" panose="020B0604020202020204" pitchFamily="34" charset="0"/>
              <a:buChar char="•"/>
            </a:pPr>
            <a:endParaRPr lang="en-US" sz="3200" dirty="0">
              <a:latin typeface="Droid Serif" panose="020B0604020202020204" charset="0"/>
              <a:ea typeface="Droid Serif" panose="020B0604020202020204" charset="0"/>
              <a:cs typeface="Droid Serif" panose="020B0604020202020204" charset="0"/>
            </a:endParaRPr>
          </a:p>
          <a:p>
            <a:pPr marL="571500" indent="-571500">
              <a:lnSpc>
                <a:spcPts val="3800"/>
              </a:lnSpc>
              <a:buFont typeface="Arial" panose="020B0604020202020204" pitchFamily="34" charset="0"/>
              <a:buChar char="•"/>
            </a:pPr>
            <a:r>
              <a:rPr lang="en-US" sz="3200" dirty="0">
                <a:solidFill>
                  <a:srgbClr val="173C6A"/>
                </a:solidFill>
                <a:latin typeface="Droid Serif" panose="020B0604020202020204" charset="0"/>
                <a:ea typeface="Droid Serif" panose="020B0604020202020204" charset="0"/>
                <a:cs typeface="Droid Serif" panose="020B0604020202020204" charset="0"/>
              </a:rPr>
              <a:t>Provides certification to small local businesses in Richland County</a:t>
            </a:r>
          </a:p>
          <a:p>
            <a:pPr marL="571500" indent="-571500">
              <a:lnSpc>
                <a:spcPts val="3800"/>
              </a:lnSpc>
              <a:buFont typeface="Arial" panose="020B0604020202020204" pitchFamily="34" charset="0"/>
              <a:buChar char="•"/>
            </a:pPr>
            <a:endParaRPr lang="en-US" sz="3200" dirty="0">
              <a:solidFill>
                <a:srgbClr val="173C6A"/>
              </a:solidFill>
              <a:latin typeface="Droid Serif" panose="020B0604020202020204" charset="0"/>
              <a:ea typeface="Droid Serif" panose="020B0604020202020204" charset="0"/>
              <a:cs typeface="Droid Serif" panose="020B0604020202020204" charset="0"/>
            </a:endParaRPr>
          </a:p>
          <a:p>
            <a:pPr marL="571500" indent="-571500">
              <a:lnSpc>
                <a:spcPts val="3800"/>
              </a:lnSpc>
              <a:buFont typeface="Arial" panose="020B0604020202020204" pitchFamily="34" charset="0"/>
              <a:buChar char="•"/>
            </a:pPr>
            <a:r>
              <a:rPr lang="en-US" sz="3200" dirty="0">
                <a:solidFill>
                  <a:srgbClr val="173C6A"/>
                </a:solidFill>
                <a:latin typeface="Droid Serif" panose="020B0604020202020204" charset="0"/>
                <a:ea typeface="Droid Serif" panose="020B0604020202020204" charset="0"/>
                <a:cs typeface="Droid Serif" panose="020B0604020202020204" charset="0"/>
              </a:rPr>
              <a:t>Provides technical workshops and training on various topics such as contracting, investor and loan options, marketing, branding and networking, development of business plans, and establishing credit</a:t>
            </a:r>
          </a:p>
          <a:p>
            <a:pPr marL="571500" indent="-571500">
              <a:lnSpc>
                <a:spcPts val="3800"/>
              </a:lnSpc>
              <a:buFont typeface="Arial" panose="020B0604020202020204" pitchFamily="34" charset="0"/>
              <a:buChar char="•"/>
            </a:pPr>
            <a:endParaRPr lang="en-US" sz="3200" dirty="0">
              <a:solidFill>
                <a:schemeClr val="tx2"/>
              </a:solidFill>
              <a:latin typeface="Droid Serif" panose="020B0604020202020204" charset="0"/>
              <a:ea typeface="Droid Serif" panose="020B0604020202020204" charset="0"/>
              <a:cs typeface="Droid Serif" panose="020B0604020202020204" charset="0"/>
            </a:endParaRPr>
          </a:p>
          <a:p>
            <a:pPr marL="571500" indent="-571500">
              <a:lnSpc>
                <a:spcPts val="3800"/>
              </a:lnSpc>
              <a:buFont typeface="Arial" panose="020B0604020202020204" pitchFamily="34" charset="0"/>
              <a:buChar char="•"/>
            </a:pPr>
            <a:r>
              <a:rPr lang="en-US" sz="3200" dirty="0">
                <a:solidFill>
                  <a:schemeClr val="tx2"/>
                </a:solidFill>
                <a:latin typeface="Droid Serif" panose="020B0604020202020204" charset="0"/>
                <a:ea typeface="Droid Serif" panose="020B0604020202020204" charset="0"/>
                <a:cs typeface="Droid Serif" panose="020B0604020202020204" charset="0"/>
              </a:rPr>
              <a:t>Plans and implements community outreach events</a:t>
            </a:r>
          </a:p>
          <a:p>
            <a:pPr marL="571500" indent="-571500">
              <a:lnSpc>
                <a:spcPts val="3800"/>
              </a:lnSpc>
              <a:buFont typeface="Arial" panose="020B0604020202020204" pitchFamily="34" charset="0"/>
              <a:buChar char="•"/>
            </a:pPr>
            <a:endParaRPr lang="en-US" sz="3200" dirty="0">
              <a:solidFill>
                <a:schemeClr val="tx2"/>
              </a:solidFill>
              <a:latin typeface="Droid Serif" panose="020B0604020202020204" charset="0"/>
              <a:ea typeface="Droid Serif" panose="020B0604020202020204" charset="0"/>
              <a:cs typeface="Droid Serif" panose="020B0604020202020204" charset="0"/>
            </a:endParaRPr>
          </a:p>
        </p:txBody>
      </p:sp>
    </p:spTree>
    <p:extLst>
      <p:ext uri="{BB962C8B-B14F-4D97-AF65-F5344CB8AC3E}">
        <p14:creationId xmlns:p14="http://schemas.microsoft.com/office/powerpoint/2010/main" val="237367196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6545119-DCEF-4617-9AA1-9B80FEC4758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5815"/>
            <a:ext cx="18288000" cy="10287000"/>
          </a:xfrm>
          <a:prstGeom prst="rect">
            <a:avLst/>
          </a:prstGeom>
        </p:spPr>
      </p:pic>
      <p:sp>
        <p:nvSpPr>
          <p:cNvPr id="2" name="TextBox 1">
            <a:extLst>
              <a:ext uri="{FF2B5EF4-FFF2-40B4-BE49-F238E27FC236}">
                <a16:creationId xmlns:a16="http://schemas.microsoft.com/office/drawing/2014/main" id="{7939398B-03F3-4A1B-B7ED-33F9B430A777}"/>
              </a:ext>
            </a:extLst>
          </p:cNvPr>
          <p:cNvSpPr txBox="1"/>
          <p:nvPr/>
        </p:nvSpPr>
        <p:spPr>
          <a:xfrm>
            <a:off x="3777063" y="2210615"/>
            <a:ext cx="14268450" cy="1184940"/>
          </a:xfrm>
          <a:prstGeom prst="rect">
            <a:avLst/>
          </a:prstGeom>
          <a:noFill/>
        </p:spPr>
        <p:txBody>
          <a:bodyPr wrap="square" rtlCol="0">
            <a:spAutoFit/>
          </a:bodyPr>
          <a:lstStyle/>
          <a:p>
            <a:r>
              <a:rPr lang="en-US" sz="4400" b="1" dirty="0">
                <a:solidFill>
                  <a:schemeClr val="accent1">
                    <a:lumMod val="50000"/>
                  </a:schemeClr>
                </a:solidFill>
                <a:latin typeface="Droid Serif Bold" panose="020B0604020202020204" charset="0"/>
                <a:ea typeface="Droid Serif Bold" panose="020B0604020202020204" charset="0"/>
                <a:cs typeface="Droid Serif Bold" panose="020B0604020202020204" charset="0"/>
              </a:rPr>
              <a:t>OSBO </a:t>
            </a:r>
            <a:br>
              <a:rPr lang="en-US" sz="4400" b="1" dirty="0">
                <a:solidFill>
                  <a:schemeClr val="accent1">
                    <a:lumMod val="50000"/>
                  </a:schemeClr>
                </a:solidFill>
                <a:latin typeface="Droid Serif Bold" panose="020B0604020202020204" charset="0"/>
                <a:ea typeface="Droid Serif Bold" panose="020B0604020202020204" charset="0"/>
                <a:cs typeface="Droid Serif Bold" panose="020B0604020202020204" charset="0"/>
              </a:rPr>
            </a:br>
            <a:endParaRPr lang="en-US" sz="2700" dirty="0"/>
          </a:p>
        </p:txBody>
      </p:sp>
      <p:sp>
        <p:nvSpPr>
          <p:cNvPr id="5" name="TextBox 8">
            <a:extLst>
              <a:ext uri="{FF2B5EF4-FFF2-40B4-BE49-F238E27FC236}">
                <a16:creationId xmlns:a16="http://schemas.microsoft.com/office/drawing/2014/main" id="{ED6353E2-5BA7-43EF-ADD7-4ECCC0004401}"/>
              </a:ext>
            </a:extLst>
          </p:cNvPr>
          <p:cNvSpPr txBox="1"/>
          <p:nvPr/>
        </p:nvSpPr>
        <p:spPr>
          <a:xfrm>
            <a:off x="3810193" y="637230"/>
            <a:ext cx="14477807" cy="1114472"/>
          </a:xfrm>
          <a:prstGeom prst="rect">
            <a:avLst/>
          </a:prstGeom>
        </p:spPr>
        <p:txBody>
          <a:bodyPr lIns="0" tIns="0" rIns="0" bIns="0" rtlCol="0" anchor="t">
            <a:spAutoFit/>
          </a:bodyPr>
          <a:lstStyle/>
          <a:p>
            <a:pPr>
              <a:lnSpc>
                <a:spcPts val="9449"/>
              </a:lnSpc>
            </a:pPr>
            <a:r>
              <a:rPr lang="en-US" sz="6749" dirty="0">
                <a:solidFill>
                  <a:srgbClr val="193D6A"/>
                </a:solidFill>
                <a:latin typeface="Droid Serif Bold"/>
              </a:rPr>
              <a:t>History &amp; Overview </a:t>
            </a:r>
          </a:p>
        </p:txBody>
      </p:sp>
      <p:pic>
        <p:nvPicPr>
          <p:cNvPr id="8" name="Picture 7">
            <a:extLst>
              <a:ext uri="{FF2B5EF4-FFF2-40B4-BE49-F238E27FC236}">
                <a16:creationId xmlns:a16="http://schemas.microsoft.com/office/drawing/2014/main" id="{C2801BA3-FE31-47E1-A08A-9643B607A69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95800" y="4800099"/>
            <a:ext cx="5558577" cy="5401259"/>
          </a:xfrm>
          <a:prstGeom prst="rect">
            <a:avLst/>
          </a:prstGeom>
        </p:spPr>
      </p:pic>
      <p:sp>
        <p:nvSpPr>
          <p:cNvPr id="6" name="TextBox 5">
            <a:extLst>
              <a:ext uri="{FF2B5EF4-FFF2-40B4-BE49-F238E27FC236}">
                <a16:creationId xmlns:a16="http://schemas.microsoft.com/office/drawing/2014/main" id="{727BFD78-CE70-462F-BDB7-232EB56E978D}"/>
              </a:ext>
            </a:extLst>
          </p:cNvPr>
          <p:cNvSpPr txBox="1"/>
          <p:nvPr/>
        </p:nvSpPr>
        <p:spPr>
          <a:xfrm>
            <a:off x="3810193" y="3086100"/>
            <a:ext cx="14268450" cy="2041585"/>
          </a:xfrm>
          <a:prstGeom prst="rect">
            <a:avLst/>
          </a:prstGeom>
          <a:noFill/>
        </p:spPr>
        <p:txBody>
          <a:bodyPr wrap="square" rtlCol="0">
            <a:spAutoFit/>
          </a:bodyPr>
          <a:lstStyle/>
          <a:p>
            <a:pPr marL="457200" indent="-457200">
              <a:lnSpc>
                <a:spcPts val="3800"/>
              </a:lnSpc>
              <a:buFont typeface="Arial" panose="020B0604020202020204" pitchFamily="34" charset="0"/>
              <a:buChar char="•"/>
            </a:pPr>
            <a:r>
              <a:rPr lang="en-US" sz="3200" dirty="0">
                <a:solidFill>
                  <a:schemeClr val="tx2"/>
                </a:solidFill>
                <a:latin typeface="Droid Serif" panose="020B0604020202020204" charset="0"/>
                <a:ea typeface="Droid Serif" panose="020B0604020202020204" charset="0"/>
                <a:cs typeface="Droid Serif" panose="020B0604020202020204" charset="0"/>
              </a:rPr>
              <a:t>Initially funded in 2014 by the Transportation Penny program with planned phases for transitioning the budget to the general fund. </a:t>
            </a:r>
          </a:p>
          <a:p>
            <a:pPr>
              <a:lnSpc>
                <a:spcPts val="3800"/>
              </a:lnSpc>
            </a:pPr>
            <a:endParaRPr lang="en-US" sz="3200" dirty="0">
              <a:solidFill>
                <a:schemeClr val="tx2"/>
              </a:solidFill>
              <a:latin typeface="Droid Serif" panose="020B0604020202020204" charset="0"/>
              <a:ea typeface="Droid Serif" panose="020B0604020202020204" charset="0"/>
              <a:cs typeface="Droid Serif" panose="020B0604020202020204" charset="0"/>
            </a:endParaRPr>
          </a:p>
          <a:p>
            <a:pPr marL="457200" indent="-457200">
              <a:lnSpc>
                <a:spcPts val="3800"/>
              </a:lnSpc>
              <a:buFont typeface="Arial" panose="020B0604020202020204" pitchFamily="34" charset="0"/>
              <a:buChar char="•"/>
            </a:pPr>
            <a:r>
              <a:rPr lang="en-US" sz="3200" dirty="0">
                <a:solidFill>
                  <a:schemeClr val="tx2"/>
                </a:solidFill>
                <a:latin typeface="Droid Serif" panose="020B0604020202020204" charset="0"/>
                <a:ea typeface="Droid Serif" panose="020B0604020202020204" charset="0"/>
                <a:cs typeface="Droid Serif" panose="020B0604020202020204" charset="0"/>
              </a:rPr>
              <a:t>Became fully funded by the general fund in 2017 </a:t>
            </a:r>
            <a:endParaRPr lang="en-US" sz="2700" dirty="0">
              <a:solidFill>
                <a:schemeClr val="tx2"/>
              </a:solidFill>
            </a:endParaRPr>
          </a:p>
        </p:txBody>
      </p:sp>
    </p:spTree>
    <p:extLst>
      <p:ext uri="{BB962C8B-B14F-4D97-AF65-F5344CB8AC3E}">
        <p14:creationId xmlns:p14="http://schemas.microsoft.com/office/powerpoint/2010/main" val="42923750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4816593" cy="2709333"/>
          </a:xfrm>
        </p:grpSpPr>
        <p:sp>
          <p:nvSpPr>
            <p:cNvPr id="3" name="Freeform 3"/>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193D6A"/>
            </a:solidFill>
          </p:spPr>
        </p:sp>
        <p:sp>
          <p:nvSpPr>
            <p:cNvPr id="4" name="TextBox 4"/>
            <p:cNvSpPr txBox="1"/>
            <p:nvPr/>
          </p:nvSpPr>
          <p:spPr>
            <a:xfrm>
              <a:off x="0" y="-38100"/>
              <a:ext cx="4816593" cy="2747433"/>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rot="724886">
            <a:off x="-5205192" y="6644740"/>
            <a:ext cx="13431064" cy="5982929"/>
          </a:xfrm>
          <a:custGeom>
            <a:avLst/>
            <a:gdLst/>
            <a:ahLst/>
            <a:cxnLst/>
            <a:rect l="l" t="t" r="r" b="b"/>
            <a:pathLst>
              <a:path w="13431064" h="5982929">
                <a:moveTo>
                  <a:pt x="0" y="0"/>
                </a:moveTo>
                <a:lnTo>
                  <a:pt x="13431065" y="0"/>
                </a:lnTo>
                <a:lnTo>
                  <a:pt x="13431065" y="5982929"/>
                </a:lnTo>
                <a:lnTo>
                  <a:pt x="0" y="598292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12480113" y="1660662"/>
            <a:ext cx="7289526" cy="7289526"/>
          </a:xfrm>
          <a:custGeom>
            <a:avLst/>
            <a:gdLst/>
            <a:ahLst/>
            <a:cxnLst/>
            <a:rect l="l" t="t" r="r" b="b"/>
            <a:pathLst>
              <a:path w="7289526" h="7289526">
                <a:moveTo>
                  <a:pt x="0" y="0"/>
                </a:moveTo>
                <a:lnTo>
                  <a:pt x="7289526" y="0"/>
                </a:lnTo>
                <a:lnTo>
                  <a:pt x="7289526" y="7289526"/>
                </a:lnTo>
                <a:lnTo>
                  <a:pt x="0" y="7289526"/>
                </a:lnTo>
                <a:lnTo>
                  <a:pt x="0" y="0"/>
                </a:lnTo>
                <a:close/>
              </a:path>
            </a:pathLst>
          </a:custGeom>
          <a:blipFill>
            <a:blip r:embed="rId4">
              <a:alphaModFix amt="32999"/>
              <a:extLst>
                <a:ext uri="{96DAC541-7B7A-43D3-8B79-37D633B846F1}">
                  <asvg:svgBlip xmlns:asvg="http://schemas.microsoft.com/office/drawing/2016/SVG/main" r:embed="rId5"/>
                </a:ext>
              </a:extLst>
            </a:blip>
            <a:stretch>
              <a:fillRect/>
            </a:stretch>
          </a:blipFill>
        </p:spPr>
      </p:sp>
      <p:sp>
        <p:nvSpPr>
          <p:cNvPr id="7" name="Freeform 7"/>
          <p:cNvSpPr/>
          <p:nvPr/>
        </p:nvSpPr>
        <p:spPr>
          <a:xfrm flipH="1" flipV="1">
            <a:off x="8061011" y="6996644"/>
            <a:ext cx="10365741" cy="4617466"/>
          </a:xfrm>
          <a:custGeom>
            <a:avLst/>
            <a:gdLst/>
            <a:ahLst/>
            <a:cxnLst/>
            <a:rect l="l" t="t" r="r" b="b"/>
            <a:pathLst>
              <a:path w="10365741" h="4617466">
                <a:moveTo>
                  <a:pt x="10365741" y="4617466"/>
                </a:moveTo>
                <a:lnTo>
                  <a:pt x="0" y="4617466"/>
                </a:lnTo>
                <a:lnTo>
                  <a:pt x="0" y="0"/>
                </a:lnTo>
                <a:lnTo>
                  <a:pt x="10365741" y="0"/>
                </a:lnTo>
                <a:lnTo>
                  <a:pt x="10365741" y="4617466"/>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9" name="Group 9"/>
          <p:cNvGrpSpPr/>
          <p:nvPr/>
        </p:nvGrpSpPr>
        <p:grpSpPr>
          <a:xfrm>
            <a:off x="6963549" y="-800100"/>
            <a:ext cx="4623412" cy="4623412"/>
            <a:chOff x="0" y="0"/>
            <a:chExt cx="6164550" cy="6164550"/>
          </a:xfrm>
        </p:grpSpPr>
        <p:sp>
          <p:nvSpPr>
            <p:cNvPr id="10" name="Freeform 10"/>
            <p:cNvSpPr/>
            <p:nvPr/>
          </p:nvSpPr>
          <p:spPr>
            <a:xfrm>
              <a:off x="0" y="0"/>
              <a:ext cx="6164550" cy="6164550"/>
            </a:xfrm>
            <a:custGeom>
              <a:avLst/>
              <a:gdLst/>
              <a:ahLst/>
              <a:cxnLst/>
              <a:rect l="l" t="t" r="r" b="b"/>
              <a:pathLst>
                <a:path w="6164550" h="6164550">
                  <a:moveTo>
                    <a:pt x="0" y="0"/>
                  </a:moveTo>
                  <a:lnTo>
                    <a:pt x="6164550" y="0"/>
                  </a:lnTo>
                  <a:lnTo>
                    <a:pt x="6164550" y="6164550"/>
                  </a:lnTo>
                  <a:lnTo>
                    <a:pt x="0" y="6164550"/>
                  </a:lnTo>
                  <a:lnTo>
                    <a:pt x="0" y="0"/>
                  </a:lnTo>
                  <a:close/>
                </a:path>
              </a:pathLst>
            </a:custGeom>
            <a: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a:blipFill>
          </p:spPr>
        </p:sp>
        <p:sp>
          <p:nvSpPr>
            <p:cNvPr id="11" name="Freeform 11"/>
            <p:cNvSpPr/>
            <p:nvPr/>
          </p:nvSpPr>
          <p:spPr>
            <a:xfrm>
              <a:off x="1714619" y="1857076"/>
              <a:ext cx="2820930" cy="2364780"/>
            </a:xfrm>
            <a:custGeom>
              <a:avLst/>
              <a:gdLst/>
              <a:ahLst/>
              <a:cxnLst/>
              <a:rect l="l" t="t" r="r" b="b"/>
              <a:pathLst>
                <a:path w="2820930" h="2364780">
                  <a:moveTo>
                    <a:pt x="0" y="0"/>
                  </a:moveTo>
                  <a:lnTo>
                    <a:pt x="2820930" y="0"/>
                  </a:lnTo>
                  <a:lnTo>
                    <a:pt x="2820930" y="2364779"/>
                  </a:lnTo>
                  <a:lnTo>
                    <a:pt x="0" y="2364779"/>
                  </a:lnTo>
                  <a:lnTo>
                    <a:pt x="0" y="0"/>
                  </a:lnTo>
                  <a:close/>
                </a:path>
              </a:pathLst>
            </a:custGeom>
            <a:blipFill>
              <a:blip r:embed="rId8" cstate="screen">
                <a:extLst>
                  <a:ext uri="{28A0092B-C50C-407E-A947-70E740481C1C}">
                    <a14:useLocalDpi xmlns:a14="http://schemas.microsoft.com/office/drawing/2010/main"/>
                  </a:ext>
                </a:extLst>
              </a:blip>
              <a:stretch>
                <a:fillRect/>
              </a:stretch>
            </a:blipFill>
          </p:spPr>
        </p:sp>
      </p:grpSp>
      <p:sp>
        <p:nvSpPr>
          <p:cNvPr id="12" name="Freeform 12"/>
          <p:cNvSpPr/>
          <p:nvPr/>
        </p:nvSpPr>
        <p:spPr>
          <a:xfrm>
            <a:off x="652674" y="-1327110"/>
            <a:ext cx="7289526" cy="7289526"/>
          </a:xfrm>
          <a:custGeom>
            <a:avLst/>
            <a:gdLst/>
            <a:ahLst/>
            <a:cxnLst/>
            <a:rect l="l" t="t" r="r" b="b"/>
            <a:pathLst>
              <a:path w="7289526" h="7289526">
                <a:moveTo>
                  <a:pt x="0" y="0"/>
                </a:moveTo>
                <a:lnTo>
                  <a:pt x="7289526" y="0"/>
                </a:lnTo>
                <a:lnTo>
                  <a:pt x="7289526" y="7289526"/>
                </a:lnTo>
                <a:lnTo>
                  <a:pt x="0" y="7289526"/>
                </a:lnTo>
                <a:lnTo>
                  <a:pt x="0" y="0"/>
                </a:lnTo>
                <a:close/>
              </a:path>
            </a:pathLst>
          </a:custGeom>
          <a:blipFill>
            <a:blip r:embed="rId4">
              <a:alphaModFix amt="32999"/>
              <a:extLst>
                <a:ext uri="{96DAC541-7B7A-43D3-8B79-37D633B846F1}">
                  <asvg:svgBlip xmlns:asvg="http://schemas.microsoft.com/office/drawing/2016/SVG/main" r:embed="rId5"/>
                </a:ext>
              </a:extLst>
            </a:blip>
            <a:stretch>
              <a:fillRect/>
            </a:stretch>
          </a:blipFill>
        </p:spPr>
      </p:sp>
      <p:sp>
        <p:nvSpPr>
          <p:cNvPr id="16" name="TextBox 8">
            <a:extLst>
              <a:ext uri="{FF2B5EF4-FFF2-40B4-BE49-F238E27FC236}">
                <a16:creationId xmlns:a16="http://schemas.microsoft.com/office/drawing/2014/main" id="{05E8EB88-3B34-4357-945B-DA7428BA08B3}"/>
              </a:ext>
            </a:extLst>
          </p:cNvPr>
          <p:cNvSpPr txBox="1"/>
          <p:nvPr/>
        </p:nvSpPr>
        <p:spPr>
          <a:xfrm>
            <a:off x="10160" y="5006411"/>
            <a:ext cx="18288000" cy="966868"/>
          </a:xfrm>
          <a:prstGeom prst="rect">
            <a:avLst/>
          </a:prstGeom>
        </p:spPr>
        <p:txBody>
          <a:bodyPr lIns="0" tIns="0" rIns="0" bIns="0" rtlCol="0" anchor="t">
            <a:spAutoFit/>
          </a:bodyPr>
          <a:lstStyle/>
          <a:p>
            <a:pPr algn="ctr">
              <a:lnSpc>
                <a:spcPts val="7200"/>
              </a:lnSpc>
            </a:pPr>
            <a:r>
              <a:rPr lang="en-US" sz="8800" dirty="0">
                <a:solidFill>
                  <a:srgbClr val="FFFFFF"/>
                </a:solidFill>
                <a:latin typeface="Droid Serif Bold"/>
              </a:rPr>
              <a:t>state</a:t>
            </a:r>
            <a:r>
              <a:rPr lang="en-US" sz="8800" spc="300" dirty="0">
                <a:solidFill>
                  <a:schemeClr val="tx2">
                    <a:lumMod val="40000"/>
                    <a:lumOff val="60000"/>
                  </a:schemeClr>
                </a:solidFill>
                <a:latin typeface="Droid Serif Bold"/>
              </a:rPr>
              <a:t>of</a:t>
            </a:r>
            <a:r>
              <a:rPr lang="en-US" sz="8800" spc="300" dirty="0">
                <a:solidFill>
                  <a:srgbClr val="FFFFFF"/>
                </a:solidFill>
                <a:latin typeface="Droid Serif Bold"/>
              </a:rPr>
              <a:t>the</a:t>
            </a:r>
            <a:r>
              <a:rPr lang="en-US" sz="8800" spc="300" dirty="0">
                <a:solidFill>
                  <a:schemeClr val="tx2">
                    <a:lumMod val="40000"/>
                    <a:lumOff val="60000"/>
                  </a:schemeClr>
                </a:solidFill>
                <a:latin typeface="Droid Serif Bold"/>
              </a:rPr>
              <a:t>penny</a:t>
            </a:r>
            <a:r>
              <a:rPr lang="en-US" sz="8800" spc="300" dirty="0">
                <a:solidFill>
                  <a:srgbClr val="FFFFFF"/>
                </a:solidFill>
                <a:latin typeface="Droid Serif Bold"/>
              </a:rPr>
              <a:t>.com</a:t>
            </a:r>
          </a:p>
        </p:txBody>
      </p:sp>
      <p:pic>
        <p:nvPicPr>
          <p:cNvPr id="13" name="Picture 12">
            <a:extLst>
              <a:ext uri="{FF2B5EF4-FFF2-40B4-BE49-F238E27FC236}">
                <a16:creationId xmlns:a16="http://schemas.microsoft.com/office/drawing/2014/main" id="{71C91FF6-83EC-4EC8-8DA2-3E391174D58C}"/>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4324032" y="3009900"/>
            <a:ext cx="10126381" cy="1468851"/>
          </a:xfrm>
          <a:prstGeom prst="rect">
            <a:avLst/>
          </a:prstGeom>
        </p:spPr>
      </p:pic>
    </p:spTree>
    <p:extLst>
      <p:ext uri="{BB962C8B-B14F-4D97-AF65-F5344CB8AC3E}">
        <p14:creationId xmlns:p14="http://schemas.microsoft.com/office/powerpoint/2010/main" val="397858199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6545119-DCEF-4617-9AA1-9B80FEC4758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8288000" cy="10287000"/>
          </a:xfrm>
          <a:prstGeom prst="rect">
            <a:avLst/>
          </a:prstGeom>
        </p:spPr>
      </p:pic>
      <p:sp>
        <p:nvSpPr>
          <p:cNvPr id="5" name="TextBox 8">
            <a:extLst>
              <a:ext uri="{FF2B5EF4-FFF2-40B4-BE49-F238E27FC236}">
                <a16:creationId xmlns:a16="http://schemas.microsoft.com/office/drawing/2014/main" id="{ED6353E2-5BA7-43EF-ADD7-4ECCC0004401}"/>
              </a:ext>
            </a:extLst>
          </p:cNvPr>
          <p:cNvSpPr txBox="1"/>
          <p:nvPr/>
        </p:nvSpPr>
        <p:spPr>
          <a:xfrm>
            <a:off x="3810193" y="637230"/>
            <a:ext cx="14477807" cy="1114472"/>
          </a:xfrm>
          <a:prstGeom prst="rect">
            <a:avLst/>
          </a:prstGeom>
        </p:spPr>
        <p:txBody>
          <a:bodyPr lIns="0" tIns="0" rIns="0" bIns="0" rtlCol="0" anchor="t">
            <a:spAutoFit/>
          </a:bodyPr>
          <a:lstStyle/>
          <a:p>
            <a:pPr>
              <a:lnSpc>
                <a:spcPts val="9449"/>
              </a:lnSpc>
            </a:pPr>
            <a:r>
              <a:rPr lang="en-US" sz="6749" dirty="0">
                <a:solidFill>
                  <a:srgbClr val="193D6A"/>
                </a:solidFill>
                <a:latin typeface="Droid Serif Bold"/>
              </a:rPr>
              <a:t>Certified SLBEs by Industry </a:t>
            </a:r>
          </a:p>
        </p:txBody>
      </p:sp>
      <p:graphicFrame>
        <p:nvGraphicFramePr>
          <p:cNvPr id="6" name="Chart 5">
            <a:extLst>
              <a:ext uri="{FF2B5EF4-FFF2-40B4-BE49-F238E27FC236}">
                <a16:creationId xmlns:a16="http://schemas.microsoft.com/office/drawing/2014/main" id="{4CCB71D4-2BD9-4040-BF56-ED7ABD5D1DB3}"/>
              </a:ext>
            </a:extLst>
          </p:cNvPr>
          <p:cNvGraphicFramePr/>
          <p:nvPr>
            <p:extLst>
              <p:ext uri="{D42A27DB-BD31-4B8C-83A1-F6EECF244321}">
                <p14:modId xmlns:p14="http://schemas.microsoft.com/office/powerpoint/2010/main" val="2310020407"/>
              </p:ext>
            </p:extLst>
          </p:nvPr>
        </p:nvGraphicFramePr>
        <p:xfrm>
          <a:off x="4800600" y="2247900"/>
          <a:ext cx="10134600" cy="7010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08551225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6545119-DCEF-4617-9AA1-9B80FEC4758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6894" y="0"/>
            <a:ext cx="18288000" cy="10287000"/>
          </a:xfrm>
          <a:prstGeom prst="rect">
            <a:avLst/>
          </a:prstGeom>
        </p:spPr>
      </p:pic>
      <p:sp>
        <p:nvSpPr>
          <p:cNvPr id="5" name="TextBox 8">
            <a:extLst>
              <a:ext uri="{FF2B5EF4-FFF2-40B4-BE49-F238E27FC236}">
                <a16:creationId xmlns:a16="http://schemas.microsoft.com/office/drawing/2014/main" id="{ED6353E2-5BA7-43EF-ADD7-4ECCC0004401}"/>
              </a:ext>
            </a:extLst>
          </p:cNvPr>
          <p:cNvSpPr txBox="1"/>
          <p:nvPr/>
        </p:nvSpPr>
        <p:spPr>
          <a:xfrm>
            <a:off x="3810193" y="637230"/>
            <a:ext cx="14477807" cy="1114472"/>
          </a:xfrm>
          <a:prstGeom prst="rect">
            <a:avLst/>
          </a:prstGeom>
        </p:spPr>
        <p:txBody>
          <a:bodyPr lIns="0" tIns="0" rIns="0" bIns="0" rtlCol="0" anchor="t">
            <a:spAutoFit/>
          </a:bodyPr>
          <a:lstStyle/>
          <a:p>
            <a:pPr>
              <a:lnSpc>
                <a:spcPts val="9449"/>
              </a:lnSpc>
            </a:pPr>
            <a:r>
              <a:rPr lang="en-US" sz="6749" dirty="0">
                <a:solidFill>
                  <a:srgbClr val="193D6A"/>
                </a:solidFill>
                <a:latin typeface="Droid Serif Bold"/>
              </a:rPr>
              <a:t>Certified SLBEs by Ethnicity </a:t>
            </a:r>
          </a:p>
        </p:txBody>
      </p:sp>
      <p:graphicFrame>
        <p:nvGraphicFramePr>
          <p:cNvPr id="6" name="Chart 5">
            <a:extLst>
              <a:ext uri="{FF2B5EF4-FFF2-40B4-BE49-F238E27FC236}">
                <a16:creationId xmlns:a16="http://schemas.microsoft.com/office/drawing/2014/main" id="{C86F3E3F-6A00-4176-82A7-50AE77EB2001}"/>
              </a:ext>
            </a:extLst>
          </p:cNvPr>
          <p:cNvGraphicFramePr/>
          <p:nvPr>
            <p:extLst>
              <p:ext uri="{D42A27DB-BD31-4B8C-83A1-F6EECF244321}">
                <p14:modId xmlns:p14="http://schemas.microsoft.com/office/powerpoint/2010/main" val="3173386650"/>
              </p:ext>
            </p:extLst>
          </p:nvPr>
        </p:nvGraphicFramePr>
        <p:xfrm>
          <a:off x="5105400" y="2324100"/>
          <a:ext cx="9601200" cy="637177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1574226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6545119-DCEF-4617-9AA1-9B80FEC4758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7620"/>
            <a:ext cx="18288000" cy="10287000"/>
          </a:xfrm>
          <a:prstGeom prst="rect">
            <a:avLst/>
          </a:prstGeom>
        </p:spPr>
      </p:pic>
      <p:sp>
        <p:nvSpPr>
          <p:cNvPr id="5" name="TextBox 8">
            <a:extLst>
              <a:ext uri="{FF2B5EF4-FFF2-40B4-BE49-F238E27FC236}">
                <a16:creationId xmlns:a16="http://schemas.microsoft.com/office/drawing/2014/main" id="{ED6353E2-5BA7-43EF-ADD7-4ECCC0004401}"/>
              </a:ext>
            </a:extLst>
          </p:cNvPr>
          <p:cNvSpPr txBox="1"/>
          <p:nvPr/>
        </p:nvSpPr>
        <p:spPr>
          <a:xfrm>
            <a:off x="3810193" y="637230"/>
            <a:ext cx="14477807" cy="1114472"/>
          </a:xfrm>
          <a:prstGeom prst="rect">
            <a:avLst/>
          </a:prstGeom>
        </p:spPr>
        <p:txBody>
          <a:bodyPr lIns="0" tIns="0" rIns="0" bIns="0" rtlCol="0" anchor="t">
            <a:spAutoFit/>
          </a:bodyPr>
          <a:lstStyle/>
          <a:p>
            <a:pPr>
              <a:lnSpc>
                <a:spcPts val="9449"/>
              </a:lnSpc>
            </a:pPr>
            <a:r>
              <a:rPr lang="en-US" sz="6749" dirty="0">
                <a:solidFill>
                  <a:srgbClr val="193D6A"/>
                </a:solidFill>
                <a:latin typeface="Droid Serif Bold"/>
              </a:rPr>
              <a:t>Certified SLBEs by Gender </a:t>
            </a:r>
          </a:p>
        </p:txBody>
      </p:sp>
      <p:graphicFrame>
        <p:nvGraphicFramePr>
          <p:cNvPr id="6" name="Chart 5">
            <a:extLst>
              <a:ext uri="{FF2B5EF4-FFF2-40B4-BE49-F238E27FC236}">
                <a16:creationId xmlns:a16="http://schemas.microsoft.com/office/drawing/2014/main" id="{54736AA4-F4D9-45C2-ABEB-2A11F9495F8B}"/>
              </a:ext>
            </a:extLst>
          </p:cNvPr>
          <p:cNvGraphicFramePr/>
          <p:nvPr>
            <p:extLst>
              <p:ext uri="{D42A27DB-BD31-4B8C-83A1-F6EECF244321}">
                <p14:modId xmlns:p14="http://schemas.microsoft.com/office/powerpoint/2010/main" val="3960591497"/>
              </p:ext>
            </p:extLst>
          </p:nvPr>
        </p:nvGraphicFramePr>
        <p:xfrm>
          <a:off x="5029200" y="2247900"/>
          <a:ext cx="9753600" cy="630557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21686247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6545119-DCEF-4617-9AA1-9B80FEC4758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8288000" cy="10287000"/>
          </a:xfrm>
          <a:prstGeom prst="rect">
            <a:avLst/>
          </a:prstGeom>
        </p:spPr>
      </p:pic>
      <p:sp>
        <p:nvSpPr>
          <p:cNvPr id="5" name="TextBox 8">
            <a:extLst>
              <a:ext uri="{FF2B5EF4-FFF2-40B4-BE49-F238E27FC236}">
                <a16:creationId xmlns:a16="http://schemas.microsoft.com/office/drawing/2014/main" id="{ED6353E2-5BA7-43EF-ADD7-4ECCC0004401}"/>
              </a:ext>
            </a:extLst>
          </p:cNvPr>
          <p:cNvSpPr txBox="1"/>
          <p:nvPr/>
        </p:nvSpPr>
        <p:spPr>
          <a:xfrm>
            <a:off x="3810193" y="637230"/>
            <a:ext cx="14477807" cy="1114472"/>
          </a:xfrm>
          <a:prstGeom prst="rect">
            <a:avLst/>
          </a:prstGeom>
        </p:spPr>
        <p:txBody>
          <a:bodyPr lIns="0" tIns="0" rIns="0" bIns="0" rtlCol="0" anchor="t">
            <a:spAutoFit/>
          </a:bodyPr>
          <a:lstStyle/>
          <a:p>
            <a:pPr>
              <a:lnSpc>
                <a:spcPts val="9449"/>
              </a:lnSpc>
            </a:pPr>
            <a:r>
              <a:rPr lang="en-US" sz="6749" dirty="0">
                <a:solidFill>
                  <a:srgbClr val="193D6A"/>
                </a:solidFill>
                <a:latin typeface="Droid Serif Bold"/>
              </a:rPr>
              <a:t>SLBE Awards &amp; Payments </a:t>
            </a:r>
          </a:p>
        </p:txBody>
      </p:sp>
      <p:sp>
        <p:nvSpPr>
          <p:cNvPr id="6" name="TextBox 5">
            <a:extLst>
              <a:ext uri="{FF2B5EF4-FFF2-40B4-BE49-F238E27FC236}">
                <a16:creationId xmlns:a16="http://schemas.microsoft.com/office/drawing/2014/main" id="{FA8EED13-3FC8-4912-932C-270B1CA3EE98}"/>
              </a:ext>
            </a:extLst>
          </p:cNvPr>
          <p:cNvSpPr txBox="1"/>
          <p:nvPr/>
        </p:nvSpPr>
        <p:spPr>
          <a:xfrm>
            <a:off x="3777063" y="2210615"/>
            <a:ext cx="14268450" cy="1184940"/>
          </a:xfrm>
          <a:prstGeom prst="rect">
            <a:avLst/>
          </a:prstGeom>
          <a:noFill/>
        </p:spPr>
        <p:txBody>
          <a:bodyPr wrap="square" rtlCol="0">
            <a:spAutoFit/>
          </a:bodyPr>
          <a:lstStyle/>
          <a:p>
            <a:r>
              <a:rPr lang="en-US" sz="4400" b="1" dirty="0">
                <a:solidFill>
                  <a:schemeClr val="accent1">
                    <a:lumMod val="50000"/>
                  </a:schemeClr>
                </a:solidFill>
                <a:latin typeface="Droid Serif Bold" panose="020B0604020202020204" charset="0"/>
                <a:ea typeface="Droid Serif Bold" panose="020B0604020202020204" charset="0"/>
                <a:cs typeface="Droid Serif Bold" panose="020B0604020202020204" charset="0"/>
              </a:rPr>
              <a:t>Transportation Penny Projects </a:t>
            </a:r>
            <a:br>
              <a:rPr lang="en-US" sz="4400" b="1" dirty="0">
                <a:solidFill>
                  <a:schemeClr val="accent1">
                    <a:lumMod val="50000"/>
                  </a:schemeClr>
                </a:solidFill>
                <a:latin typeface="Droid Serif Bold" panose="020B0604020202020204" charset="0"/>
                <a:ea typeface="Droid Serif Bold" panose="020B0604020202020204" charset="0"/>
                <a:cs typeface="Droid Serif Bold" panose="020B0604020202020204" charset="0"/>
              </a:rPr>
            </a:br>
            <a:endParaRPr lang="en-US" sz="2700" dirty="0"/>
          </a:p>
        </p:txBody>
      </p:sp>
      <p:sp>
        <p:nvSpPr>
          <p:cNvPr id="7" name="TextBox 6">
            <a:extLst>
              <a:ext uri="{FF2B5EF4-FFF2-40B4-BE49-F238E27FC236}">
                <a16:creationId xmlns:a16="http://schemas.microsoft.com/office/drawing/2014/main" id="{4CABD7A9-739F-4A7F-9B1C-48EAF8A57545}"/>
              </a:ext>
            </a:extLst>
          </p:cNvPr>
          <p:cNvSpPr txBox="1"/>
          <p:nvPr/>
        </p:nvSpPr>
        <p:spPr>
          <a:xfrm>
            <a:off x="3810193" y="3086100"/>
            <a:ext cx="14268450" cy="5147307"/>
          </a:xfrm>
          <a:prstGeom prst="rect">
            <a:avLst/>
          </a:prstGeom>
          <a:noFill/>
        </p:spPr>
        <p:txBody>
          <a:bodyPr wrap="square" rtlCol="0">
            <a:spAutoFit/>
          </a:bodyPr>
          <a:lstStyle/>
          <a:p>
            <a:r>
              <a:rPr lang="en-US" sz="3200" dirty="0">
                <a:solidFill>
                  <a:srgbClr val="173C6A"/>
                </a:solidFill>
                <a:latin typeface="Droid Serif" panose="020B0604020202020204" charset="0"/>
                <a:ea typeface="Droid Serif" panose="020B0604020202020204" charset="0"/>
                <a:cs typeface="Droid Serif" panose="020B0604020202020204" charset="0"/>
              </a:rPr>
              <a:t>To date </a:t>
            </a:r>
            <a:r>
              <a:rPr lang="en-US" sz="3600" b="1" dirty="0">
                <a:solidFill>
                  <a:srgbClr val="173C6A"/>
                </a:solidFill>
                <a:latin typeface="Droid Serif" panose="020B0604020202020204" charset="0"/>
                <a:ea typeface="Droid Serif" panose="020B0604020202020204" charset="0"/>
                <a:cs typeface="Droid Serif" panose="020B0604020202020204" charset="0"/>
              </a:rPr>
              <a:t>$88,103,242 </a:t>
            </a:r>
            <a:r>
              <a:rPr lang="en-US" sz="3200" dirty="0">
                <a:solidFill>
                  <a:srgbClr val="173C6A"/>
                </a:solidFill>
                <a:latin typeface="Droid Serif" panose="020B0604020202020204" charset="0"/>
                <a:ea typeface="Droid Serif" panose="020B0604020202020204" charset="0"/>
                <a:cs typeface="Droid Serif" panose="020B0604020202020204" charset="0"/>
              </a:rPr>
              <a:t>has been awarded and paid to SLBE’s, </a:t>
            </a:r>
          </a:p>
          <a:p>
            <a:r>
              <a:rPr lang="en-US" sz="3200" dirty="0">
                <a:solidFill>
                  <a:srgbClr val="173C6A"/>
                </a:solidFill>
                <a:latin typeface="Droid Serif" panose="020B0604020202020204" charset="0"/>
                <a:ea typeface="Droid Serif" panose="020B0604020202020204" charset="0"/>
                <a:cs typeface="Droid Serif" panose="020B0604020202020204" charset="0"/>
              </a:rPr>
              <a:t>tracked through our B2G System for the following projects </a:t>
            </a:r>
          </a:p>
          <a:p>
            <a:r>
              <a:rPr lang="en-US" sz="3200" dirty="0">
                <a:solidFill>
                  <a:srgbClr val="173C6A"/>
                </a:solidFill>
                <a:latin typeface="Droid Serif" panose="020B0604020202020204" charset="0"/>
                <a:ea typeface="Droid Serif" panose="020B0604020202020204" charset="0"/>
                <a:cs typeface="Droid Serif" panose="020B0604020202020204" charset="0"/>
              </a:rPr>
              <a:t>as of October 2023:</a:t>
            </a:r>
          </a:p>
          <a:p>
            <a:endParaRPr lang="en-US" sz="3200" dirty="0">
              <a:solidFill>
                <a:srgbClr val="173C6A"/>
              </a:solidFill>
              <a:latin typeface="Droid Serif" panose="020B0604020202020204" charset="0"/>
              <a:ea typeface="Droid Serif" panose="020B0604020202020204" charset="0"/>
              <a:cs typeface="Droid Serif" panose="020B0604020202020204" charset="0"/>
            </a:endParaRPr>
          </a:p>
          <a:p>
            <a:pPr marL="285750" indent="-285750">
              <a:lnSpc>
                <a:spcPts val="4800"/>
              </a:lnSpc>
              <a:buFont typeface="Arial" panose="020B0604020202020204" pitchFamily="34" charset="0"/>
              <a:buChar char="•"/>
            </a:pPr>
            <a:r>
              <a:rPr lang="en-US" sz="3200" dirty="0">
                <a:solidFill>
                  <a:srgbClr val="173C6A"/>
                </a:solidFill>
                <a:latin typeface="Droid Serif" panose="020B0604020202020204" charset="0"/>
                <a:ea typeface="Droid Serif" panose="020B0604020202020204" charset="0"/>
                <a:cs typeface="Droid Serif" panose="020B0604020202020204" charset="0"/>
              </a:rPr>
              <a:t>Dirt Road Paving</a:t>
            </a:r>
          </a:p>
          <a:p>
            <a:pPr marL="285750" indent="-285750">
              <a:lnSpc>
                <a:spcPts val="4800"/>
              </a:lnSpc>
              <a:buFont typeface="Arial" panose="020B0604020202020204" pitchFamily="34" charset="0"/>
              <a:buChar char="•"/>
            </a:pPr>
            <a:r>
              <a:rPr lang="en-US" sz="3200" dirty="0">
                <a:solidFill>
                  <a:srgbClr val="173C6A"/>
                </a:solidFill>
                <a:latin typeface="Droid Serif" panose="020B0604020202020204" charset="0"/>
                <a:ea typeface="Droid Serif" panose="020B0604020202020204" charset="0"/>
                <a:cs typeface="Droid Serif" panose="020B0604020202020204" charset="0"/>
              </a:rPr>
              <a:t>Sidewalk and Pedestrian Improvements</a:t>
            </a:r>
          </a:p>
          <a:p>
            <a:pPr marL="285750" indent="-285750">
              <a:lnSpc>
                <a:spcPts val="4800"/>
              </a:lnSpc>
              <a:buFont typeface="Arial" panose="020B0604020202020204" pitchFamily="34" charset="0"/>
              <a:buChar char="•"/>
            </a:pPr>
            <a:r>
              <a:rPr lang="en-US" sz="3200" dirty="0">
                <a:solidFill>
                  <a:srgbClr val="173C6A"/>
                </a:solidFill>
                <a:latin typeface="Droid Serif" panose="020B0604020202020204" charset="0"/>
                <a:ea typeface="Droid Serif" panose="020B0604020202020204" charset="0"/>
                <a:cs typeface="Droid Serif" panose="020B0604020202020204" charset="0"/>
              </a:rPr>
              <a:t>Resurfacing Projects</a:t>
            </a:r>
          </a:p>
          <a:p>
            <a:pPr marL="285750" indent="-285750">
              <a:lnSpc>
                <a:spcPts val="4800"/>
              </a:lnSpc>
              <a:buFont typeface="Arial" panose="020B0604020202020204" pitchFamily="34" charset="0"/>
              <a:buChar char="•"/>
            </a:pPr>
            <a:r>
              <a:rPr lang="en-US" sz="3200" dirty="0">
                <a:solidFill>
                  <a:srgbClr val="173C6A"/>
                </a:solidFill>
                <a:latin typeface="Droid Serif" panose="020B0604020202020204" charset="0"/>
                <a:ea typeface="Droid Serif" panose="020B0604020202020204" charset="0"/>
                <a:cs typeface="Droid Serif" panose="020B0604020202020204" charset="0"/>
              </a:rPr>
              <a:t>Intersection Improvements</a:t>
            </a:r>
          </a:p>
          <a:p>
            <a:pPr marL="285750" indent="-285750">
              <a:lnSpc>
                <a:spcPts val="4800"/>
              </a:lnSpc>
              <a:buFont typeface="Arial" panose="020B0604020202020204" pitchFamily="34" charset="0"/>
              <a:buChar char="•"/>
            </a:pPr>
            <a:r>
              <a:rPr lang="en-US" sz="3200" dirty="0">
                <a:solidFill>
                  <a:srgbClr val="173C6A"/>
                </a:solidFill>
                <a:latin typeface="Droid Serif" panose="020B0604020202020204" charset="0"/>
                <a:ea typeface="Droid Serif" panose="020B0604020202020204" charset="0"/>
                <a:cs typeface="Droid Serif" panose="020B0604020202020204" charset="0"/>
              </a:rPr>
              <a:t>Drainage Improvement Projects</a:t>
            </a:r>
          </a:p>
        </p:txBody>
      </p:sp>
    </p:spTree>
    <p:extLst>
      <p:ext uri="{BB962C8B-B14F-4D97-AF65-F5344CB8AC3E}">
        <p14:creationId xmlns:p14="http://schemas.microsoft.com/office/powerpoint/2010/main" val="122880322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6545119-DCEF-4617-9AA1-9B80FEC4758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61879"/>
            <a:ext cx="18288000" cy="10287000"/>
          </a:xfrm>
          <a:prstGeom prst="rect">
            <a:avLst/>
          </a:prstGeom>
        </p:spPr>
      </p:pic>
      <p:sp>
        <p:nvSpPr>
          <p:cNvPr id="5" name="Content Placeholder 4">
            <a:extLst>
              <a:ext uri="{FF2B5EF4-FFF2-40B4-BE49-F238E27FC236}">
                <a16:creationId xmlns:a16="http://schemas.microsoft.com/office/drawing/2014/main" id="{3A431EA8-72FF-4162-9240-08D5CB356ED7}"/>
              </a:ext>
            </a:extLst>
          </p:cNvPr>
          <p:cNvSpPr>
            <a:spLocks noGrp="1"/>
          </p:cNvSpPr>
          <p:nvPr>
            <p:ph idx="1"/>
          </p:nvPr>
        </p:nvSpPr>
        <p:spPr>
          <a:xfrm>
            <a:off x="3810193" y="2400300"/>
            <a:ext cx="14192250" cy="7646193"/>
          </a:xfrm>
        </p:spPr>
        <p:txBody>
          <a:bodyPr>
            <a:normAutofit fontScale="85000" lnSpcReduction="20000"/>
          </a:bodyPr>
          <a:lstStyle/>
          <a:p>
            <a:pPr marL="0" indent="0">
              <a:lnSpc>
                <a:spcPts val="3800"/>
              </a:lnSpc>
              <a:buNone/>
            </a:pPr>
            <a:r>
              <a:rPr lang="en-US" b="1" dirty="0">
                <a:solidFill>
                  <a:srgbClr val="173C6A"/>
                </a:solidFill>
                <a:latin typeface="Droid Serif" panose="020B0604020202020204" charset="0"/>
                <a:ea typeface="Droid Serif" panose="020B0604020202020204" charset="0"/>
                <a:cs typeface="Droid Serif" panose="020B0604020202020204" charset="0"/>
              </a:rPr>
              <a:t>The Office of Small Business Opportunity (OSBO) has set project goals </a:t>
            </a:r>
            <a:br>
              <a:rPr lang="en-US" b="1" dirty="0">
                <a:solidFill>
                  <a:srgbClr val="173C6A"/>
                </a:solidFill>
                <a:latin typeface="Droid Serif" panose="020B0604020202020204" charset="0"/>
                <a:ea typeface="Droid Serif" panose="020B0604020202020204" charset="0"/>
                <a:cs typeface="Droid Serif" panose="020B0604020202020204" charset="0"/>
              </a:rPr>
            </a:br>
            <a:r>
              <a:rPr lang="en-US" b="1" dirty="0">
                <a:solidFill>
                  <a:srgbClr val="173C6A"/>
                </a:solidFill>
                <a:latin typeface="Droid Serif" panose="020B0604020202020204" charset="0"/>
                <a:ea typeface="Droid Serif" panose="020B0604020202020204" charset="0"/>
                <a:cs typeface="Droid Serif" panose="020B0604020202020204" charset="0"/>
              </a:rPr>
              <a:t>with SLBE participation on approximately 40+ projects.</a:t>
            </a:r>
          </a:p>
          <a:p>
            <a:pPr marL="0" indent="0">
              <a:buNone/>
            </a:pPr>
            <a:endParaRPr lang="en-US" b="1" dirty="0">
              <a:solidFill>
                <a:srgbClr val="173C6A"/>
              </a:solidFill>
              <a:latin typeface="Droid Serif" panose="020B0604020202020204" charset="0"/>
              <a:ea typeface="Droid Serif" panose="020B0604020202020204" charset="0"/>
              <a:cs typeface="Droid Serif" panose="020B0604020202020204" charset="0"/>
            </a:endParaRPr>
          </a:p>
          <a:p>
            <a:pPr>
              <a:lnSpc>
                <a:spcPts val="3700"/>
              </a:lnSpc>
              <a:buFont typeface="Wingdings" panose="05000000000000000000" pitchFamily="2" charset="2"/>
              <a:buChar char="§"/>
            </a:pPr>
            <a:r>
              <a:rPr lang="en-US" dirty="0">
                <a:solidFill>
                  <a:srgbClr val="173C6A"/>
                </a:solidFill>
                <a:latin typeface="Droid Serif" panose="020B0604020202020204" charset="0"/>
                <a:ea typeface="Droid Serif" panose="020B0604020202020204" charset="0"/>
                <a:cs typeface="Droid Serif" panose="020B0604020202020204" charset="0"/>
              </a:rPr>
              <a:t>Goals have ranged from 3% to 100%, with SLBEs performing as sub </a:t>
            </a:r>
            <a:br>
              <a:rPr lang="en-US" dirty="0">
                <a:solidFill>
                  <a:srgbClr val="173C6A"/>
                </a:solidFill>
                <a:latin typeface="Droid Serif" panose="020B0604020202020204" charset="0"/>
                <a:ea typeface="Droid Serif" panose="020B0604020202020204" charset="0"/>
                <a:cs typeface="Droid Serif" panose="020B0604020202020204" charset="0"/>
              </a:rPr>
            </a:br>
            <a:r>
              <a:rPr lang="en-US" dirty="0">
                <a:solidFill>
                  <a:srgbClr val="173C6A"/>
                </a:solidFill>
                <a:latin typeface="Droid Serif" panose="020B0604020202020204" charset="0"/>
                <a:ea typeface="Droid Serif" panose="020B0604020202020204" charset="0"/>
                <a:cs typeface="Droid Serif" panose="020B0604020202020204" charset="0"/>
              </a:rPr>
              <a:t>and/or prime contractors depending on the project</a:t>
            </a:r>
          </a:p>
          <a:p>
            <a:pPr lvl="1">
              <a:buFont typeface="Arial" panose="020B0604020202020204" pitchFamily="34" charset="0"/>
              <a:buChar char="•"/>
            </a:pPr>
            <a:r>
              <a:rPr lang="en-US" dirty="0">
                <a:solidFill>
                  <a:srgbClr val="173C6A"/>
                </a:solidFill>
                <a:latin typeface="Droid Serif" panose="020B0604020202020204" charset="0"/>
                <a:ea typeface="Droid Serif" panose="020B0604020202020204" charset="0"/>
                <a:cs typeface="Droid Serif" panose="020B0604020202020204" charset="0"/>
              </a:rPr>
              <a:t>Sidewalk S-13 - 25%</a:t>
            </a:r>
          </a:p>
          <a:p>
            <a:pPr lvl="1">
              <a:buFont typeface="Arial" panose="020B0604020202020204" pitchFamily="34" charset="0"/>
              <a:buChar char="•"/>
            </a:pPr>
            <a:r>
              <a:rPr lang="en-US" dirty="0">
                <a:solidFill>
                  <a:srgbClr val="173C6A"/>
                </a:solidFill>
                <a:latin typeface="Droid Serif" panose="020B0604020202020204" charset="0"/>
                <a:ea typeface="Droid Serif" panose="020B0604020202020204" charset="0"/>
                <a:cs typeface="Droid Serif" panose="020B0604020202020204" charset="0"/>
              </a:rPr>
              <a:t>Decker Woodfield NIP - 25%</a:t>
            </a:r>
          </a:p>
          <a:p>
            <a:pPr lvl="1">
              <a:buFont typeface="Arial" panose="020B0604020202020204" pitchFamily="34" charset="0"/>
              <a:buChar char="•"/>
            </a:pPr>
            <a:r>
              <a:rPr lang="en-US" dirty="0">
                <a:solidFill>
                  <a:srgbClr val="173C6A"/>
                </a:solidFill>
                <a:latin typeface="Droid Serif" panose="020B0604020202020204" charset="0"/>
                <a:ea typeface="Droid Serif" panose="020B0604020202020204" charset="0"/>
                <a:cs typeface="Droid Serif" panose="020B0604020202020204" charset="0"/>
              </a:rPr>
              <a:t>Dirt Road Package K - 23%</a:t>
            </a:r>
          </a:p>
          <a:p>
            <a:pPr lvl="1">
              <a:buFont typeface="Arial" panose="020B0604020202020204" pitchFamily="34" charset="0"/>
              <a:buChar char="•"/>
            </a:pPr>
            <a:endParaRPr lang="en-US" dirty="0">
              <a:solidFill>
                <a:srgbClr val="173C6A"/>
              </a:solidFill>
              <a:latin typeface="Droid Serif" panose="020B0604020202020204" charset="0"/>
              <a:ea typeface="Droid Serif" panose="020B0604020202020204" charset="0"/>
              <a:cs typeface="Droid Serif" panose="020B0604020202020204" charset="0"/>
            </a:endParaRPr>
          </a:p>
          <a:p>
            <a:pPr>
              <a:lnSpc>
                <a:spcPts val="3700"/>
              </a:lnSpc>
              <a:buFont typeface="Wingdings" panose="05000000000000000000" pitchFamily="2" charset="2"/>
              <a:buChar char="§"/>
            </a:pPr>
            <a:r>
              <a:rPr lang="en-US" dirty="0">
                <a:solidFill>
                  <a:srgbClr val="173C6A"/>
                </a:solidFill>
                <a:latin typeface="Droid Serif" panose="020B0604020202020204" charset="0"/>
                <a:ea typeface="Droid Serif" panose="020B0604020202020204" charset="0"/>
                <a:cs typeface="Droid Serif" panose="020B0604020202020204" charset="0"/>
              </a:rPr>
              <a:t>100% participation goals, aka “sheltered market” projects represented </a:t>
            </a:r>
            <a:br>
              <a:rPr lang="en-US" dirty="0">
                <a:solidFill>
                  <a:srgbClr val="173C6A"/>
                </a:solidFill>
                <a:latin typeface="Droid Serif" panose="020B0604020202020204" charset="0"/>
                <a:ea typeface="Droid Serif" panose="020B0604020202020204" charset="0"/>
                <a:cs typeface="Droid Serif" panose="020B0604020202020204" charset="0"/>
              </a:rPr>
            </a:br>
            <a:r>
              <a:rPr lang="en-US" dirty="0">
                <a:solidFill>
                  <a:srgbClr val="173C6A"/>
                </a:solidFill>
                <a:latin typeface="Droid Serif" panose="020B0604020202020204" charset="0"/>
                <a:ea typeface="Droid Serif" panose="020B0604020202020204" charset="0"/>
                <a:cs typeface="Droid Serif" panose="020B0604020202020204" charset="0"/>
              </a:rPr>
              <a:t>by an SLBE performing the work as a prime contractor</a:t>
            </a:r>
          </a:p>
          <a:p>
            <a:pPr lvl="1">
              <a:buFont typeface="Arial" panose="020B0604020202020204" pitchFamily="34" charset="0"/>
              <a:buChar char="•"/>
            </a:pPr>
            <a:r>
              <a:rPr lang="en-US" dirty="0">
                <a:solidFill>
                  <a:srgbClr val="173C6A"/>
                </a:solidFill>
                <a:latin typeface="Droid Serif" panose="020B0604020202020204" charset="0"/>
                <a:ea typeface="Droid Serif" panose="020B0604020202020204" charset="0"/>
                <a:cs typeface="Droid Serif" panose="020B0604020202020204" charset="0"/>
              </a:rPr>
              <a:t>Clemson Road Sidewalk</a:t>
            </a:r>
          </a:p>
          <a:p>
            <a:pPr lvl="1">
              <a:buFont typeface="Arial" panose="020B0604020202020204" pitchFamily="34" charset="0"/>
              <a:buChar char="•"/>
            </a:pPr>
            <a:r>
              <a:rPr lang="en-US" dirty="0">
                <a:solidFill>
                  <a:srgbClr val="173C6A"/>
                </a:solidFill>
                <a:latin typeface="Droid Serif" panose="020B0604020202020204" charset="0"/>
                <a:ea typeface="Droid Serif" panose="020B0604020202020204" charset="0"/>
                <a:cs typeface="Droid Serif" panose="020B0604020202020204" charset="0"/>
              </a:rPr>
              <a:t>Koon Road and Farmview Street</a:t>
            </a:r>
          </a:p>
          <a:p>
            <a:pPr lvl="1">
              <a:buFont typeface="Arial" panose="020B0604020202020204" pitchFamily="34" charset="0"/>
              <a:buChar char="•"/>
            </a:pPr>
            <a:r>
              <a:rPr lang="en-US" dirty="0">
                <a:solidFill>
                  <a:srgbClr val="173C6A"/>
                </a:solidFill>
                <a:latin typeface="Droid Serif" panose="020B0604020202020204" charset="0"/>
                <a:ea typeface="Droid Serif" panose="020B0604020202020204" charset="0"/>
                <a:cs typeface="Droid Serif" panose="020B0604020202020204" charset="0"/>
              </a:rPr>
              <a:t>Knollwood and Planters Drainage Improvement</a:t>
            </a:r>
          </a:p>
          <a:p>
            <a:pPr lvl="1">
              <a:buFont typeface="Arial" panose="020B0604020202020204" pitchFamily="34" charset="0"/>
              <a:buChar char="•"/>
            </a:pPr>
            <a:endParaRPr lang="en-US" dirty="0">
              <a:solidFill>
                <a:srgbClr val="173C6A"/>
              </a:solidFill>
              <a:latin typeface="Droid Serif" panose="020B0604020202020204" charset="0"/>
              <a:ea typeface="Droid Serif" panose="020B0604020202020204" charset="0"/>
              <a:cs typeface="Droid Serif" panose="020B0604020202020204" charset="0"/>
            </a:endParaRPr>
          </a:p>
          <a:p>
            <a:pPr>
              <a:lnSpc>
                <a:spcPts val="3700"/>
              </a:lnSpc>
              <a:buFont typeface="Wingdings" panose="05000000000000000000" pitchFamily="2" charset="2"/>
              <a:buChar char="§"/>
            </a:pPr>
            <a:r>
              <a:rPr lang="en-US" dirty="0">
                <a:solidFill>
                  <a:srgbClr val="173C6A"/>
                </a:solidFill>
                <a:latin typeface="Droid Serif" panose="020B0604020202020204" charset="0"/>
                <a:ea typeface="Droid Serif" panose="020B0604020202020204" charset="0"/>
                <a:cs typeface="Droid Serif" panose="020B0604020202020204" charset="0"/>
              </a:rPr>
              <a:t>Average goal set from 2018-2023 excluding “sheltered market” </a:t>
            </a:r>
            <a:br>
              <a:rPr lang="en-US" dirty="0">
                <a:solidFill>
                  <a:srgbClr val="173C6A"/>
                </a:solidFill>
                <a:latin typeface="Droid Serif" panose="020B0604020202020204" charset="0"/>
                <a:ea typeface="Droid Serif" panose="020B0604020202020204" charset="0"/>
                <a:cs typeface="Droid Serif" panose="020B0604020202020204" charset="0"/>
              </a:rPr>
            </a:br>
            <a:r>
              <a:rPr lang="en-US" dirty="0">
                <a:solidFill>
                  <a:srgbClr val="173C6A"/>
                </a:solidFill>
                <a:latin typeface="Droid Serif" panose="020B0604020202020204" charset="0"/>
                <a:ea typeface="Droid Serif" panose="020B0604020202020204" charset="0"/>
                <a:cs typeface="Droid Serif" panose="020B0604020202020204" charset="0"/>
              </a:rPr>
              <a:t>projects was approximately 15% </a:t>
            </a:r>
          </a:p>
          <a:p>
            <a:pPr lvl="1">
              <a:buFont typeface="Wingdings" panose="05000000000000000000" pitchFamily="2" charset="2"/>
              <a:buChar char="ü"/>
            </a:pPr>
            <a:endParaRPr lang="en-US" dirty="0">
              <a:solidFill>
                <a:srgbClr val="173C6A"/>
              </a:solidFill>
            </a:endParaRPr>
          </a:p>
          <a:p>
            <a:pPr lvl="1">
              <a:buFont typeface="Wingdings" panose="05000000000000000000" pitchFamily="2" charset="2"/>
              <a:buChar char="ü"/>
            </a:pPr>
            <a:endParaRPr lang="en-US" dirty="0">
              <a:solidFill>
                <a:srgbClr val="173C6A"/>
              </a:solidFill>
            </a:endParaRPr>
          </a:p>
          <a:p>
            <a:pPr lvl="1">
              <a:buFont typeface="Wingdings" panose="05000000000000000000" pitchFamily="2" charset="2"/>
              <a:buChar char="ü"/>
            </a:pPr>
            <a:endParaRPr lang="en-US" dirty="0">
              <a:solidFill>
                <a:srgbClr val="173C6A"/>
              </a:solidFill>
            </a:endParaRPr>
          </a:p>
          <a:p>
            <a:pPr lvl="1">
              <a:buFont typeface="Wingdings" panose="05000000000000000000" pitchFamily="2" charset="2"/>
              <a:buChar char="§"/>
            </a:pPr>
            <a:endParaRPr lang="en-US" dirty="0">
              <a:solidFill>
                <a:srgbClr val="173C6A"/>
              </a:solidFill>
            </a:endParaRPr>
          </a:p>
        </p:txBody>
      </p:sp>
      <p:sp>
        <p:nvSpPr>
          <p:cNvPr id="6" name="TextBox 8">
            <a:extLst>
              <a:ext uri="{FF2B5EF4-FFF2-40B4-BE49-F238E27FC236}">
                <a16:creationId xmlns:a16="http://schemas.microsoft.com/office/drawing/2014/main" id="{B37DFCE5-06C7-4D09-9BDF-92166842854B}"/>
              </a:ext>
            </a:extLst>
          </p:cNvPr>
          <p:cNvSpPr txBox="1"/>
          <p:nvPr/>
        </p:nvSpPr>
        <p:spPr>
          <a:xfrm>
            <a:off x="3810193" y="637230"/>
            <a:ext cx="14477807" cy="1114472"/>
          </a:xfrm>
          <a:prstGeom prst="rect">
            <a:avLst/>
          </a:prstGeom>
        </p:spPr>
        <p:txBody>
          <a:bodyPr lIns="0" tIns="0" rIns="0" bIns="0" rtlCol="0" anchor="t">
            <a:spAutoFit/>
          </a:bodyPr>
          <a:lstStyle/>
          <a:p>
            <a:pPr>
              <a:lnSpc>
                <a:spcPts val="9449"/>
              </a:lnSpc>
            </a:pPr>
            <a:r>
              <a:rPr lang="en-US" sz="6749" dirty="0">
                <a:solidFill>
                  <a:srgbClr val="193D6A"/>
                </a:solidFill>
                <a:latin typeface="Droid Serif Bold"/>
              </a:rPr>
              <a:t>SLBE Participation Goals </a:t>
            </a:r>
          </a:p>
        </p:txBody>
      </p:sp>
      <p:sp>
        <p:nvSpPr>
          <p:cNvPr id="7" name="TextBox 6">
            <a:extLst>
              <a:ext uri="{FF2B5EF4-FFF2-40B4-BE49-F238E27FC236}">
                <a16:creationId xmlns:a16="http://schemas.microsoft.com/office/drawing/2014/main" id="{BD22B8D8-80D7-4703-B02F-1E262688E9D4}"/>
              </a:ext>
            </a:extLst>
          </p:cNvPr>
          <p:cNvSpPr txBox="1"/>
          <p:nvPr/>
        </p:nvSpPr>
        <p:spPr>
          <a:xfrm>
            <a:off x="3864217" y="1657916"/>
            <a:ext cx="11081937" cy="1123384"/>
          </a:xfrm>
          <a:prstGeom prst="rect">
            <a:avLst/>
          </a:prstGeom>
          <a:noFill/>
        </p:spPr>
        <p:txBody>
          <a:bodyPr wrap="square" rtlCol="0">
            <a:spAutoFit/>
          </a:bodyPr>
          <a:lstStyle/>
          <a:p>
            <a:r>
              <a:rPr lang="en-US" sz="4000" b="1" dirty="0">
                <a:solidFill>
                  <a:srgbClr val="C00000"/>
                </a:solidFill>
                <a:latin typeface="Droid Serif Bold" panose="020B0604020202020204" charset="0"/>
                <a:ea typeface="Droid Serif Bold" panose="020B0604020202020204" charset="0"/>
                <a:cs typeface="Droid Serif Bold" panose="020B0604020202020204" charset="0"/>
              </a:rPr>
              <a:t>2018 - 2023 </a:t>
            </a:r>
            <a:br>
              <a:rPr lang="en-US" sz="4400" b="1" dirty="0">
                <a:solidFill>
                  <a:schemeClr val="accent1">
                    <a:lumMod val="50000"/>
                  </a:schemeClr>
                </a:solidFill>
                <a:latin typeface="Droid Serif Bold" panose="020B0604020202020204" charset="0"/>
                <a:ea typeface="Droid Serif Bold" panose="020B0604020202020204" charset="0"/>
                <a:cs typeface="Droid Serif Bold" panose="020B0604020202020204" charset="0"/>
              </a:rPr>
            </a:br>
            <a:endParaRPr lang="en-US" sz="2700" dirty="0"/>
          </a:p>
        </p:txBody>
      </p:sp>
    </p:spTree>
    <p:extLst>
      <p:ext uri="{BB962C8B-B14F-4D97-AF65-F5344CB8AC3E}">
        <p14:creationId xmlns:p14="http://schemas.microsoft.com/office/powerpoint/2010/main" val="32611027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8F46C4A-A54C-41C3-99FA-90754B1B4F3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8288000" cy="10287000"/>
          </a:xfrm>
          <a:prstGeom prst="rect">
            <a:avLst/>
          </a:prstGeom>
        </p:spPr>
      </p:pic>
      <p:grpSp>
        <p:nvGrpSpPr>
          <p:cNvPr id="2" name="Group 1">
            <a:extLst>
              <a:ext uri="{FF2B5EF4-FFF2-40B4-BE49-F238E27FC236}">
                <a16:creationId xmlns:a16="http://schemas.microsoft.com/office/drawing/2014/main" id="{FD034BBD-E825-4555-B85A-3A700ED337CF}"/>
              </a:ext>
            </a:extLst>
          </p:cNvPr>
          <p:cNvGrpSpPr/>
          <p:nvPr/>
        </p:nvGrpSpPr>
        <p:grpSpPr>
          <a:xfrm>
            <a:off x="3657600" y="637230"/>
            <a:ext cx="14630400" cy="9257336"/>
            <a:chOff x="3657600" y="637230"/>
            <a:chExt cx="14630400" cy="9257336"/>
          </a:xfrm>
        </p:grpSpPr>
        <p:sp>
          <p:nvSpPr>
            <p:cNvPr id="5" name="TextBox 8">
              <a:extLst>
                <a:ext uri="{FF2B5EF4-FFF2-40B4-BE49-F238E27FC236}">
                  <a16:creationId xmlns:a16="http://schemas.microsoft.com/office/drawing/2014/main" id="{ED6353E2-5BA7-43EF-ADD7-4ECCC0004401}"/>
                </a:ext>
              </a:extLst>
            </p:cNvPr>
            <p:cNvSpPr txBox="1"/>
            <p:nvPr/>
          </p:nvSpPr>
          <p:spPr>
            <a:xfrm>
              <a:off x="3810193" y="637230"/>
              <a:ext cx="14477807" cy="1114472"/>
            </a:xfrm>
            <a:prstGeom prst="rect">
              <a:avLst/>
            </a:prstGeom>
          </p:spPr>
          <p:txBody>
            <a:bodyPr lIns="0" tIns="0" rIns="0" bIns="0" rtlCol="0" anchor="t">
              <a:spAutoFit/>
            </a:bodyPr>
            <a:lstStyle/>
            <a:p>
              <a:pPr>
                <a:lnSpc>
                  <a:spcPts val="9449"/>
                </a:lnSpc>
              </a:pPr>
              <a:r>
                <a:rPr lang="en-US" sz="6749" dirty="0">
                  <a:solidFill>
                    <a:srgbClr val="193D6A"/>
                  </a:solidFill>
                  <a:latin typeface="Droid Serif Bold"/>
                </a:rPr>
                <a:t>Penny Testimonials </a:t>
              </a:r>
            </a:p>
          </p:txBody>
        </p:sp>
        <p:pic>
          <p:nvPicPr>
            <p:cNvPr id="8" name="Picture 4" descr="Chao logo Color">
              <a:extLst>
                <a:ext uri="{FF2B5EF4-FFF2-40B4-BE49-F238E27FC236}">
                  <a16:creationId xmlns:a16="http://schemas.microsoft.com/office/drawing/2014/main" id="{A7A14C2E-2C36-41E0-B6EF-F285C6EBE6A0}"/>
                </a:ext>
              </a:extLst>
            </p:cNvPr>
            <p:cNvPicPr>
              <a:picLocks noChangeAspect="1" noChangeArrowheads="1"/>
            </p:cNvPicPr>
            <p:nvPr/>
          </p:nvPicPr>
          <p:blipFill>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a:fillRect/>
            </a:stretch>
          </p:blipFill>
          <p:spPr bwMode="auto">
            <a:xfrm>
              <a:off x="3784793" y="7886700"/>
              <a:ext cx="2130428" cy="2007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4CABD7A9-739F-4A7F-9B1C-48EAF8A57545}"/>
                </a:ext>
              </a:extLst>
            </p:cNvPr>
            <p:cNvSpPr txBox="1"/>
            <p:nvPr/>
          </p:nvSpPr>
          <p:spPr>
            <a:xfrm>
              <a:off x="3657600" y="2122232"/>
              <a:ext cx="13643610" cy="5509200"/>
            </a:xfrm>
            <a:prstGeom prst="rect">
              <a:avLst/>
            </a:prstGeom>
            <a:noFill/>
          </p:spPr>
          <p:txBody>
            <a:bodyPr wrap="square" rtlCol="0">
              <a:spAutoFit/>
            </a:bodyPr>
            <a:lstStyle/>
            <a:p>
              <a:r>
                <a:rPr lang="en-US" sz="3200" dirty="0">
                  <a:solidFill>
                    <a:srgbClr val="173C6A"/>
                  </a:solidFill>
                  <a:latin typeface="Droid Serif" panose="020B0604020202020204" charset="0"/>
                  <a:ea typeface="Droid Serif" panose="020B0604020202020204" charset="0"/>
                  <a:cs typeface="Droid Serif" panose="020B0604020202020204" charset="0"/>
                </a:rPr>
                <a:t>“Richland County’s Penny Tax program provides a more level playing field for the small local company by introducing the Small and Local Business Enterprises (SLBE).  </a:t>
              </a:r>
            </a:p>
            <a:p>
              <a:endParaRPr lang="en-US" sz="3200" dirty="0">
                <a:solidFill>
                  <a:srgbClr val="173C6A"/>
                </a:solidFill>
                <a:latin typeface="Droid Serif" panose="020B0604020202020204" charset="0"/>
                <a:ea typeface="Droid Serif" panose="020B0604020202020204" charset="0"/>
                <a:cs typeface="Droid Serif" panose="020B0604020202020204" charset="0"/>
              </a:endParaRPr>
            </a:p>
            <a:p>
              <a:r>
                <a:rPr lang="en-US" sz="3200" dirty="0">
                  <a:solidFill>
                    <a:srgbClr val="173C6A"/>
                  </a:solidFill>
                  <a:latin typeface="Droid Serif" panose="020B0604020202020204" charset="0"/>
                  <a:ea typeface="Droid Serif" panose="020B0604020202020204" charset="0"/>
                  <a:cs typeface="Droid Serif" panose="020B0604020202020204" charset="0"/>
                </a:rPr>
                <a:t>“With the program, Chao and Associates had opportunities to be included in the first round of On Call Engineering Transportation (OET) as a sub-consultant for the prime firm. By gaining some experience working as a sub, we competed and were selected as a prime consultant in the second round. With projects under our belt, we now have a legitimate opportunity to compete for similar projects in Richland County.” </a:t>
              </a:r>
            </a:p>
          </p:txBody>
        </p:sp>
      </p:grpSp>
    </p:spTree>
    <p:extLst>
      <p:ext uri="{BB962C8B-B14F-4D97-AF65-F5344CB8AC3E}">
        <p14:creationId xmlns:p14="http://schemas.microsoft.com/office/powerpoint/2010/main" val="67928593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8F46C4A-A54C-41C3-99FA-90754B1B4F3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8288000" cy="10287000"/>
          </a:xfrm>
          <a:prstGeom prst="rect">
            <a:avLst/>
          </a:prstGeom>
        </p:spPr>
      </p:pic>
      <p:sp>
        <p:nvSpPr>
          <p:cNvPr id="5" name="TextBox 8">
            <a:extLst>
              <a:ext uri="{FF2B5EF4-FFF2-40B4-BE49-F238E27FC236}">
                <a16:creationId xmlns:a16="http://schemas.microsoft.com/office/drawing/2014/main" id="{ED6353E2-5BA7-43EF-ADD7-4ECCC0004401}"/>
              </a:ext>
            </a:extLst>
          </p:cNvPr>
          <p:cNvSpPr txBox="1"/>
          <p:nvPr/>
        </p:nvSpPr>
        <p:spPr>
          <a:xfrm>
            <a:off x="3810193" y="637230"/>
            <a:ext cx="14477807" cy="1114472"/>
          </a:xfrm>
          <a:prstGeom prst="rect">
            <a:avLst/>
          </a:prstGeom>
        </p:spPr>
        <p:txBody>
          <a:bodyPr lIns="0" tIns="0" rIns="0" bIns="0" rtlCol="0" anchor="t">
            <a:spAutoFit/>
          </a:bodyPr>
          <a:lstStyle/>
          <a:p>
            <a:pPr>
              <a:lnSpc>
                <a:spcPts val="9449"/>
              </a:lnSpc>
            </a:pPr>
            <a:r>
              <a:rPr lang="en-US" sz="6749" dirty="0">
                <a:solidFill>
                  <a:srgbClr val="193D6A"/>
                </a:solidFill>
                <a:latin typeface="Droid Serif Bold"/>
              </a:rPr>
              <a:t>Penny Testimonials </a:t>
            </a:r>
          </a:p>
        </p:txBody>
      </p:sp>
      <p:sp>
        <p:nvSpPr>
          <p:cNvPr id="7" name="TextBox 6">
            <a:extLst>
              <a:ext uri="{FF2B5EF4-FFF2-40B4-BE49-F238E27FC236}">
                <a16:creationId xmlns:a16="http://schemas.microsoft.com/office/drawing/2014/main" id="{4CABD7A9-739F-4A7F-9B1C-48EAF8A57545}"/>
              </a:ext>
            </a:extLst>
          </p:cNvPr>
          <p:cNvSpPr txBox="1"/>
          <p:nvPr/>
        </p:nvSpPr>
        <p:spPr>
          <a:xfrm>
            <a:off x="3657600" y="2122232"/>
            <a:ext cx="13792200" cy="4031873"/>
          </a:xfrm>
          <a:prstGeom prst="rect">
            <a:avLst/>
          </a:prstGeom>
          <a:noFill/>
        </p:spPr>
        <p:txBody>
          <a:bodyPr wrap="square" rtlCol="0">
            <a:spAutoFit/>
          </a:bodyPr>
          <a:lstStyle/>
          <a:p>
            <a:r>
              <a:rPr lang="en-US" sz="3200" dirty="0">
                <a:solidFill>
                  <a:srgbClr val="173C6A"/>
                </a:solidFill>
                <a:latin typeface="Droid Serif" panose="020B0604020202020204" charset="0"/>
                <a:ea typeface="Droid Serif" panose="020B0604020202020204" charset="0"/>
                <a:cs typeface="Droid Serif" panose="020B0604020202020204" charset="0"/>
              </a:rPr>
              <a:t>“Prior to the SLBE program and advocacy of the Richland County OSBO, it was nearly impossible for small and emerging businesses to win government contracts with Richland County. But not anymore.  </a:t>
            </a:r>
          </a:p>
          <a:p>
            <a:endParaRPr lang="en-US" sz="3200" dirty="0">
              <a:solidFill>
                <a:srgbClr val="173C6A"/>
              </a:solidFill>
              <a:latin typeface="Droid Serif" panose="020B0604020202020204" charset="0"/>
              <a:ea typeface="Droid Serif" panose="020B0604020202020204" charset="0"/>
              <a:cs typeface="Droid Serif" panose="020B0604020202020204" charset="0"/>
            </a:endParaRPr>
          </a:p>
          <a:p>
            <a:r>
              <a:rPr lang="en-US" sz="3200" dirty="0">
                <a:solidFill>
                  <a:srgbClr val="173C6A"/>
                </a:solidFill>
                <a:latin typeface="Droid Serif" panose="020B0604020202020204" charset="0"/>
                <a:ea typeface="Droid Serif" panose="020B0604020202020204" charset="0"/>
                <a:cs typeface="Droid Serif" panose="020B0604020202020204" charset="0"/>
              </a:rPr>
              <a:t>“The small businesses in our local community now have an advocate and a voice and a partner within the County Government under the Penny Transportation Roadway Program.”</a:t>
            </a:r>
            <a:r>
              <a:rPr lang="en-US" sz="3200" i="1" dirty="0">
                <a:solidFill>
                  <a:srgbClr val="173C6A"/>
                </a:solidFill>
                <a:latin typeface="Droid Serif" panose="020B0604020202020204" charset="0"/>
                <a:ea typeface="Droid Serif" panose="020B0604020202020204" charset="0"/>
                <a:cs typeface="Droid Serif" panose="020B0604020202020204" charset="0"/>
              </a:rPr>
              <a:t> </a:t>
            </a:r>
          </a:p>
          <a:p>
            <a:endParaRPr lang="en-US" sz="3200" i="1" dirty="0">
              <a:solidFill>
                <a:srgbClr val="173C6A"/>
              </a:solidFill>
              <a:latin typeface="Droid Serif" panose="020B0604020202020204" charset="0"/>
              <a:ea typeface="Droid Serif" panose="020B0604020202020204" charset="0"/>
              <a:cs typeface="Droid Serif" panose="020B0604020202020204" charset="0"/>
            </a:endParaRPr>
          </a:p>
        </p:txBody>
      </p:sp>
      <p:pic>
        <p:nvPicPr>
          <p:cNvPr id="9" name="Picture 14" descr="Tolleson Engineering and construction logo">
            <a:extLst>
              <a:ext uri="{FF2B5EF4-FFF2-40B4-BE49-F238E27FC236}">
                <a16:creationId xmlns:a16="http://schemas.microsoft.com/office/drawing/2014/main" id="{CE3B24DE-652C-4CF1-B54B-030621BA81A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a:fillRect/>
          </a:stretch>
        </p:blipFill>
        <p:spPr bwMode="auto">
          <a:xfrm>
            <a:off x="3657600" y="8146988"/>
            <a:ext cx="3499024" cy="1399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310167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4816593" cy="2709333"/>
          </a:xfrm>
        </p:grpSpPr>
        <p:sp>
          <p:nvSpPr>
            <p:cNvPr id="3" name="Freeform 3"/>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193D6A"/>
            </a:solidFill>
          </p:spPr>
        </p:sp>
        <p:sp>
          <p:nvSpPr>
            <p:cNvPr id="4" name="TextBox 4"/>
            <p:cNvSpPr txBox="1"/>
            <p:nvPr/>
          </p:nvSpPr>
          <p:spPr>
            <a:xfrm>
              <a:off x="0" y="-38100"/>
              <a:ext cx="4816593" cy="2747433"/>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rot="724886">
            <a:off x="-5205192" y="6644740"/>
            <a:ext cx="13431064" cy="5982929"/>
          </a:xfrm>
          <a:custGeom>
            <a:avLst/>
            <a:gdLst/>
            <a:ahLst/>
            <a:cxnLst/>
            <a:rect l="l" t="t" r="r" b="b"/>
            <a:pathLst>
              <a:path w="13431064" h="5982929">
                <a:moveTo>
                  <a:pt x="0" y="0"/>
                </a:moveTo>
                <a:lnTo>
                  <a:pt x="13431065" y="0"/>
                </a:lnTo>
                <a:lnTo>
                  <a:pt x="13431065" y="5982929"/>
                </a:lnTo>
                <a:lnTo>
                  <a:pt x="0" y="598292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12480113" y="1660662"/>
            <a:ext cx="7289526" cy="7289526"/>
          </a:xfrm>
          <a:custGeom>
            <a:avLst/>
            <a:gdLst/>
            <a:ahLst/>
            <a:cxnLst/>
            <a:rect l="l" t="t" r="r" b="b"/>
            <a:pathLst>
              <a:path w="7289526" h="7289526">
                <a:moveTo>
                  <a:pt x="0" y="0"/>
                </a:moveTo>
                <a:lnTo>
                  <a:pt x="7289526" y="0"/>
                </a:lnTo>
                <a:lnTo>
                  <a:pt x="7289526" y="7289526"/>
                </a:lnTo>
                <a:lnTo>
                  <a:pt x="0" y="7289526"/>
                </a:lnTo>
                <a:lnTo>
                  <a:pt x="0" y="0"/>
                </a:lnTo>
                <a:close/>
              </a:path>
            </a:pathLst>
          </a:custGeom>
          <a:blipFill>
            <a:blip r:embed="rId4">
              <a:alphaModFix amt="32999"/>
              <a:extLst>
                <a:ext uri="{96DAC541-7B7A-43D3-8B79-37D633B846F1}">
                  <asvg:svgBlip xmlns:asvg="http://schemas.microsoft.com/office/drawing/2016/SVG/main" r:embed="rId5"/>
                </a:ext>
              </a:extLst>
            </a:blip>
            <a:stretch>
              <a:fillRect/>
            </a:stretch>
          </a:blipFill>
        </p:spPr>
      </p:sp>
      <p:sp>
        <p:nvSpPr>
          <p:cNvPr id="7" name="Freeform 7"/>
          <p:cNvSpPr/>
          <p:nvPr/>
        </p:nvSpPr>
        <p:spPr>
          <a:xfrm flipH="1" flipV="1">
            <a:off x="8061011" y="6996644"/>
            <a:ext cx="10365741" cy="4617466"/>
          </a:xfrm>
          <a:custGeom>
            <a:avLst/>
            <a:gdLst/>
            <a:ahLst/>
            <a:cxnLst/>
            <a:rect l="l" t="t" r="r" b="b"/>
            <a:pathLst>
              <a:path w="10365741" h="4617466">
                <a:moveTo>
                  <a:pt x="10365741" y="4617466"/>
                </a:moveTo>
                <a:lnTo>
                  <a:pt x="0" y="4617466"/>
                </a:lnTo>
                <a:lnTo>
                  <a:pt x="0" y="0"/>
                </a:lnTo>
                <a:lnTo>
                  <a:pt x="10365741" y="0"/>
                </a:lnTo>
                <a:lnTo>
                  <a:pt x="10365741" y="4617466"/>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8" name="Group 8"/>
          <p:cNvGrpSpPr/>
          <p:nvPr/>
        </p:nvGrpSpPr>
        <p:grpSpPr>
          <a:xfrm>
            <a:off x="5611005" y="2720965"/>
            <a:ext cx="7065991" cy="4635119"/>
            <a:chOff x="0" y="323850"/>
            <a:chExt cx="9421321" cy="6180158"/>
          </a:xfrm>
        </p:grpSpPr>
        <p:sp>
          <p:nvSpPr>
            <p:cNvPr id="9" name="TextBox 9"/>
            <p:cNvSpPr txBox="1"/>
            <p:nvPr/>
          </p:nvSpPr>
          <p:spPr>
            <a:xfrm>
              <a:off x="2519405" y="2126286"/>
              <a:ext cx="4826340" cy="1630810"/>
            </a:xfrm>
            <a:prstGeom prst="rect">
              <a:avLst/>
            </a:prstGeom>
          </p:spPr>
          <p:txBody>
            <a:bodyPr lIns="0" tIns="0" rIns="0" bIns="0" rtlCol="0" anchor="t">
              <a:spAutoFit/>
            </a:bodyPr>
            <a:lstStyle/>
            <a:p>
              <a:pPr algn="ctr">
                <a:lnSpc>
                  <a:spcPts val="10283"/>
                </a:lnSpc>
              </a:pPr>
              <a:r>
                <a:rPr lang="en-US" sz="7345" dirty="0">
                  <a:solidFill>
                    <a:srgbClr val="FFFFFF"/>
                  </a:solidFill>
                  <a:latin typeface="Droid Serif"/>
                </a:rPr>
                <a:t>OF THE </a:t>
              </a:r>
            </a:p>
          </p:txBody>
        </p:sp>
        <p:sp>
          <p:nvSpPr>
            <p:cNvPr id="10" name="TextBox 10"/>
            <p:cNvSpPr txBox="1"/>
            <p:nvPr/>
          </p:nvSpPr>
          <p:spPr>
            <a:xfrm>
              <a:off x="373144" y="3639199"/>
              <a:ext cx="9048177" cy="2864809"/>
            </a:xfrm>
            <a:prstGeom prst="rect">
              <a:avLst/>
            </a:prstGeom>
          </p:spPr>
          <p:txBody>
            <a:bodyPr lIns="0" tIns="0" rIns="0" bIns="0" rtlCol="0" anchor="t">
              <a:spAutoFit/>
            </a:bodyPr>
            <a:lstStyle/>
            <a:p>
              <a:pPr algn="ctr">
                <a:lnSpc>
                  <a:spcPts val="15393"/>
                </a:lnSpc>
              </a:pPr>
              <a:r>
                <a:rPr lang="en-US" sz="15707" spc="-801" dirty="0">
                  <a:solidFill>
                    <a:srgbClr val="FFFFFF"/>
                  </a:solidFill>
                  <a:latin typeface="Droid Serif Bold"/>
                </a:rPr>
                <a:t>PENNY</a:t>
              </a:r>
            </a:p>
          </p:txBody>
        </p:sp>
        <p:sp>
          <p:nvSpPr>
            <p:cNvPr id="11" name="TextBox 11"/>
            <p:cNvSpPr txBox="1"/>
            <p:nvPr/>
          </p:nvSpPr>
          <p:spPr>
            <a:xfrm>
              <a:off x="0" y="323850"/>
              <a:ext cx="9421321" cy="2864856"/>
            </a:xfrm>
            <a:prstGeom prst="rect">
              <a:avLst/>
            </a:prstGeom>
          </p:spPr>
          <p:txBody>
            <a:bodyPr lIns="0" tIns="0" rIns="0" bIns="0" rtlCol="0" anchor="t">
              <a:spAutoFit/>
            </a:bodyPr>
            <a:lstStyle/>
            <a:p>
              <a:pPr algn="ctr">
                <a:lnSpc>
                  <a:spcPts val="15394"/>
                </a:lnSpc>
              </a:pPr>
              <a:r>
                <a:rPr lang="en-US" sz="15708" spc="-1193" dirty="0">
                  <a:solidFill>
                    <a:srgbClr val="FFFFFF"/>
                  </a:solidFill>
                  <a:latin typeface="Droid Serif Bold"/>
                </a:rPr>
                <a:t>STATE</a:t>
              </a:r>
            </a:p>
          </p:txBody>
        </p:sp>
        <p:sp>
          <p:nvSpPr>
            <p:cNvPr id="12" name="Freeform 12"/>
            <p:cNvSpPr/>
            <p:nvPr/>
          </p:nvSpPr>
          <p:spPr>
            <a:xfrm>
              <a:off x="307106" y="3015056"/>
              <a:ext cx="1991624" cy="237721"/>
            </a:xfrm>
            <a:custGeom>
              <a:avLst/>
              <a:gdLst/>
              <a:ahLst/>
              <a:cxnLst/>
              <a:rect l="l" t="t" r="r" b="b"/>
              <a:pathLst>
                <a:path w="1991624" h="237721">
                  <a:moveTo>
                    <a:pt x="0" y="0"/>
                  </a:moveTo>
                  <a:lnTo>
                    <a:pt x="1991624" y="0"/>
                  </a:lnTo>
                  <a:lnTo>
                    <a:pt x="1991624" y="237721"/>
                  </a:lnTo>
                  <a:lnTo>
                    <a:pt x="0" y="237721"/>
                  </a:lnTo>
                  <a:lnTo>
                    <a:pt x="0" y="0"/>
                  </a:lnTo>
                  <a:close/>
                </a:path>
              </a:pathLst>
            </a:custGeom>
            <a: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l="-165245"/>
              </a:stretch>
            </a:blipFill>
          </p:spPr>
        </p:sp>
        <p:sp>
          <p:nvSpPr>
            <p:cNvPr id="13" name="Freeform 13"/>
            <p:cNvSpPr/>
            <p:nvPr/>
          </p:nvSpPr>
          <p:spPr>
            <a:xfrm>
              <a:off x="7249463" y="3015056"/>
              <a:ext cx="2153325" cy="237721"/>
            </a:xfrm>
            <a:custGeom>
              <a:avLst/>
              <a:gdLst/>
              <a:ahLst/>
              <a:cxnLst/>
              <a:rect l="l" t="t" r="r" b="b"/>
              <a:pathLst>
                <a:path w="2153325" h="237721">
                  <a:moveTo>
                    <a:pt x="0" y="0"/>
                  </a:moveTo>
                  <a:lnTo>
                    <a:pt x="2153326" y="0"/>
                  </a:lnTo>
                  <a:lnTo>
                    <a:pt x="2153326" y="237721"/>
                  </a:lnTo>
                  <a:lnTo>
                    <a:pt x="0" y="237721"/>
                  </a:lnTo>
                  <a:lnTo>
                    <a:pt x="0" y="0"/>
                  </a:lnTo>
                  <a:close/>
                </a:path>
              </a:pathLst>
            </a:custGeom>
            <a: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r="-145327"/>
              </a:stretch>
            </a:blipFill>
          </p:spPr>
        </p:sp>
      </p:grpSp>
      <p:grpSp>
        <p:nvGrpSpPr>
          <p:cNvPr id="14" name="Group 14"/>
          <p:cNvGrpSpPr/>
          <p:nvPr/>
        </p:nvGrpSpPr>
        <p:grpSpPr>
          <a:xfrm>
            <a:off x="6963549" y="-800100"/>
            <a:ext cx="4623412" cy="4623412"/>
            <a:chOff x="0" y="0"/>
            <a:chExt cx="6164550" cy="6164550"/>
          </a:xfrm>
        </p:grpSpPr>
        <p:sp>
          <p:nvSpPr>
            <p:cNvPr id="15" name="Freeform 15"/>
            <p:cNvSpPr/>
            <p:nvPr/>
          </p:nvSpPr>
          <p:spPr>
            <a:xfrm>
              <a:off x="0" y="0"/>
              <a:ext cx="6164550" cy="6164550"/>
            </a:xfrm>
            <a:custGeom>
              <a:avLst/>
              <a:gdLst/>
              <a:ahLst/>
              <a:cxnLst/>
              <a:rect l="l" t="t" r="r" b="b"/>
              <a:pathLst>
                <a:path w="6164550" h="6164550">
                  <a:moveTo>
                    <a:pt x="0" y="0"/>
                  </a:moveTo>
                  <a:lnTo>
                    <a:pt x="6164550" y="0"/>
                  </a:lnTo>
                  <a:lnTo>
                    <a:pt x="6164550" y="6164550"/>
                  </a:lnTo>
                  <a:lnTo>
                    <a:pt x="0" y="6164550"/>
                  </a:lnTo>
                  <a:lnTo>
                    <a:pt x="0" y="0"/>
                  </a:lnTo>
                  <a:close/>
                </a:path>
              </a:pathLst>
            </a:custGeom>
            <a: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a:blipFill>
          </p:spPr>
        </p:sp>
        <p:sp>
          <p:nvSpPr>
            <p:cNvPr id="16" name="Freeform 16"/>
            <p:cNvSpPr/>
            <p:nvPr/>
          </p:nvSpPr>
          <p:spPr>
            <a:xfrm>
              <a:off x="1714619" y="1857076"/>
              <a:ext cx="2820930" cy="2364780"/>
            </a:xfrm>
            <a:custGeom>
              <a:avLst/>
              <a:gdLst/>
              <a:ahLst/>
              <a:cxnLst/>
              <a:rect l="l" t="t" r="r" b="b"/>
              <a:pathLst>
                <a:path w="2820930" h="2364780">
                  <a:moveTo>
                    <a:pt x="0" y="0"/>
                  </a:moveTo>
                  <a:lnTo>
                    <a:pt x="2820930" y="0"/>
                  </a:lnTo>
                  <a:lnTo>
                    <a:pt x="2820930" y="2364779"/>
                  </a:lnTo>
                  <a:lnTo>
                    <a:pt x="0" y="2364779"/>
                  </a:lnTo>
                  <a:lnTo>
                    <a:pt x="0" y="0"/>
                  </a:lnTo>
                  <a:close/>
                </a:path>
              </a:pathLst>
            </a:custGeom>
            <a:blipFill>
              <a:blip r:embed="rId10" cstate="screen">
                <a:extLst>
                  <a:ext uri="{28A0092B-C50C-407E-A947-70E740481C1C}">
                    <a14:useLocalDpi xmlns:a14="http://schemas.microsoft.com/office/drawing/2010/main"/>
                  </a:ext>
                </a:extLst>
              </a:blip>
              <a:stretch>
                <a:fillRect/>
              </a:stretch>
            </a:blipFill>
          </p:spPr>
        </p:sp>
      </p:grpSp>
      <p:sp>
        <p:nvSpPr>
          <p:cNvPr id="17" name="Freeform 17"/>
          <p:cNvSpPr/>
          <p:nvPr/>
        </p:nvSpPr>
        <p:spPr>
          <a:xfrm>
            <a:off x="-1326795" y="-1289364"/>
            <a:ext cx="7289526" cy="7289526"/>
          </a:xfrm>
          <a:custGeom>
            <a:avLst/>
            <a:gdLst/>
            <a:ahLst/>
            <a:cxnLst/>
            <a:rect l="l" t="t" r="r" b="b"/>
            <a:pathLst>
              <a:path w="7289526" h="7289526">
                <a:moveTo>
                  <a:pt x="0" y="0"/>
                </a:moveTo>
                <a:lnTo>
                  <a:pt x="7289526" y="0"/>
                </a:lnTo>
                <a:lnTo>
                  <a:pt x="7289526" y="7289526"/>
                </a:lnTo>
                <a:lnTo>
                  <a:pt x="0" y="7289526"/>
                </a:lnTo>
                <a:lnTo>
                  <a:pt x="0" y="0"/>
                </a:lnTo>
                <a:close/>
              </a:path>
            </a:pathLst>
          </a:custGeom>
          <a:blipFill>
            <a:blip r:embed="rId4">
              <a:alphaModFix amt="32999"/>
              <a:extLst>
                <a:ext uri="{96DAC541-7B7A-43D3-8B79-37D633B846F1}">
                  <asvg:svgBlip xmlns:asvg="http://schemas.microsoft.com/office/drawing/2016/SVG/main" r:embed="rId5"/>
                </a:ext>
              </a:extLst>
            </a:blip>
            <a:stretch>
              <a:fillRect/>
            </a:stretch>
          </a:blipFill>
        </p:spPr>
      </p:sp>
      <p:sp>
        <p:nvSpPr>
          <p:cNvPr id="18" name="TextBox 18"/>
          <p:cNvSpPr txBox="1"/>
          <p:nvPr/>
        </p:nvSpPr>
        <p:spPr>
          <a:xfrm>
            <a:off x="0" y="7086114"/>
            <a:ext cx="18288000" cy="662941"/>
          </a:xfrm>
          <a:prstGeom prst="rect">
            <a:avLst/>
          </a:prstGeom>
        </p:spPr>
        <p:txBody>
          <a:bodyPr lIns="0" tIns="0" rIns="0" bIns="0" rtlCol="0" anchor="t">
            <a:spAutoFit/>
          </a:bodyPr>
          <a:lstStyle/>
          <a:p>
            <a:pPr algn="ctr">
              <a:lnSpc>
                <a:spcPts val="5459"/>
              </a:lnSpc>
            </a:pPr>
            <a:r>
              <a:rPr lang="en-US" sz="3899" spc="2507">
                <a:solidFill>
                  <a:srgbClr val="94BED4"/>
                </a:solidFill>
                <a:latin typeface="Droid Serif"/>
              </a:rPr>
              <a:t>2023</a:t>
            </a:r>
          </a:p>
        </p:txBody>
      </p:sp>
    </p:spTree>
    <p:extLst>
      <p:ext uri="{BB962C8B-B14F-4D97-AF65-F5344CB8AC3E}">
        <p14:creationId xmlns:p14="http://schemas.microsoft.com/office/powerpoint/2010/main" val="426089405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4816593" cy="2709333"/>
          </a:xfrm>
        </p:grpSpPr>
        <p:sp>
          <p:nvSpPr>
            <p:cNvPr id="3" name="Freeform 3"/>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193D6A"/>
            </a:solidFill>
          </p:spPr>
        </p:sp>
        <p:sp>
          <p:nvSpPr>
            <p:cNvPr id="4" name="TextBox 4"/>
            <p:cNvSpPr txBox="1"/>
            <p:nvPr/>
          </p:nvSpPr>
          <p:spPr>
            <a:xfrm>
              <a:off x="0" y="-38100"/>
              <a:ext cx="4816593" cy="2747433"/>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rot="724886">
            <a:off x="-5205192" y="6644740"/>
            <a:ext cx="13431064" cy="5982929"/>
          </a:xfrm>
          <a:custGeom>
            <a:avLst/>
            <a:gdLst/>
            <a:ahLst/>
            <a:cxnLst/>
            <a:rect l="l" t="t" r="r" b="b"/>
            <a:pathLst>
              <a:path w="13431064" h="5982929">
                <a:moveTo>
                  <a:pt x="0" y="0"/>
                </a:moveTo>
                <a:lnTo>
                  <a:pt x="13431065" y="0"/>
                </a:lnTo>
                <a:lnTo>
                  <a:pt x="13431065" y="5982929"/>
                </a:lnTo>
                <a:lnTo>
                  <a:pt x="0" y="598292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12480113" y="1660662"/>
            <a:ext cx="7289526" cy="7289526"/>
          </a:xfrm>
          <a:custGeom>
            <a:avLst/>
            <a:gdLst/>
            <a:ahLst/>
            <a:cxnLst/>
            <a:rect l="l" t="t" r="r" b="b"/>
            <a:pathLst>
              <a:path w="7289526" h="7289526">
                <a:moveTo>
                  <a:pt x="0" y="0"/>
                </a:moveTo>
                <a:lnTo>
                  <a:pt x="7289526" y="0"/>
                </a:lnTo>
                <a:lnTo>
                  <a:pt x="7289526" y="7289526"/>
                </a:lnTo>
                <a:lnTo>
                  <a:pt x="0" y="7289526"/>
                </a:lnTo>
                <a:lnTo>
                  <a:pt x="0" y="0"/>
                </a:lnTo>
                <a:close/>
              </a:path>
            </a:pathLst>
          </a:custGeom>
          <a:blipFill>
            <a:blip r:embed="rId4">
              <a:alphaModFix amt="32999"/>
              <a:extLst>
                <a:ext uri="{96DAC541-7B7A-43D3-8B79-37D633B846F1}">
                  <asvg:svgBlip xmlns:asvg="http://schemas.microsoft.com/office/drawing/2016/SVG/main" r:embed="rId5"/>
                </a:ext>
              </a:extLst>
            </a:blip>
            <a:stretch>
              <a:fillRect/>
            </a:stretch>
          </a:blipFill>
        </p:spPr>
      </p:sp>
      <p:sp>
        <p:nvSpPr>
          <p:cNvPr id="7" name="Freeform 7"/>
          <p:cNvSpPr/>
          <p:nvPr/>
        </p:nvSpPr>
        <p:spPr>
          <a:xfrm flipH="1" flipV="1">
            <a:off x="8061011" y="6996644"/>
            <a:ext cx="10365741" cy="4617466"/>
          </a:xfrm>
          <a:custGeom>
            <a:avLst/>
            <a:gdLst/>
            <a:ahLst/>
            <a:cxnLst/>
            <a:rect l="l" t="t" r="r" b="b"/>
            <a:pathLst>
              <a:path w="10365741" h="4617466">
                <a:moveTo>
                  <a:pt x="10365741" y="4617466"/>
                </a:moveTo>
                <a:lnTo>
                  <a:pt x="0" y="4617466"/>
                </a:lnTo>
                <a:lnTo>
                  <a:pt x="0" y="0"/>
                </a:lnTo>
                <a:lnTo>
                  <a:pt x="10365741" y="0"/>
                </a:lnTo>
                <a:lnTo>
                  <a:pt x="10365741" y="4617466"/>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8" name="Freeform 8"/>
          <p:cNvSpPr/>
          <p:nvPr/>
        </p:nvSpPr>
        <p:spPr>
          <a:xfrm>
            <a:off x="-1326795" y="-1289364"/>
            <a:ext cx="7289526" cy="7289526"/>
          </a:xfrm>
          <a:custGeom>
            <a:avLst/>
            <a:gdLst/>
            <a:ahLst/>
            <a:cxnLst/>
            <a:rect l="l" t="t" r="r" b="b"/>
            <a:pathLst>
              <a:path w="7289526" h="7289526">
                <a:moveTo>
                  <a:pt x="0" y="0"/>
                </a:moveTo>
                <a:lnTo>
                  <a:pt x="7289526" y="0"/>
                </a:lnTo>
                <a:lnTo>
                  <a:pt x="7289526" y="7289526"/>
                </a:lnTo>
                <a:lnTo>
                  <a:pt x="0" y="7289526"/>
                </a:lnTo>
                <a:lnTo>
                  <a:pt x="0" y="0"/>
                </a:lnTo>
                <a:close/>
              </a:path>
            </a:pathLst>
          </a:custGeom>
          <a:blipFill>
            <a:blip r:embed="rId4">
              <a:alphaModFix amt="32999"/>
              <a:extLst>
                <a:ext uri="{96DAC541-7B7A-43D3-8B79-37D633B846F1}">
                  <asvg:svgBlip xmlns:asvg="http://schemas.microsoft.com/office/drawing/2016/SVG/main" r:embed="rId5"/>
                </a:ext>
              </a:extLst>
            </a:blip>
            <a:stretch>
              <a:fillRect/>
            </a:stretch>
          </a:blipFill>
        </p:spPr>
      </p:sp>
      <p:grpSp>
        <p:nvGrpSpPr>
          <p:cNvPr id="9" name="Group 9"/>
          <p:cNvGrpSpPr>
            <a:grpSpLocks noChangeAspect="1"/>
          </p:cNvGrpSpPr>
          <p:nvPr/>
        </p:nvGrpSpPr>
        <p:grpSpPr>
          <a:xfrm>
            <a:off x="6723317" y="911744"/>
            <a:ext cx="3959865" cy="3959849"/>
            <a:chOff x="0" y="0"/>
            <a:chExt cx="6350000" cy="6349975"/>
          </a:xfrm>
        </p:grpSpPr>
        <p:sp>
          <p:nvSpPr>
            <p:cNvPr id="10" name="Freeform 10"/>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6" cstate="screen">
                <a:extLst>
                  <a:ext uri="{28A0092B-C50C-407E-A947-70E740481C1C}">
                    <a14:useLocalDpi xmlns:a14="http://schemas.microsoft.com/office/drawing/2010/main"/>
                  </a:ext>
                </a:extLst>
              </a:blip>
              <a:stretch>
                <a:fillRect/>
              </a:stretch>
            </a:blipFill>
          </p:spPr>
        </p:sp>
      </p:grpSp>
      <p:sp>
        <p:nvSpPr>
          <p:cNvPr id="11" name="Freeform 11"/>
          <p:cNvSpPr/>
          <p:nvPr/>
        </p:nvSpPr>
        <p:spPr>
          <a:xfrm>
            <a:off x="6447437" y="733757"/>
            <a:ext cx="4340176" cy="4372973"/>
          </a:xfrm>
          <a:custGeom>
            <a:avLst/>
            <a:gdLst/>
            <a:ahLst/>
            <a:cxnLst/>
            <a:rect l="l" t="t" r="r" b="b"/>
            <a:pathLst>
              <a:path w="4340176" h="4372973">
                <a:moveTo>
                  <a:pt x="0" y="0"/>
                </a:moveTo>
                <a:lnTo>
                  <a:pt x="4340176" y="0"/>
                </a:lnTo>
                <a:lnTo>
                  <a:pt x="4340176" y="4372973"/>
                </a:lnTo>
                <a:lnTo>
                  <a:pt x="0" y="437297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2" name="TextBox 12"/>
          <p:cNvSpPr txBox="1"/>
          <p:nvPr/>
        </p:nvSpPr>
        <p:spPr>
          <a:xfrm>
            <a:off x="4788227" y="5776767"/>
            <a:ext cx="7830046" cy="766854"/>
          </a:xfrm>
          <a:prstGeom prst="rect">
            <a:avLst/>
          </a:prstGeom>
        </p:spPr>
        <p:txBody>
          <a:bodyPr lIns="0" tIns="0" rIns="0" bIns="0" rtlCol="0" anchor="t">
            <a:spAutoFit/>
          </a:bodyPr>
          <a:lstStyle/>
          <a:p>
            <a:pPr algn="ctr">
              <a:lnSpc>
                <a:spcPts val="6096"/>
              </a:lnSpc>
            </a:pPr>
            <a:r>
              <a:rPr lang="en-US" sz="4800" spc="-163">
                <a:solidFill>
                  <a:srgbClr val="94BED4"/>
                </a:solidFill>
                <a:latin typeface="Droid Serif Bold"/>
              </a:rPr>
              <a:t>Carrie Turner</a:t>
            </a:r>
          </a:p>
        </p:txBody>
      </p:sp>
      <p:sp>
        <p:nvSpPr>
          <p:cNvPr id="13" name="TextBox 13"/>
          <p:cNvSpPr txBox="1"/>
          <p:nvPr/>
        </p:nvSpPr>
        <p:spPr>
          <a:xfrm>
            <a:off x="4935589" y="5229225"/>
            <a:ext cx="7830046" cy="622893"/>
          </a:xfrm>
          <a:prstGeom prst="rect">
            <a:avLst/>
          </a:prstGeom>
        </p:spPr>
        <p:txBody>
          <a:bodyPr lIns="0" tIns="0" rIns="0" bIns="0" rtlCol="0" anchor="t">
            <a:spAutoFit/>
          </a:bodyPr>
          <a:lstStyle/>
          <a:p>
            <a:pPr algn="ctr">
              <a:lnSpc>
                <a:spcPts val="5040"/>
              </a:lnSpc>
            </a:pPr>
            <a:r>
              <a:rPr lang="en-US" sz="3600">
                <a:solidFill>
                  <a:srgbClr val="FFFFFF"/>
                </a:solidFill>
                <a:latin typeface="Droid Serif Bold"/>
              </a:rPr>
              <a:t>Presenter</a:t>
            </a:r>
          </a:p>
        </p:txBody>
      </p:sp>
      <p:sp>
        <p:nvSpPr>
          <p:cNvPr id="14" name="TextBox 14"/>
          <p:cNvSpPr txBox="1"/>
          <p:nvPr/>
        </p:nvSpPr>
        <p:spPr>
          <a:xfrm>
            <a:off x="5073539" y="6635016"/>
            <a:ext cx="7259421" cy="704206"/>
          </a:xfrm>
          <a:prstGeom prst="rect">
            <a:avLst/>
          </a:prstGeom>
        </p:spPr>
        <p:txBody>
          <a:bodyPr lIns="0" tIns="0" rIns="0" bIns="0" rtlCol="0" anchor="t">
            <a:spAutoFit/>
          </a:bodyPr>
          <a:lstStyle/>
          <a:p>
            <a:pPr algn="ctr">
              <a:lnSpc>
                <a:spcPts val="2793"/>
              </a:lnSpc>
            </a:pPr>
            <a:r>
              <a:rPr lang="en-US" sz="2199">
                <a:solidFill>
                  <a:srgbClr val="94BED4"/>
                </a:solidFill>
                <a:latin typeface="Droid Serif Italics"/>
              </a:rPr>
              <a:t>Marketing Manager</a:t>
            </a:r>
          </a:p>
          <a:p>
            <a:pPr algn="ctr">
              <a:lnSpc>
                <a:spcPts val="2793"/>
              </a:lnSpc>
            </a:pPr>
            <a:r>
              <a:rPr lang="en-US" sz="2199">
                <a:solidFill>
                  <a:srgbClr val="94BED4"/>
                </a:solidFill>
                <a:latin typeface="Droid Serif Italics"/>
              </a:rPr>
              <a:t>Richland County Economic Development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6545119-DCEF-4617-9AA1-9B80FEC4758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8288000" cy="10287000"/>
          </a:xfrm>
          <a:prstGeom prst="rect">
            <a:avLst/>
          </a:prstGeom>
        </p:spPr>
      </p:pic>
      <p:sp>
        <p:nvSpPr>
          <p:cNvPr id="3" name="TextBox 2">
            <a:extLst>
              <a:ext uri="{FF2B5EF4-FFF2-40B4-BE49-F238E27FC236}">
                <a16:creationId xmlns:a16="http://schemas.microsoft.com/office/drawing/2014/main" id="{0E040EEB-B407-4119-9AD4-1B02EE38426B}"/>
              </a:ext>
            </a:extLst>
          </p:cNvPr>
          <p:cNvSpPr txBox="1"/>
          <p:nvPr/>
        </p:nvSpPr>
        <p:spPr>
          <a:xfrm>
            <a:off x="3620276" y="2338792"/>
            <a:ext cx="12312557" cy="2308324"/>
          </a:xfrm>
          <a:prstGeom prst="rect">
            <a:avLst/>
          </a:prstGeom>
          <a:noFill/>
        </p:spPr>
        <p:txBody>
          <a:bodyPr wrap="square" rtlCol="0">
            <a:spAutoFit/>
          </a:bodyPr>
          <a:lstStyle/>
          <a:p>
            <a:pPr marL="685800" indent="-685800">
              <a:buFont typeface="Arial" panose="020B0604020202020204" pitchFamily="34" charset="0"/>
              <a:buChar char="•"/>
            </a:pPr>
            <a:r>
              <a:rPr lang="en-US" sz="3600" dirty="0">
                <a:solidFill>
                  <a:schemeClr val="tx2"/>
                </a:solidFill>
                <a:latin typeface="Droid Serif"/>
              </a:rPr>
              <a:t>$24 million extension of Shop Road</a:t>
            </a:r>
          </a:p>
          <a:p>
            <a:endParaRPr lang="en-US" sz="3600" dirty="0">
              <a:solidFill>
                <a:schemeClr val="tx2"/>
              </a:solidFill>
              <a:latin typeface="Droid Serif"/>
            </a:endParaRPr>
          </a:p>
          <a:p>
            <a:pPr marL="685800" indent="-685800">
              <a:buFont typeface="Arial" panose="020B0604020202020204" pitchFamily="34" charset="0"/>
              <a:buChar char="•"/>
            </a:pPr>
            <a:r>
              <a:rPr lang="en-US" sz="3600" dirty="0">
                <a:solidFill>
                  <a:schemeClr val="tx2"/>
                </a:solidFill>
                <a:latin typeface="Droid Serif"/>
              </a:rPr>
              <a:t>Extension created access, leading to more than $1B in industrial development</a:t>
            </a:r>
          </a:p>
        </p:txBody>
      </p:sp>
      <p:sp>
        <p:nvSpPr>
          <p:cNvPr id="5" name="TextBox 4">
            <a:extLst>
              <a:ext uri="{FF2B5EF4-FFF2-40B4-BE49-F238E27FC236}">
                <a16:creationId xmlns:a16="http://schemas.microsoft.com/office/drawing/2014/main" id="{469131E1-B125-4998-BA84-8D9EF76EBFE3}"/>
              </a:ext>
            </a:extLst>
          </p:cNvPr>
          <p:cNvSpPr txBox="1"/>
          <p:nvPr/>
        </p:nvSpPr>
        <p:spPr>
          <a:xfrm>
            <a:off x="3620276" y="681135"/>
            <a:ext cx="11772123" cy="1107996"/>
          </a:xfrm>
          <a:prstGeom prst="rect">
            <a:avLst/>
          </a:prstGeom>
          <a:noFill/>
        </p:spPr>
        <p:txBody>
          <a:bodyPr wrap="square" rtlCol="0">
            <a:spAutoFit/>
          </a:bodyPr>
          <a:lstStyle/>
          <a:p>
            <a:r>
              <a:rPr lang="en-US" sz="6600" b="1" dirty="0">
                <a:solidFill>
                  <a:srgbClr val="173C6A"/>
                </a:solidFill>
                <a:latin typeface="Droid Serif Bold" panose="020B0604020202020204" charset="0"/>
                <a:ea typeface="Droid Serif Bold" panose="020B0604020202020204" charset="0"/>
                <a:cs typeface="Droid Serif Bold" panose="020B0604020202020204" charset="0"/>
              </a:rPr>
              <a:t>Economic Development </a:t>
            </a:r>
          </a:p>
        </p:txBody>
      </p:sp>
      <p:pic>
        <p:nvPicPr>
          <p:cNvPr id="6" name="Picture 5">
            <a:extLst>
              <a:ext uri="{FF2B5EF4-FFF2-40B4-BE49-F238E27FC236}">
                <a16:creationId xmlns:a16="http://schemas.microsoft.com/office/drawing/2014/main" id="{0016DAB0-9C13-435E-A8E1-95E373A9162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95800" y="4800099"/>
            <a:ext cx="5558577" cy="5401259"/>
          </a:xfrm>
          <a:prstGeom prst="rect">
            <a:avLst/>
          </a:prstGeom>
        </p:spPr>
      </p:pic>
    </p:spTree>
    <p:extLst>
      <p:ext uri="{BB962C8B-B14F-4D97-AF65-F5344CB8AC3E}">
        <p14:creationId xmlns:p14="http://schemas.microsoft.com/office/powerpoint/2010/main" val="447074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4816593" cy="2709333"/>
          </a:xfrm>
        </p:grpSpPr>
        <p:sp>
          <p:nvSpPr>
            <p:cNvPr id="3" name="Freeform 3"/>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193D6A"/>
            </a:solidFill>
          </p:spPr>
        </p:sp>
        <p:sp>
          <p:nvSpPr>
            <p:cNvPr id="4" name="TextBox 4"/>
            <p:cNvSpPr txBox="1"/>
            <p:nvPr/>
          </p:nvSpPr>
          <p:spPr>
            <a:xfrm>
              <a:off x="0" y="-38100"/>
              <a:ext cx="4816593" cy="2747433"/>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rot="724886">
            <a:off x="-5205192" y="6644740"/>
            <a:ext cx="13431064" cy="5982929"/>
          </a:xfrm>
          <a:custGeom>
            <a:avLst/>
            <a:gdLst/>
            <a:ahLst/>
            <a:cxnLst/>
            <a:rect l="l" t="t" r="r" b="b"/>
            <a:pathLst>
              <a:path w="13431064" h="5982929">
                <a:moveTo>
                  <a:pt x="0" y="0"/>
                </a:moveTo>
                <a:lnTo>
                  <a:pt x="13431065" y="0"/>
                </a:lnTo>
                <a:lnTo>
                  <a:pt x="13431065" y="5982929"/>
                </a:lnTo>
                <a:lnTo>
                  <a:pt x="0" y="598292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12480113" y="1660662"/>
            <a:ext cx="7289526" cy="7289526"/>
          </a:xfrm>
          <a:custGeom>
            <a:avLst/>
            <a:gdLst/>
            <a:ahLst/>
            <a:cxnLst/>
            <a:rect l="l" t="t" r="r" b="b"/>
            <a:pathLst>
              <a:path w="7289526" h="7289526">
                <a:moveTo>
                  <a:pt x="0" y="0"/>
                </a:moveTo>
                <a:lnTo>
                  <a:pt x="7289526" y="0"/>
                </a:lnTo>
                <a:lnTo>
                  <a:pt x="7289526" y="7289526"/>
                </a:lnTo>
                <a:lnTo>
                  <a:pt x="0" y="7289526"/>
                </a:lnTo>
                <a:lnTo>
                  <a:pt x="0" y="0"/>
                </a:lnTo>
                <a:close/>
              </a:path>
            </a:pathLst>
          </a:custGeom>
          <a:blipFill>
            <a:blip r:embed="rId4">
              <a:alphaModFix amt="32999"/>
              <a:extLst>
                <a:ext uri="{96DAC541-7B7A-43D3-8B79-37D633B846F1}">
                  <asvg:svgBlip xmlns:asvg="http://schemas.microsoft.com/office/drawing/2016/SVG/main" r:embed="rId5"/>
                </a:ext>
              </a:extLst>
            </a:blip>
            <a:stretch>
              <a:fillRect/>
            </a:stretch>
          </a:blipFill>
        </p:spPr>
      </p:sp>
      <p:sp>
        <p:nvSpPr>
          <p:cNvPr id="7" name="Freeform 7"/>
          <p:cNvSpPr/>
          <p:nvPr/>
        </p:nvSpPr>
        <p:spPr>
          <a:xfrm flipH="1" flipV="1">
            <a:off x="8061011" y="6996644"/>
            <a:ext cx="10365741" cy="4617466"/>
          </a:xfrm>
          <a:custGeom>
            <a:avLst/>
            <a:gdLst/>
            <a:ahLst/>
            <a:cxnLst/>
            <a:rect l="l" t="t" r="r" b="b"/>
            <a:pathLst>
              <a:path w="10365741" h="4617466">
                <a:moveTo>
                  <a:pt x="10365741" y="4617466"/>
                </a:moveTo>
                <a:lnTo>
                  <a:pt x="0" y="4617466"/>
                </a:lnTo>
                <a:lnTo>
                  <a:pt x="0" y="0"/>
                </a:lnTo>
                <a:lnTo>
                  <a:pt x="10365741" y="0"/>
                </a:lnTo>
                <a:lnTo>
                  <a:pt x="10365741" y="4617466"/>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9" name="Group 9"/>
          <p:cNvGrpSpPr/>
          <p:nvPr/>
        </p:nvGrpSpPr>
        <p:grpSpPr>
          <a:xfrm>
            <a:off x="6963549" y="-800100"/>
            <a:ext cx="4623412" cy="4623412"/>
            <a:chOff x="0" y="0"/>
            <a:chExt cx="6164550" cy="6164550"/>
          </a:xfrm>
        </p:grpSpPr>
        <p:sp>
          <p:nvSpPr>
            <p:cNvPr id="10" name="Freeform 10"/>
            <p:cNvSpPr/>
            <p:nvPr/>
          </p:nvSpPr>
          <p:spPr>
            <a:xfrm>
              <a:off x="0" y="0"/>
              <a:ext cx="6164550" cy="6164550"/>
            </a:xfrm>
            <a:custGeom>
              <a:avLst/>
              <a:gdLst/>
              <a:ahLst/>
              <a:cxnLst/>
              <a:rect l="l" t="t" r="r" b="b"/>
              <a:pathLst>
                <a:path w="6164550" h="6164550">
                  <a:moveTo>
                    <a:pt x="0" y="0"/>
                  </a:moveTo>
                  <a:lnTo>
                    <a:pt x="6164550" y="0"/>
                  </a:lnTo>
                  <a:lnTo>
                    <a:pt x="6164550" y="6164550"/>
                  </a:lnTo>
                  <a:lnTo>
                    <a:pt x="0" y="6164550"/>
                  </a:lnTo>
                  <a:lnTo>
                    <a:pt x="0" y="0"/>
                  </a:lnTo>
                  <a:close/>
                </a:path>
              </a:pathLst>
            </a:custGeom>
            <a: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a:blipFill>
          </p:spPr>
        </p:sp>
        <p:sp>
          <p:nvSpPr>
            <p:cNvPr id="11" name="Freeform 11"/>
            <p:cNvSpPr/>
            <p:nvPr/>
          </p:nvSpPr>
          <p:spPr>
            <a:xfrm>
              <a:off x="1714619" y="1857076"/>
              <a:ext cx="2820930" cy="2364780"/>
            </a:xfrm>
            <a:custGeom>
              <a:avLst/>
              <a:gdLst/>
              <a:ahLst/>
              <a:cxnLst/>
              <a:rect l="l" t="t" r="r" b="b"/>
              <a:pathLst>
                <a:path w="2820930" h="2364780">
                  <a:moveTo>
                    <a:pt x="0" y="0"/>
                  </a:moveTo>
                  <a:lnTo>
                    <a:pt x="2820930" y="0"/>
                  </a:lnTo>
                  <a:lnTo>
                    <a:pt x="2820930" y="2364779"/>
                  </a:lnTo>
                  <a:lnTo>
                    <a:pt x="0" y="2364779"/>
                  </a:lnTo>
                  <a:lnTo>
                    <a:pt x="0" y="0"/>
                  </a:lnTo>
                  <a:close/>
                </a:path>
              </a:pathLst>
            </a:custGeom>
            <a:blipFill>
              <a:blip r:embed="rId8" cstate="screen">
                <a:extLst>
                  <a:ext uri="{28A0092B-C50C-407E-A947-70E740481C1C}">
                    <a14:useLocalDpi xmlns:a14="http://schemas.microsoft.com/office/drawing/2010/main"/>
                  </a:ext>
                </a:extLst>
              </a:blip>
              <a:stretch>
                <a:fillRect/>
              </a:stretch>
            </a:blipFill>
          </p:spPr>
        </p:sp>
      </p:grpSp>
      <p:sp>
        <p:nvSpPr>
          <p:cNvPr id="12" name="Freeform 12"/>
          <p:cNvSpPr/>
          <p:nvPr/>
        </p:nvSpPr>
        <p:spPr>
          <a:xfrm>
            <a:off x="609600" y="-1333500"/>
            <a:ext cx="7289526" cy="7289526"/>
          </a:xfrm>
          <a:custGeom>
            <a:avLst/>
            <a:gdLst/>
            <a:ahLst/>
            <a:cxnLst/>
            <a:rect l="l" t="t" r="r" b="b"/>
            <a:pathLst>
              <a:path w="7289526" h="7289526">
                <a:moveTo>
                  <a:pt x="0" y="0"/>
                </a:moveTo>
                <a:lnTo>
                  <a:pt x="7289526" y="0"/>
                </a:lnTo>
                <a:lnTo>
                  <a:pt x="7289526" y="7289526"/>
                </a:lnTo>
                <a:lnTo>
                  <a:pt x="0" y="7289526"/>
                </a:lnTo>
                <a:lnTo>
                  <a:pt x="0" y="0"/>
                </a:lnTo>
                <a:close/>
              </a:path>
            </a:pathLst>
          </a:custGeom>
          <a:blipFill>
            <a:blip r:embed="rId4">
              <a:alphaModFix amt="32999"/>
              <a:extLst>
                <a:ext uri="{96DAC541-7B7A-43D3-8B79-37D633B846F1}">
                  <asvg:svgBlip xmlns:asvg="http://schemas.microsoft.com/office/drawing/2016/SVG/main" r:embed="rId5"/>
                </a:ext>
              </a:extLst>
            </a:blip>
            <a:stretch>
              <a:fillRect/>
            </a:stretch>
          </a:blipFill>
        </p:spPr>
      </p:sp>
      <p:sp>
        <p:nvSpPr>
          <p:cNvPr id="16" name="TextBox 8">
            <a:extLst>
              <a:ext uri="{FF2B5EF4-FFF2-40B4-BE49-F238E27FC236}">
                <a16:creationId xmlns:a16="http://schemas.microsoft.com/office/drawing/2014/main" id="{05E8EB88-3B34-4357-945B-DA7428BA08B3}"/>
              </a:ext>
            </a:extLst>
          </p:cNvPr>
          <p:cNvSpPr txBox="1"/>
          <p:nvPr/>
        </p:nvSpPr>
        <p:spPr>
          <a:xfrm>
            <a:off x="-20324" y="3771900"/>
            <a:ext cx="18288000" cy="1890197"/>
          </a:xfrm>
          <a:prstGeom prst="rect">
            <a:avLst/>
          </a:prstGeom>
        </p:spPr>
        <p:txBody>
          <a:bodyPr lIns="0" tIns="0" rIns="0" bIns="0" rtlCol="0" anchor="t">
            <a:spAutoFit/>
          </a:bodyPr>
          <a:lstStyle/>
          <a:p>
            <a:pPr algn="ctr">
              <a:lnSpc>
                <a:spcPts val="7200"/>
              </a:lnSpc>
            </a:pPr>
            <a:br>
              <a:rPr lang="en-US" sz="7200" spc="-150" dirty="0">
                <a:solidFill>
                  <a:srgbClr val="FFFFFF"/>
                </a:solidFill>
                <a:latin typeface="Droid Serif Bold"/>
              </a:rPr>
            </a:br>
            <a:r>
              <a:rPr lang="en-US" sz="8800" spc="-150" dirty="0">
                <a:solidFill>
                  <a:srgbClr val="FFFFFF"/>
                </a:solidFill>
                <a:latin typeface="Droid Serif Bold"/>
              </a:rPr>
              <a:t>Media Questions</a:t>
            </a:r>
          </a:p>
        </p:txBody>
      </p:sp>
    </p:spTree>
    <p:extLst>
      <p:ext uri="{BB962C8B-B14F-4D97-AF65-F5344CB8AC3E}">
        <p14:creationId xmlns:p14="http://schemas.microsoft.com/office/powerpoint/2010/main" val="11334497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6545119-DCEF-4617-9AA1-9B80FEC4758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8288000" cy="10287000"/>
          </a:xfrm>
          <a:prstGeom prst="rect">
            <a:avLst/>
          </a:prstGeom>
        </p:spPr>
      </p:pic>
      <p:sp>
        <p:nvSpPr>
          <p:cNvPr id="5" name="TextBox 4">
            <a:extLst>
              <a:ext uri="{FF2B5EF4-FFF2-40B4-BE49-F238E27FC236}">
                <a16:creationId xmlns:a16="http://schemas.microsoft.com/office/drawing/2014/main" id="{469131E1-B125-4998-BA84-8D9EF76EBFE3}"/>
              </a:ext>
            </a:extLst>
          </p:cNvPr>
          <p:cNvSpPr txBox="1"/>
          <p:nvPr/>
        </p:nvSpPr>
        <p:spPr>
          <a:xfrm>
            <a:off x="3620277" y="681135"/>
            <a:ext cx="8490858" cy="923330"/>
          </a:xfrm>
          <a:prstGeom prst="rect">
            <a:avLst/>
          </a:prstGeom>
          <a:noFill/>
        </p:spPr>
        <p:txBody>
          <a:bodyPr wrap="square" rtlCol="0">
            <a:spAutoFit/>
          </a:bodyPr>
          <a:lstStyle/>
          <a:p>
            <a:r>
              <a:rPr lang="en-US" sz="5400" b="1" dirty="0">
                <a:solidFill>
                  <a:srgbClr val="173C6A"/>
                </a:solidFill>
                <a:latin typeface="Droid Serif Bold" panose="020B0604020202020204" charset="0"/>
                <a:ea typeface="Droid Serif Bold" panose="020B0604020202020204" charset="0"/>
                <a:cs typeface="Droid Serif Bold" panose="020B0604020202020204" charset="0"/>
              </a:rPr>
              <a:t>Economic Development </a:t>
            </a:r>
          </a:p>
        </p:txBody>
      </p:sp>
      <p:pic>
        <p:nvPicPr>
          <p:cNvPr id="9" name="Picture 8">
            <a:extLst>
              <a:ext uri="{FF2B5EF4-FFF2-40B4-BE49-F238E27FC236}">
                <a16:creationId xmlns:a16="http://schemas.microsoft.com/office/drawing/2014/main" id="{8712FA9E-0B67-465F-81AF-40A61DF34B8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667000" y="216259"/>
            <a:ext cx="15432181" cy="9854482"/>
          </a:xfrm>
          <a:prstGeom prst="rect">
            <a:avLst/>
          </a:prstGeom>
        </p:spPr>
      </p:pic>
    </p:spTree>
    <p:extLst>
      <p:ext uri="{BB962C8B-B14F-4D97-AF65-F5344CB8AC3E}">
        <p14:creationId xmlns:p14="http://schemas.microsoft.com/office/powerpoint/2010/main" val="39065764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6545119-DCEF-4617-9AA1-9B80FEC4758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8288000" cy="10287000"/>
          </a:xfrm>
          <a:prstGeom prst="rect">
            <a:avLst/>
          </a:prstGeom>
        </p:spPr>
      </p:pic>
      <p:pic>
        <p:nvPicPr>
          <p:cNvPr id="11" name="Picture 10">
            <a:extLst>
              <a:ext uri="{FF2B5EF4-FFF2-40B4-BE49-F238E27FC236}">
                <a16:creationId xmlns:a16="http://schemas.microsoft.com/office/drawing/2014/main" id="{7D63E924-C6D7-43FF-888F-4A335B402F2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733800" y="2628900"/>
            <a:ext cx="2803675" cy="2727487"/>
          </a:xfrm>
          <a:prstGeom prst="rect">
            <a:avLst/>
          </a:prstGeom>
        </p:spPr>
      </p:pic>
      <p:sp>
        <p:nvSpPr>
          <p:cNvPr id="16" name="TextBox 15">
            <a:extLst>
              <a:ext uri="{FF2B5EF4-FFF2-40B4-BE49-F238E27FC236}">
                <a16:creationId xmlns:a16="http://schemas.microsoft.com/office/drawing/2014/main" id="{C319BACB-74CE-4814-9C23-431D862E87EB}"/>
              </a:ext>
            </a:extLst>
          </p:cNvPr>
          <p:cNvSpPr txBox="1"/>
          <p:nvPr/>
        </p:nvSpPr>
        <p:spPr>
          <a:xfrm>
            <a:off x="7146667" y="2487894"/>
            <a:ext cx="8245732" cy="2354491"/>
          </a:xfrm>
          <a:prstGeom prst="rect">
            <a:avLst/>
          </a:prstGeom>
          <a:noFill/>
        </p:spPr>
        <p:txBody>
          <a:bodyPr rot="0" spcFirstLastPara="0" vertOverflow="overflow" horzOverflow="overflow" vert="horz" wrap="square" lIns="137160" tIns="68580" rIns="137160" bIns="68580" numCol="1" spcCol="0" rtlCol="0" fromWordArt="0" anchor="t" anchorCtr="0" forceAA="0" compatLnSpc="1">
            <a:prstTxWarp prst="textNoShape">
              <a:avLst/>
            </a:prstTxWarp>
            <a:spAutoFit/>
          </a:bodyPr>
          <a:lstStyle/>
          <a:p>
            <a:r>
              <a:rPr lang="en-US" sz="3600" b="1" dirty="0">
                <a:solidFill>
                  <a:schemeClr val="tx2"/>
                </a:solidFill>
                <a:latin typeface="Droid Serif"/>
              </a:rPr>
              <a:t>CHINA JUSHI</a:t>
            </a:r>
            <a:endParaRPr lang="en-US" sz="3600" b="1" dirty="0">
              <a:solidFill>
                <a:schemeClr val="tx2"/>
              </a:solidFill>
              <a:latin typeface="Droid Serif"/>
              <a:cs typeface="Calibri"/>
            </a:endParaRPr>
          </a:p>
          <a:p>
            <a:r>
              <a:rPr lang="en-US" sz="3600" dirty="0">
                <a:solidFill>
                  <a:schemeClr val="tx2"/>
                </a:solidFill>
                <a:latin typeface="Droid Serif"/>
                <a:cs typeface="Arial"/>
              </a:rPr>
              <a:t>$300M, 400 jobs</a:t>
            </a:r>
          </a:p>
          <a:p>
            <a:r>
              <a:rPr lang="en-US" sz="3600" dirty="0">
                <a:solidFill>
                  <a:schemeClr val="tx2"/>
                </a:solidFill>
                <a:latin typeface="Droid Serif"/>
                <a:cs typeface="Arial"/>
              </a:rPr>
              <a:t>New; March 2016</a:t>
            </a:r>
          </a:p>
          <a:p>
            <a:r>
              <a:rPr lang="en-US" sz="3600" dirty="0">
                <a:solidFill>
                  <a:schemeClr val="tx2"/>
                </a:solidFill>
                <a:latin typeface="Droid Serif"/>
                <a:cs typeface="Arial"/>
              </a:rPr>
              <a:t>Fiberglass manufacturing</a:t>
            </a:r>
          </a:p>
        </p:txBody>
      </p:sp>
      <p:sp>
        <p:nvSpPr>
          <p:cNvPr id="12" name="TextBox 11">
            <a:extLst>
              <a:ext uri="{FF2B5EF4-FFF2-40B4-BE49-F238E27FC236}">
                <a16:creationId xmlns:a16="http://schemas.microsoft.com/office/drawing/2014/main" id="{6E62AC2A-3259-4DE3-B59B-0A0E16C99F86}"/>
              </a:ext>
            </a:extLst>
          </p:cNvPr>
          <p:cNvSpPr txBox="1"/>
          <p:nvPr/>
        </p:nvSpPr>
        <p:spPr>
          <a:xfrm>
            <a:off x="3620276" y="681135"/>
            <a:ext cx="11772123" cy="1107996"/>
          </a:xfrm>
          <a:prstGeom prst="rect">
            <a:avLst/>
          </a:prstGeom>
          <a:noFill/>
        </p:spPr>
        <p:txBody>
          <a:bodyPr wrap="square" rtlCol="0">
            <a:spAutoFit/>
          </a:bodyPr>
          <a:lstStyle/>
          <a:p>
            <a:r>
              <a:rPr lang="en-US" sz="6600" b="1" dirty="0">
                <a:solidFill>
                  <a:srgbClr val="173C6A"/>
                </a:solidFill>
                <a:latin typeface="Droid Serif Bold" panose="020B0604020202020204" charset="0"/>
                <a:ea typeface="Droid Serif Bold" panose="020B0604020202020204" charset="0"/>
                <a:cs typeface="Droid Serif Bold" panose="020B0604020202020204" charset="0"/>
              </a:rPr>
              <a:t>Pineview Industrial Park </a:t>
            </a:r>
          </a:p>
        </p:txBody>
      </p:sp>
      <p:grpSp>
        <p:nvGrpSpPr>
          <p:cNvPr id="2" name="Group 1">
            <a:extLst>
              <a:ext uri="{FF2B5EF4-FFF2-40B4-BE49-F238E27FC236}">
                <a16:creationId xmlns:a16="http://schemas.microsoft.com/office/drawing/2014/main" id="{BA0DF4AD-2443-4F85-B843-6702EE8C4177}"/>
              </a:ext>
            </a:extLst>
          </p:cNvPr>
          <p:cNvGrpSpPr/>
          <p:nvPr/>
        </p:nvGrpSpPr>
        <p:grpSpPr>
          <a:xfrm>
            <a:off x="3343139" y="6246335"/>
            <a:ext cx="12079740" cy="2702754"/>
            <a:chOff x="3388860" y="2122003"/>
            <a:chExt cx="12079740" cy="2702754"/>
          </a:xfrm>
        </p:grpSpPr>
        <p:pic>
          <p:nvPicPr>
            <p:cNvPr id="8" name="Picture 7">
              <a:extLst>
                <a:ext uri="{FF2B5EF4-FFF2-40B4-BE49-F238E27FC236}">
                  <a16:creationId xmlns:a16="http://schemas.microsoft.com/office/drawing/2014/main" id="{676D902F-1EB5-4628-838D-90D5A54E136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388860" y="2122003"/>
              <a:ext cx="3739169" cy="2638329"/>
            </a:xfrm>
            <a:prstGeom prst="rect">
              <a:avLst/>
            </a:prstGeom>
          </p:spPr>
        </p:pic>
        <p:sp>
          <p:nvSpPr>
            <p:cNvPr id="9" name="TextBox 8">
              <a:extLst>
                <a:ext uri="{FF2B5EF4-FFF2-40B4-BE49-F238E27FC236}">
                  <a16:creationId xmlns:a16="http://schemas.microsoft.com/office/drawing/2014/main" id="{C6A8A8C5-4E58-4B23-8DD6-4F65A6E92D1D}"/>
                </a:ext>
              </a:extLst>
            </p:cNvPr>
            <p:cNvSpPr txBox="1"/>
            <p:nvPr/>
          </p:nvSpPr>
          <p:spPr>
            <a:xfrm>
              <a:off x="7163872" y="2470266"/>
              <a:ext cx="8304728" cy="2354491"/>
            </a:xfrm>
            <a:prstGeom prst="rect">
              <a:avLst/>
            </a:prstGeom>
            <a:noFill/>
          </p:spPr>
          <p:txBody>
            <a:bodyPr rot="0" spcFirstLastPara="0" vertOverflow="overflow" horzOverflow="overflow" vert="horz" wrap="square" lIns="137160" tIns="68580" rIns="137160" bIns="68580" numCol="1" spcCol="0" rtlCol="0" fromWordArt="0" anchor="t" anchorCtr="0" forceAA="0" compatLnSpc="1">
              <a:prstTxWarp prst="textNoShape">
                <a:avLst/>
              </a:prstTxWarp>
              <a:spAutoFit/>
            </a:bodyPr>
            <a:lstStyle/>
            <a:p>
              <a:r>
                <a:rPr lang="en-US" sz="3600" b="1" dirty="0">
                  <a:solidFill>
                    <a:schemeClr val="tx2"/>
                  </a:solidFill>
                  <a:latin typeface="Droid Serif"/>
                </a:rPr>
                <a:t>MIWON SPECIALTY CHEMICALS</a:t>
              </a:r>
              <a:endParaRPr lang="en-US" sz="3600" b="1" dirty="0">
                <a:solidFill>
                  <a:schemeClr val="tx2"/>
                </a:solidFill>
                <a:latin typeface="Droid Serif"/>
                <a:cs typeface="Calibri"/>
              </a:endParaRPr>
            </a:p>
            <a:p>
              <a:r>
                <a:rPr lang="en-US" sz="3600" dirty="0">
                  <a:solidFill>
                    <a:schemeClr val="tx2"/>
                  </a:solidFill>
                  <a:latin typeface="Droid Serif"/>
                  <a:cs typeface="Arial"/>
                </a:rPr>
                <a:t>$19.5M, 25 jobs</a:t>
              </a:r>
            </a:p>
            <a:p>
              <a:r>
                <a:rPr lang="en-US" sz="3600" dirty="0">
                  <a:solidFill>
                    <a:schemeClr val="tx2"/>
                  </a:solidFill>
                  <a:latin typeface="Droid Serif"/>
                  <a:cs typeface="Arial"/>
                </a:rPr>
                <a:t>New; January 2019</a:t>
              </a:r>
            </a:p>
            <a:p>
              <a:r>
                <a:rPr lang="en-US" sz="3600" dirty="0">
                  <a:solidFill>
                    <a:schemeClr val="tx2"/>
                  </a:solidFill>
                  <a:latin typeface="Droid Serif"/>
                  <a:cs typeface="Arial"/>
                </a:rPr>
                <a:t>Specialty chemicals</a:t>
              </a:r>
            </a:p>
          </p:txBody>
        </p:sp>
      </p:grpSp>
    </p:spTree>
    <p:extLst>
      <p:ext uri="{BB962C8B-B14F-4D97-AF65-F5344CB8AC3E}">
        <p14:creationId xmlns:p14="http://schemas.microsoft.com/office/powerpoint/2010/main" val="226776140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6545119-DCEF-4617-9AA1-9B80FEC4758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8288000" cy="10287000"/>
          </a:xfrm>
          <a:prstGeom prst="rect">
            <a:avLst/>
          </a:prstGeom>
        </p:spPr>
      </p:pic>
      <p:sp>
        <p:nvSpPr>
          <p:cNvPr id="12" name="TextBox 11">
            <a:extLst>
              <a:ext uri="{FF2B5EF4-FFF2-40B4-BE49-F238E27FC236}">
                <a16:creationId xmlns:a16="http://schemas.microsoft.com/office/drawing/2014/main" id="{6E62AC2A-3259-4DE3-B59B-0A0E16C99F86}"/>
              </a:ext>
            </a:extLst>
          </p:cNvPr>
          <p:cNvSpPr txBox="1"/>
          <p:nvPr/>
        </p:nvSpPr>
        <p:spPr>
          <a:xfrm>
            <a:off x="3620276" y="681135"/>
            <a:ext cx="11772123" cy="1107996"/>
          </a:xfrm>
          <a:prstGeom prst="rect">
            <a:avLst/>
          </a:prstGeom>
          <a:noFill/>
        </p:spPr>
        <p:txBody>
          <a:bodyPr wrap="square" rtlCol="0">
            <a:spAutoFit/>
          </a:bodyPr>
          <a:lstStyle/>
          <a:p>
            <a:r>
              <a:rPr lang="en-US" sz="6600" b="1" dirty="0">
                <a:solidFill>
                  <a:srgbClr val="173C6A"/>
                </a:solidFill>
                <a:latin typeface="Droid Serif Bold" panose="020B0604020202020204" charset="0"/>
                <a:ea typeface="Droid Serif Bold" panose="020B0604020202020204" charset="0"/>
                <a:cs typeface="Droid Serif Bold" panose="020B0604020202020204" charset="0"/>
              </a:rPr>
              <a:t>Pineview Industrial Park </a:t>
            </a:r>
          </a:p>
        </p:txBody>
      </p:sp>
      <p:sp>
        <p:nvSpPr>
          <p:cNvPr id="10" name="TextBox 9">
            <a:extLst>
              <a:ext uri="{FF2B5EF4-FFF2-40B4-BE49-F238E27FC236}">
                <a16:creationId xmlns:a16="http://schemas.microsoft.com/office/drawing/2014/main" id="{A30683FE-9521-49DB-81EE-80D4C32A409E}"/>
              </a:ext>
            </a:extLst>
          </p:cNvPr>
          <p:cNvSpPr txBox="1"/>
          <p:nvPr/>
        </p:nvSpPr>
        <p:spPr>
          <a:xfrm>
            <a:off x="7146666" y="6269132"/>
            <a:ext cx="6416934" cy="2354491"/>
          </a:xfrm>
          <a:prstGeom prst="rect">
            <a:avLst/>
          </a:prstGeom>
          <a:noFill/>
        </p:spPr>
        <p:txBody>
          <a:bodyPr rot="0" spcFirstLastPara="0" vertOverflow="overflow" horzOverflow="overflow" vert="horz" wrap="square" lIns="137160" tIns="68580" rIns="137160" bIns="68580" numCol="1" spcCol="0" rtlCol="0" fromWordArt="0" anchor="t" anchorCtr="0" forceAA="0" compatLnSpc="1">
            <a:prstTxWarp prst="textNoShape">
              <a:avLst/>
            </a:prstTxWarp>
            <a:spAutoFit/>
          </a:bodyPr>
          <a:lstStyle/>
          <a:p>
            <a:r>
              <a:rPr lang="en-US" sz="3600" b="1" dirty="0">
                <a:solidFill>
                  <a:schemeClr val="tx2"/>
                </a:solidFill>
                <a:latin typeface="Droid Serif"/>
              </a:rPr>
              <a:t>CITY ROOTS</a:t>
            </a:r>
            <a:endParaRPr lang="en-US" sz="3600" b="1" dirty="0">
              <a:solidFill>
                <a:schemeClr val="tx2"/>
              </a:solidFill>
              <a:latin typeface="Droid Serif"/>
              <a:cs typeface="Calibri"/>
            </a:endParaRPr>
          </a:p>
          <a:p>
            <a:r>
              <a:rPr lang="en-US" sz="3600" dirty="0">
                <a:solidFill>
                  <a:schemeClr val="tx2"/>
                </a:solidFill>
                <a:latin typeface="Droid Serif"/>
                <a:cs typeface="Arial"/>
              </a:rPr>
              <a:t>$4.4M, 60 jobs</a:t>
            </a:r>
          </a:p>
          <a:p>
            <a:r>
              <a:rPr lang="en-US" sz="3600" dirty="0">
                <a:solidFill>
                  <a:schemeClr val="tx2"/>
                </a:solidFill>
                <a:latin typeface="Droid Serif"/>
                <a:cs typeface="Arial"/>
              </a:rPr>
              <a:t>Expansion; July 2022</a:t>
            </a:r>
          </a:p>
          <a:p>
            <a:r>
              <a:rPr lang="en-US" sz="3600" dirty="0">
                <a:solidFill>
                  <a:schemeClr val="tx2"/>
                </a:solidFill>
                <a:latin typeface="Droid Serif"/>
                <a:cs typeface="Arial"/>
              </a:rPr>
              <a:t>Microgreen Farming</a:t>
            </a:r>
          </a:p>
        </p:txBody>
      </p:sp>
      <p:grpSp>
        <p:nvGrpSpPr>
          <p:cNvPr id="11" name="Group 10">
            <a:extLst>
              <a:ext uri="{FF2B5EF4-FFF2-40B4-BE49-F238E27FC236}">
                <a16:creationId xmlns:a16="http://schemas.microsoft.com/office/drawing/2014/main" id="{0838B0BD-DE8B-4BE3-BE5A-7592452F700D}"/>
              </a:ext>
            </a:extLst>
          </p:cNvPr>
          <p:cNvGrpSpPr/>
          <p:nvPr/>
        </p:nvGrpSpPr>
        <p:grpSpPr>
          <a:xfrm>
            <a:off x="2971800" y="2534659"/>
            <a:ext cx="11536354" cy="2908489"/>
            <a:chOff x="3017845" y="6288603"/>
            <a:chExt cx="11536354" cy="2908489"/>
          </a:xfrm>
        </p:grpSpPr>
        <p:pic>
          <p:nvPicPr>
            <p:cNvPr id="14" name="Picture 13">
              <a:extLst>
                <a:ext uri="{FF2B5EF4-FFF2-40B4-BE49-F238E27FC236}">
                  <a16:creationId xmlns:a16="http://schemas.microsoft.com/office/drawing/2014/main" id="{FBE8151A-4E71-45EF-A191-FE3AAA8622F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017845" y="6802605"/>
              <a:ext cx="4235583" cy="1287547"/>
            </a:xfrm>
            <a:prstGeom prst="rect">
              <a:avLst/>
            </a:prstGeom>
          </p:spPr>
        </p:pic>
        <p:sp>
          <p:nvSpPr>
            <p:cNvPr id="15" name="TextBox 14">
              <a:extLst>
                <a:ext uri="{FF2B5EF4-FFF2-40B4-BE49-F238E27FC236}">
                  <a16:creationId xmlns:a16="http://schemas.microsoft.com/office/drawing/2014/main" id="{27E2BC4F-7B0F-47D8-AE0E-F97552DA5499}"/>
                </a:ext>
              </a:extLst>
            </p:cNvPr>
            <p:cNvSpPr txBox="1"/>
            <p:nvPr/>
          </p:nvSpPr>
          <p:spPr>
            <a:xfrm>
              <a:off x="7146666" y="6288603"/>
              <a:ext cx="7407533" cy="2908489"/>
            </a:xfrm>
            <a:prstGeom prst="rect">
              <a:avLst/>
            </a:prstGeom>
            <a:noFill/>
          </p:spPr>
          <p:txBody>
            <a:bodyPr rot="0" spcFirstLastPara="0" vertOverflow="overflow" horzOverflow="overflow" vert="horz" wrap="square" lIns="137160" tIns="68580" rIns="137160" bIns="68580" numCol="1" spcCol="0" rtlCol="0" fromWordArt="0" anchor="t" anchorCtr="0" forceAA="0" compatLnSpc="1">
              <a:prstTxWarp prst="textNoShape">
                <a:avLst/>
              </a:prstTxWarp>
              <a:spAutoFit/>
            </a:bodyPr>
            <a:lstStyle/>
            <a:p>
              <a:r>
                <a:rPr lang="en-US" sz="3600" b="1" dirty="0">
                  <a:solidFill>
                    <a:schemeClr val="tx2"/>
                  </a:solidFill>
                  <a:latin typeface="Droid Serif"/>
                </a:rPr>
                <a:t>MARK ANTHONY BREWING</a:t>
              </a:r>
              <a:endParaRPr lang="en-US" sz="3600" b="1" dirty="0">
                <a:solidFill>
                  <a:schemeClr val="tx2"/>
                </a:solidFill>
                <a:latin typeface="Droid Serif"/>
                <a:cs typeface="Calibri"/>
              </a:endParaRPr>
            </a:p>
            <a:p>
              <a:r>
                <a:rPr lang="en-US" sz="3600" dirty="0">
                  <a:solidFill>
                    <a:schemeClr val="tx2"/>
                  </a:solidFill>
                  <a:latin typeface="Droid Serif"/>
                  <a:cs typeface="Arial"/>
                </a:rPr>
                <a:t>$400M, 300 jobs</a:t>
              </a:r>
            </a:p>
            <a:p>
              <a:r>
                <a:rPr lang="en-US" sz="3600" dirty="0">
                  <a:solidFill>
                    <a:schemeClr val="tx2"/>
                  </a:solidFill>
                  <a:latin typeface="Droid Serif"/>
                  <a:cs typeface="Arial"/>
                </a:rPr>
                <a:t>New; November 2020</a:t>
              </a:r>
            </a:p>
            <a:p>
              <a:r>
                <a:rPr lang="en-US" sz="3600" dirty="0">
                  <a:solidFill>
                    <a:schemeClr val="tx2"/>
                  </a:solidFill>
                  <a:latin typeface="Droid Serif"/>
                  <a:cs typeface="Arial"/>
                </a:rPr>
                <a:t>Hard seltzer &amp; beverage manufacturing</a:t>
              </a:r>
            </a:p>
          </p:txBody>
        </p:sp>
      </p:grpSp>
      <p:pic>
        <p:nvPicPr>
          <p:cNvPr id="2" name="Picture 1">
            <a:extLst>
              <a:ext uri="{FF2B5EF4-FFF2-40B4-BE49-F238E27FC236}">
                <a16:creationId xmlns:a16="http://schemas.microsoft.com/office/drawing/2014/main" id="{92FED4AC-6462-4208-96DB-FFBE654B4F43}"/>
              </a:ext>
            </a:extLst>
          </p:cNvPr>
          <p:cNvPicPr>
            <a:picLocks noChangeAspect="1"/>
          </p:cNvPicPr>
          <p:nvPr/>
        </p:nvPicPr>
        <p:blipFill>
          <a:blip r:embed="rId4"/>
          <a:stretch>
            <a:fillRect/>
          </a:stretch>
        </p:blipFill>
        <p:spPr>
          <a:xfrm>
            <a:off x="3615196" y="6605066"/>
            <a:ext cx="3439005" cy="1438476"/>
          </a:xfrm>
          <a:prstGeom prst="rect">
            <a:avLst/>
          </a:prstGeom>
        </p:spPr>
      </p:pic>
    </p:spTree>
    <p:extLst>
      <p:ext uri="{BB962C8B-B14F-4D97-AF65-F5344CB8AC3E}">
        <p14:creationId xmlns:p14="http://schemas.microsoft.com/office/powerpoint/2010/main" val="88517879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6545119-DCEF-4617-9AA1-9B80FEC4758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8288000" cy="10287000"/>
          </a:xfrm>
          <a:prstGeom prst="rect">
            <a:avLst/>
          </a:prstGeom>
        </p:spPr>
      </p:pic>
      <p:sp>
        <p:nvSpPr>
          <p:cNvPr id="12" name="TextBox 11">
            <a:extLst>
              <a:ext uri="{FF2B5EF4-FFF2-40B4-BE49-F238E27FC236}">
                <a16:creationId xmlns:a16="http://schemas.microsoft.com/office/drawing/2014/main" id="{6E62AC2A-3259-4DE3-B59B-0A0E16C99F86}"/>
              </a:ext>
            </a:extLst>
          </p:cNvPr>
          <p:cNvSpPr txBox="1"/>
          <p:nvPr/>
        </p:nvSpPr>
        <p:spPr>
          <a:xfrm>
            <a:off x="3620276" y="681135"/>
            <a:ext cx="11772123" cy="1107996"/>
          </a:xfrm>
          <a:prstGeom prst="rect">
            <a:avLst/>
          </a:prstGeom>
          <a:noFill/>
        </p:spPr>
        <p:txBody>
          <a:bodyPr wrap="square" rtlCol="0">
            <a:spAutoFit/>
          </a:bodyPr>
          <a:lstStyle/>
          <a:p>
            <a:r>
              <a:rPr lang="en-US" sz="6600" b="1" dirty="0">
                <a:solidFill>
                  <a:srgbClr val="173C6A"/>
                </a:solidFill>
                <a:latin typeface="Droid Serif Bold" panose="020B0604020202020204" charset="0"/>
                <a:ea typeface="Droid Serif Bold" panose="020B0604020202020204" charset="0"/>
                <a:cs typeface="Droid Serif Bold" panose="020B0604020202020204" charset="0"/>
              </a:rPr>
              <a:t>Pineview Industrial Park </a:t>
            </a:r>
          </a:p>
        </p:txBody>
      </p:sp>
      <p:grpSp>
        <p:nvGrpSpPr>
          <p:cNvPr id="2" name="Group 1">
            <a:extLst>
              <a:ext uri="{FF2B5EF4-FFF2-40B4-BE49-F238E27FC236}">
                <a16:creationId xmlns:a16="http://schemas.microsoft.com/office/drawing/2014/main" id="{49DBF16B-7548-40F5-8489-D64F9EE123E5}"/>
              </a:ext>
            </a:extLst>
          </p:cNvPr>
          <p:cNvGrpSpPr/>
          <p:nvPr/>
        </p:nvGrpSpPr>
        <p:grpSpPr>
          <a:xfrm>
            <a:off x="3620276" y="2519029"/>
            <a:ext cx="8876524" cy="2354491"/>
            <a:chOff x="3620276" y="6269132"/>
            <a:chExt cx="8876524" cy="2354491"/>
          </a:xfrm>
        </p:grpSpPr>
        <p:sp>
          <p:nvSpPr>
            <p:cNvPr id="10" name="TextBox 9">
              <a:extLst>
                <a:ext uri="{FF2B5EF4-FFF2-40B4-BE49-F238E27FC236}">
                  <a16:creationId xmlns:a16="http://schemas.microsoft.com/office/drawing/2014/main" id="{A30683FE-9521-49DB-81EE-80D4C32A409E}"/>
                </a:ext>
              </a:extLst>
            </p:cNvPr>
            <p:cNvSpPr txBox="1"/>
            <p:nvPr/>
          </p:nvSpPr>
          <p:spPr>
            <a:xfrm>
              <a:off x="7146666" y="6269132"/>
              <a:ext cx="5350134" cy="2354491"/>
            </a:xfrm>
            <a:prstGeom prst="rect">
              <a:avLst/>
            </a:prstGeom>
            <a:noFill/>
          </p:spPr>
          <p:txBody>
            <a:bodyPr rot="0" spcFirstLastPara="0" vertOverflow="overflow" horzOverflow="overflow" vert="horz" wrap="square" lIns="137160" tIns="68580" rIns="137160" bIns="68580" numCol="1" spcCol="0" rtlCol="0" fromWordArt="0" anchor="t" anchorCtr="0" forceAA="0" compatLnSpc="1">
              <a:prstTxWarp prst="textNoShape">
                <a:avLst/>
              </a:prstTxWarp>
              <a:spAutoFit/>
            </a:bodyPr>
            <a:lstStyle/>
            <a:p>
              <a:r>
                <a:rPr lang="en-US" sz="3600" b="1" dirty="0">
                  <a:solidFill>
                    <a:schemeClr val="tx2"/>
                  </a:solidFill>
                  <a:latin typeface="Droid Serif"/>
                </a:rPr>
                <a:t>CIRBA SOLUTIONS</a:t>
              </a:r>
              <a:endParaRPr lang="en-US" sz="3600" b="1" dirty="0">
                <a:solidFill>
                  <a:schemeClr val="tx2"/>
                </a:solidFill>
                <a:latin typeface="Droid Serif"/>
                <a:cs typeface="Calibri"/>
              </a:endParaRPr>
            </a:p>
            <a:p>
              <a:r>
                <a:rPr lang="en-US" sz="3600" dirty="0">
                  <a:solidFill>
                    <a:schemeClr val="tx2"/>
                  </a:solidFill>
                  <a:latin typeface="Droid Serif"/>
                  <a:cs typeface="Arial"/>
                </a:rPr>
                <a:t>$323M, 310 jobs</a:t>
              </a:r>
            </a:p>
            <a:p>
              <a:r>
                <a:rPr lang="en-US" sz="3600" dirty="0">
                  <a:solidFill>
                    <a:schemeClr val="tx2"/>
                  </a:solidFill>
                  <a:latin typeface="Droid Serif"/>
                  <a:cs typeface="Arial"/>
                </a:rPr>
                <a:t>New; March 2023</a:t>
              </a:r>
            </a:p>
            <a:p>
              <a:r>
                <a:rPr lang="en-US" sz="3600" dirty="0">
                  <a:solidFill>
                    <a:schemeClr val="tx2"/>
                  </a:solidFill>
                  <a:latin typeface="Droid Serif"/>
                  <a:cs typeface="Arial"/>
                </a:rPr>
                <a:t>EV battery recycling</a:t>
              </a:r>
            </a:p>
          </p:txBody>
        </p:sp>
        <p:pic>
          <p:nvPicPr>
            <p:cNvPr id="13" name="Picture 12">
              <a:extLst>
                <a:ext uri="{FF2B5EF4-FFF2-40B4-BE49-F238E27FC236}">
                  <a16:creationId xmlns:a16="http://schemas.microsoft.com/office/drawing/2014/main" id="{3015BCEE-7B61-4AF8-AC8A-49DCECF6B0E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20276" y="6437671"/>
              <a:ext cx="3290117" cy="1726097"/>
            </a:xfrm>
            <a:prstGeom prst="rect">
              <a:avLst/>
            </a:prstGeom>
          </p:spPr>
        </p:pic>
      </p:grpSp>
      <p:pic>
        <p:nvPicPr>
          <p:cNvPr id="8" name="Picture 7">
            <a:extLst>
              <a:ext uri="{FF2B5EF4-FFF2-40B4-BE49-F238E27FC236}">
                <a16:creationId xmlns:a16="http://schemas.microsoft.com/office/drawing/2014/main" id="{2ECFE736-0668-449C-B560-89D7DEF1905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495800" y="4800099"/>
            <a:ext cx="5558577" cy="5401259"/>
          </a:xfrm>
          <a:prstGeom prst="rect">
            <a:avLst/>
          </a:prstGeom>
        </p:spPr>
      </p:pic>
    </p:spTree>
    <p:extLst>
      <p:ext uri="{BB962C8B-B14F-4D97-AF65-F5344CB8AC3E}">
        <p14:creationId xmlns:p14="http://schemas.microsoft.com/office/powerpoint/2010/main" val="137234557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6545119-DCEF-4617-9AA1-9B80FEC4758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8288000" cy="10287000"/>
          </a:xfrm>
          <a:prstGeom prst="rect">
            <a:avLst/>
          </a:prstGeom>
        </p:spPr>
      </p:pic>
      <p:sp>
        <p:nvSpPr>
          <p:cNvPr id="3" name="TextBox 2">
            <a:extLst>
              <a:ext uri="{FF2B5EF4-FFF2-40B4-BE49-F238E27FC236}">
                <a16:creationId xmlns:a16="http://schemas.microsoft.com/office/drawing/2014/main" id="{0E040EEB-B407-4119-9AD4-1B02EE38426B}"/>
              </a:ext>
            </a:extLst>
          </p:cNvPr>
          <p:cNvSpPr txBox="1"/>
          <p:nvPr/>
        </p:nvSpPr>
        <p:spPr>
          <a:xfrm>
            <a:off x="3620276" y="2606576"/>
            <a:ext cx="12312557" cy="1754326"/>
          </a:xfrm>
          <a:prstGeom prst="rect">
            <a:avLst/>
          </a:prstGeom>
          <a:noFill/>
        </p:spPr>
        <p:txBody>
          <a:bodyPr wrap="square" rtlCol="0">
            <a:spAutoFit/>
          </a:bodyPr>
          <a:lstStyle/>
          <a:p>
            <a:pPr marL="685800" indent="-685800">
              <a:buFont typeface="Arial" panose="020B0604020202020204" pitchFamily="34" charset="0"/>
              <a:buChar char="•"/>
            </a:pPr>
            <a:r>
              <a:rPr lang="en-US" sz="3600" dirty="0">
                <a:solidFill>
                  <a:schemeClr val="tx2"/>
                </a:solidFill>
                <a:latin typeface="Droid Serif"/>
              </a:rPr>
              <a:t>North Main Widening</a:t>
            </a:r>
          </a:p>
          <a:p>
            <a:endParaRPr lang="en-US" sz="3600" dirty="0">
              <a:solidFill>
                <a:schemeClr val="tx2"/>
              </a:solidFill>
              <a:latin typeface="Droid Serif"/>
            </a:endParaRPr>
          </a:p>
          <a:p>
            <a:pPr marL="685800" indent="-685800">
              <a:buFont typeface="Arial" panose="020B0604020202020204" pitchFamily="34" charset="0"/>
              <a:buChar char="•"/>
            </a:pPr>
            <a:r>
              <a:rPr lang="en-US" sz="3600" dirty="0">
                <a:solidFill>
                  <a:schemeClr val="tx2"/>
                </a:solidFill>
                <a:latin typeface="Droid Serif"/>
              </a:rPr>
              <a:t>Bull Street &amp; Elmwood Avenue</a:t>
            </a:r>
          </a:p>
        </p:txBody>
      </p:sp>
      <p:sp>
        <p:nvSpPr>
          <p:cNvPr id="5" name="TextBox 4">
            <a:extLst>
              <a:ext uri="{FF2B5EF4-FFF2-40B4-BE49-F238E27FC236}">
                <a16:creationId xmlns:a16="http://schemas.microsoft.com/office/drawing/2014/main" id="{469131E1-B125-4998-BA84-8D9EF76EBFE3}"/>
              </a:ext>
            </a:extLst>
          </p:cNvPr>
          <p:cNvSpPr txBox="1"/>
          <p:nvPr/>
        </p:nvSpPr>
        <p:spPr>
          <a:xfrm>
            <a:off x="3620276" y="681135"/>
            <a:ext cx="11772123" cy="1107996"/>
          </a:xfrm>
          <a:prstGeom prst="rect">
            <a:avLst/>
          </a:prstGeom>
          <a:noFill/>
        </p:spPr>
        <p:txBody>
          <a:bodyPr wrap="square" rtlCol="0">
            <a:spAutoFit/>
          </a:bodyPr>
          <a:lstStyle/>
          <a:p>
            <a:r>
              <a:rPr lang="en-US" sz="6600" b="1" dirty="0">
                <a:solidFill>
                  <a:srgbClr val="173C6A"/>
                </a:solidFill>
                <a:latin typeface="Droid Serif Bold" panose="020B0604020202020204" charset="0"/>
                <a:ea typeface="Droid Serif Bold" panose="020B0604020202020204" charset="0"/>
                <a:cs typeface="Droid Serif Bold" panose="020B0604020202020204" charset="0"/>
              </a:rPr>
              <a:t>Economic Development </a:t>
            </a:r>
          </a:p>
        </p:txBody>
      </p:sp>
      <p:pic>
        <p:nvPicPr>
          <p:cNvPr id="6" name="Picture 5">
            <a:extLst>
              <a:ext uri="{FF2B5EF4-FFF2-40B4-BE49-F238E27FC236}">
                <a16:creationId xmlns:a16="http://schemas.microsoft.com/office/drawing/2014/main" id="{0016DAB0-9C13-435E-A8E1-95E373A9162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95800" y="4800099"/>
            <a:ext cx="5558577" cy="5401259"/>
          </a:xfrm>
          <a:prstGeom prst="rect">
            <a:avLst/>
          </a:prstGeom>
        </p:spPr>
      </p:pic>
      <p:sp>
        <p:nvSpPr>
          <p:cNvPr id="7" name="TextBox 6">
            <a:extLst>
              <a:ext uri="{FF2B5EF4-FFF2-40B4-BE49-F238E27FC236}">
                <a16:creationId xmlns:a16="http://schemas.microsoft.com/office/drawing/2014/main" id="{E80DDD2E-836A-41F4-8F02-EB87F17E7B25}"/>
              </a:ext>
            </a:extLst>
          </p:cNvPr>
          <p:cNvSpPr txBox="1"/>
          <p:nvPr/>
        </p:nvSpPr>
        <p:spPr>
          <a:xfrm>
            <a:off x="3864217" y="1657916"/>
            <a:ext cx="11081937" cy="1123384"/>
          </a:xfrm>
          <a:prstGeom prst="rect">
            <a:avLst/>
          </a:prstGeom>
          <a:noFill/>
        </p:spPr>
        <p:txBody>
          <a:bodyPr wrap="square" rtlCol="0">
            <a:spAutoFit/>
          </a:bodyPr>
          <a:lstStyle/>
          <a:p>
            <a:r>
              <a:rPr lang="en-US" sz="4000" b="1" dirty="0">
                <a:solidFill>
                  <a:srgbClr val="C00000"/>
                </a:solidFill>
                <a:latin typeface="Droid Serif Bold" panose="020B0604020202020204" charset="0"/>
                <a:ea typeface="Droid Serif Bold" panose="020B0604020202020204" charset="0"/>
                <a:cs typeface="Droid Serif Bold" panose="020B0604020202020204" charset="0"/>
              </a:rPr>
              <a:t>Other Developments </a:t>
            </a:r>
            <a:br>
              <a:rPr lang="en-US" sz="4400" b="1" dirty="0">
                <a:solidFill>
                  <a:schemeClr val="accent1">
                    <a:lumMod val="50000"/>
                  </a:schemeClr>
                </a:solidFill>
                <a:latin typeface="Droid Serif Bold" panose="020B0604020202020204" charset="0"/>
                <a:ea typeface="Droid Serif Bold" panose="020B0604020202020204" charset="0"/>
                <a:cs typeface="Droid Serif Bold" panose="020B0604020202020204" charset="0"/>
              </a:rPr>
            </a:br>
            <a:endParaRPr lang="en-US" sz="2700" dirty="0"/>
          </a:p>
        </p:txBody>
      </p:sp>
    </p:spTree>
    <p:extLst>
      <p:ext uri="{BB962C8B-B14F-4D97-AF65-F5344CB8AC3E}">
        <p14:creationId xmlns:p14="http://schemas.microsoft.com/office/powerpoint/2010/main" val="273433432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6545119-DCEF-4617-9AA1-9B80FEC4758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8288000" cy="10287000"/>
          </a:xfrm>
          <a:prstGeom prst="rect">
            <a:avLst/>
          </a:prstGeom>
        </p:spPr>
      </p:pic>
      <p:sp>
        <p:nvSpPr>
          <p:cNvPr id="3" name="TextBox 2">
            <a:extLst>
              <a:ext uri="{FF2B5EF4-FFF2-40B4-BE49-F238E27FC236}">
                <a16:creationId xmlns:a16="http://schemas.microsoft.com/office/drawing/2014/main" id="{0E040EEB-B407-4119-9AD4-1B02EE38426B}"/>
              </a:ext>
            </a:extLst>
          </p:cNvPr>
          <p:cNvSpPr txBox="1"/>
          <p:nvPr/>
        </p:nvSpPr>
        <p:spPr>
          <a:xfrm>
            <a:off x="3610337" y="1943100"/>
            <a:ext cx="13306063" cy="646331"/>
          </a:xfrm>
          <a:prstGeom prst="rect">
            <a:avLst/>
          </a:prstGeom>
          <a:noFill/>
        </p:spPr>
        <p:txBody>
          <a:bodyPr wrap="square" rtlCol="0">
            <a:spAutoFit/>
          </a:bodyPr>
          <a:lstStyle/>
          <a:p>
            <a:r>
              <a:rPr lang="en-US" sz="3600" b="1" dirty="0">
                <a:solidFill>
                  <a:schemeClr val="tx2"/>
                </a:solidFill>
                <a:latin typeface="Droid Serif"/>
              </a:rPr>
              <a:t>Main Street Widening</a:t>
            </a:r>
          </a:p>
        </p:txBody>
      </p:sp>
      <p:sp>
        <p:nvSpPr>
          <p:cNvPr id="5" name="TextBox 4">
            <a:extLst>
              <a:ext uri="{FF2B5EF4-FFF2-40B4-BE49-F238E27FC236}">
                <a16:creationId xmlns:a16="http://schemas.microsoft.com/office/drawing/2014/main" id="{469131E1-B125-4998-BA84-8D9EF76EBFE3}"/>
              </a:ext>
            </a:extLst>
          </p:cNvPr>
          <p:cNvSpPr txBox="1"/>
          <p:nvPr/>
        </p:nvSpPr>
        <p:spPr>
          <a:xfrm>
            <a:off x="3620276" y="681135"/>
            <a:ext cx="11772123" cy="1107996"/>
          </a:xfrm>
          <a:prstGeom prst="rect">
            <a:avLst/>
          </a:prstGeom>
          <a:noFill/>
        </p:spPr>
        <p:txBody>
          <a:bodyPr wrap="square" rtlCol="0">
            <a:spAutoFit/>
          </a:bodyPr>
          <a:lstStyle/>
          <a:p>
            <a:r>
              <a:rPr lang="en-US" sz="6600" b="1" dirty="0">
                <a:solidFill>
                  <a:srgbClr val="173C6A"/>
                </a:solidFill>
                <a:latin typeface="Droid Serif Bold" panose="020B0604020202020204" charset="0"/>
                <a:ea typeface="Droid Serif Bold" panose="020B0604020202020204" charset="0"/>
                <a:cs typeface="Droid Serif Bold" panose="020B0604020202020204" charset="0"/>
              </a:rPr>
              <a:t>Economic Development </a:t>
            </a:r>
          </a:p>
        </p:txBody>
      </p:sp>
      <p:pic>
        <p:nvPicPr>
          <p:cNvPr id="6" name="Picture 5">
            <a:extLst>
              <a:ext uri="{FF2B5EF4-FFF2-40B4-BE49-F238E27FC236}">
                <a16:creationId xmlns:a16="http://schemas.microsoft.com/office/drawing/2014/main" id="{051D3306-02CB-4F04-941E-5145023B775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753237" y="2743400"/>
            <a:ext cx="11506200" cy="6745069"/>
          </a:xfrm>
          <a:prstGeom prst="rect">
            <a:avLst/>
          </a:prstGeom>
          <a:ln w="9525">
            <a:solidFill>
              <a:schemeClr val="tx1"/>
            </a:solidFill>
          </a:ln>
        </p:spPr>
      </p:pic>
    </p:spTree>
    <p:extLst>
      <p:ext uri="{BB962C8B-B14F-4D97-AF65-F5344CB8AC3E}">
        <p14:creationId xmlns:p14="http://schemas.microsoft.com/office/powerpoint/2010/main" val="99026415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6545119-DCEF-4617-9AA1-9B80FEC4758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8288000" cy="10287000"/>
          </a:xfrm>
          <a:prstGeom prst="rect">
            <a:avLst/>
          </a:prstGeom>
        </p:spPr>
      </p:pic>
      <p:sp>
        <p:nvSpPr>
          <p:cNvPr id="3" name="TextBox 2">
            <a:extLst>
              <a:ext uri="{FF2B5EF4-FFF2-40B4-BE49-F238E27FC236}">
                <a16:creationId xmlns:a16="http://schemas.microsoft.com/office/drawing/2014/main" id="{0E040EEB-B407-4119-9AD4-1B02EE38426B}"/>
              </a:ext>
            </a:extLst>
          </p:cNvPr>
          <p:cNvSpPr txBox="1"/>
          <p:nvPr/>
        </p:nvSpPr>
        <p:spPr>
          <a:xfrm>
            <a:off x="3610337" y="1943100"/>
            <a:ext cx="13306063" cy="6848029"/>
          </a:xfrm>
          <a:prstGeom prst="rect">
            <a:avLst/>
          </a:prstGeom>
          <a:noFill/>
        </p:spPr>
        <p:txBody>
          <a:bodyPr wrap="square" rtlCol="0">
            <a:spAutoFit/>
          </a:bodyPr>
          <a:lstStyle/>
          <a:p>
            <a:r>
              <a:rPr lang="en-US" sz="3600" b="1" dirty="0">
                <a:solidFill>
                  <a:schemeClr val="tx2"/>
                </a:solidFill>
                <a:latin typeface="Droid Serif"/>
              </a:rPr>
              <a:t>Main Street Widening</a:t>
            </a:r>
          </a:p>
          <a:p>
            <a:endParaRPr lang="en-US" sz="3600" b="1" dirty="0">
              <a:solidFill>
                <a:schemeClr val="tx2"/>
              </a:solidFill>
              <a:latin typeface="Droid Serif"/>
            </a:endParaRPr>
          </a:p>
          <a:p>
            <a:pPr marL="457200" indent="-457200">
              <a:lnSpc>
                <a:spcPts val="4500"/>
              </a:lnSpc>
              <a:buFont typeface="Arial" panose="020B0604020202020204" pitchFamily="34" charset="0"/>
              <a:buChar char="•"/>
            </a:pPr>
            <a:r>
              <a:rPr lang="en-US" sz="3200" dirty="0">
                <a:solidFill>
                  <a:srgbClr val="173C6A"/>
                </a:solidFill>
                <a:latin typeface="Droid Serif" panose="020B0604020202020204" charset="0"/>
                <a:ea typeface="Droid Serif" panose="020B0604020202020204" charset="0"/>
                <a:cs typeface="Droid Serif" panose="020B0604020202020204" charset="0"/>
              </a:rPr>
              <a:t>A multi-phase Penny Project</a:t>
            </a:r>
          </a:p>
          <a:p>
            <a:pPr marL="457200" indent="-457200">
              <a:lnSpc>
                <a:spcPts val="4500"/>
              </a:lnSpc>
              <a:buFont typeface="Arial" panose="020B0604020202020204" pitchFamily="34" charset="0"/>
              <a:buChar char="•"/>
            </a:pPr>
            <a:r>
              <a:rPr lang="en-US" sz="3200" dirty="0">
                <a:solidFill>
                  <a:srgbClr val="173C6A"/>
                </a:solidFill>
                <a:latin typeface="Droid Serif" panose="020B0604020202020204" charset="0"/>
                <a:ea typeface="Droid Serif" panose="020B0604020202020204" charset="0"/>
                <a:cs typeface="Droid Serif" panose="020B0604020202020204" charset="0"/>
              </a:rPr>
              <a:t>Widening and repaving</a:t>
            </a:r>
          </a:p>
          <a:p>
            <a:pPr marL="457200" indent="-457200">
              <a:buFont typeface="Arial" panose="020B0604020202020204" pitchFamily="34" charset="0"/>
              <a:buChar char="•"/>
            </a:pPr>
            <a:r>
              <a:rPr lang="en-US" sz="3200" dirty="0">
                <a:solidFill>
                  <a:srgbClr val="173C6A"/>
                </a:solidFill>
                <a:latin typeface="Droid Serif" panose="020B0604020202020204" charset="0"/>
                <a:ea typeface="Droid Serif" panose="020B0604020202020204" charset="0"/>
                <a:cs typeface="Droid Serif" panose="020B0604020202020204" charset="0"/>
              </a:rPr>
              <a:t>Improved intersections, particularly at North Main Street and 			Monticello Road</a:t>
            </a:r>
          </a:p>
          <a:p>
            <a:pPr marL="457200" indent="-457200">
              <a:buFont typeface="Arial" panose="020B0604020202020204" pitchFamily="34" charset="0"/>
              <a:buChar char="•"/>
            </a:pPr>
            <a:r>
              <a:rPr lang="en-US" sz="3200" dirty="0">
                <a:solidFill>
                  <a:srgbClr val="173C6A"/>
                </a:solidFill>
                <a:latin typeface="Droid Serif" panose="020B0604020202020204" charset="0"/>
                <a:ea typeface="Droid Serif" panose="020B0604020202020204" charset="0"/>
                <a:cs typeface="Droid Serif" panose="020B0604020202020204" charset="0"/>
              </a:rPr>
              <a:t>Imprinted and textured pavement stamping for              				designated crosswalks</a:t>
            </a:r>
          </a:p>
          <a:p>
            <a:pPr marL="457200" indent="-457200">
              <a:buFont typeface="Arial" panose="020B0604020202020204" pitchFamily="34" charset="0"/>
              <a:buChar char="•"/>
            </a:pPr>
            <a:r>
              <a:rPr lang="en-US" sz="3200" dirty="0">
                <a:solidFill>
                  <a:srgbClr val="173C6A"/>
                </a:solidFill>
                <a:latin typeface="Droid Serif" panose="020B0604020202020204" charset="0"/>
                <a:ea typeface="Droid Serif" panose="020B0604020202020204" charset="0"/>
                <a:cs typeface="Droid Serif" panose="020B0604020202020204" charset="0"/>
              </a:rPr>
              <a:t>Landscaping improvements</a:t>
            </a:r>
          </a:p>
          <a:p>
            <a:pPr marL="457200" indent="-457200">
              <a:buFont typeface="Arial" panose="020B0604020202020204" pitchFamily="34" charset="0"/>
              <a:buChar char="•"/>
            </a:pPr>
            <a:r>
              <a:rPr lang="en-US" sz="3200" dirty="0">
                <a:solidFill>
                  <a:srgbClr val="173C6A"/>
                </a:solidFill>
                <a:latin typeface="Droid Serif" panose="020B0604020202020204" charset="0"/>
                <a:ea typeface="Droid Serif" panose="020B0604020202020204" charset="0"/>
                <a:cs typeface="Droid Serif" panose="020B0604020202020204" charset="0"/>
              </a:rPr>
              <a:t>Street lighting to improve nighttime safety</a:t>
            </a:r>
          </a:p>
          <a:p>
            <a:pPr marL="457200" indent="-457200">
              <a:buFont typeface="Arial" panose="020B0604020202020204" pitchFamily="34" charset="0"/>
              <a:buChar char="•"/>
            </a:pPr>
            <a:r>
              <a:rPr lang="en-US" sz="3200" dirty="0">
                <a:solidFill>
                  <a:srgbClr val="173C6A"/>
                </a:solidFill>
                <a:latin typeface="Droid Serif" panose="020B0604020202020204" charset="0"/>
                <a:ea typeface="Droid Serif" panose="020B0604020202020204" charset="0"/>
                <a:cs typeface="Droid Serif" panose="020B0604020202020204" charset="0"/>
              </a:rPr>
              <a:t>Improved pedestrian routes</a:t>
            </a:r>
          </a:p>
          <a:p>
            <a:pPr marL="457200" indent="-457200">
              <a:buFont typeface="Arial" panose="020B0604020202020204" pitchFamily="34" charset="0"/>
              <a:buChar char="•"/>
            </a:pPr>
            <a:r>
              <a:rPr lang="en-US" sz="3200" dirty="0">
                <a:solidFill>
                  <a:srgbClr val="173C6A"/>
                </a:solidFill>
                <a:latin typeface="Droid Serif" panose="020B0604020202020204" charset="0"/>
                <a:ea typeface="Droid Serif" panose="020B0604020202020204" charset="0"/>
                <a:cs typeface="Droid Serif" panose="020B0604020202020204" charset="0"/>
              </a:rPr>
              <a:t>Overhead utilities relocated underground</a:t>
            </a:r>
          </a:p>
          <a:p>
            <a:endParaRPr lang="en-US" sz="3600" b="1" dirty="0">
              <a:solidFill>
                <a:schemeClr val="tx2"/>
              </a:solidFill>
              <a:latin typeface="Droid Serif"/>
            </a:endParaRPr>
          </a:p>
        </p:txBody>
      </p:sp>
      <p:sp>
        <p:nvSpPr>
          <p:cNvPr id="5" name="TextBox 4">
            <a:extLst>
              <a:ext uri="{FF2B5EF4-FFF2-40B4-BE49-F238E27FC236}">
                <a16:creationId xmlns:a16="http://schemas.microsoft.com/office/drawing/2014/main" id="{469131E1-B125-4998-BA84-8D9EF76EBFE3}"/>
              </a:ext>
            </a:extLst>
          </p:cNvPr>
          <p:cNvSpPr txBox="1"/>
          <p:nvPr/>
        </p:nvSpPr>
        <p:spPr>
          <a:xfrm>
            <a:off x="3620276" y="681135"/>
            <a:ext cx="11772123" cy="1107996"/>
          </a:xfrm>
          <a:prstGeom prst="rect">
            <a:avLst/>
          </a:prstGeom>
          <a:noFill/>
        </p:spPr>
        <p:txBody>
          <a:bodyPr wrap="square" rtlCol="0">
            <a:spAutoFit/>
          </a:bodyPr>
          <a:lstStyle/>
          <a:p>
            <a:r>
              <a:rPr lang="en-US" sz="6600" b="1" dirty="0">
                <a:solidFill>
                  <a:srgbClr val="173C6A"/>
                </a:solidFill>
                <a:latin typeface="Droid Serif Bold" panose="020B0604020202020204" charset="0"/>
                <a:ea typeface="Droid Serif Bold" panose="020B0604020202020204" charset="0"/>
                <a:cs typeface="Droid Serif Bold" panose="020B0604020202020204" charset="0"/>
              </a:rPr>
              <a:t>Economic Development </a:t>
            </a:r>
          </a:p>
        </p:txBody>
      </p:sp>
    </p:spTree>
    <p:extLst>
      <p:ext uri="{BB962C8B-B14F-4D97-AF65-F5344CB8AC3E}">
        <p14:creationId xmlns:p14="http://schemas.microsoft.com/office/powerpoint/2010/main" val="408806912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6545119-DCEF-4617-9AA1-9B80FEC4758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8288000" cy="10287000"/>
          </a:xfrm>
          <a:prstGeom prst="rect">
            <a:avLst/>
          </a:prstGeom>
        </p:spPr>
      </p:pic>
      <p:sp>
        <p:nvSpPr>
          <p:cNvPr id="3" name="TextBox 2">
            <a:extLst>
              <a:ext uri="{FF2B5EF4-FFF2-40B4-BE49-F238E27FC236}">
                <a16:creationId xmlns:a16="http://schemas.microsoft.com/office/drawing/2014/main" id="{0E040EEB-B407-4119-9AD4-1B02EE38426B}"/>
              </a:ext>
            </a:extLst>
          </p:cNvPr>
          <p:cNvSpPr txBox="1"/>
          <p:nvPr/>
        </p:nvSpPr>
        <p:spPr>
          <a:xfrm>
            <a:off x="3610337" y="1943100"/>
            <a:ext cx="13306063" cy="646331"/>
          </a:xfrm>
          <a:prstGeom prst="rect">
            <a:avLst/>
          </a:prstGeom>
          <a:noFill/>
        </p:spPr>
        <p:txBody>
          <a:bodyPr wrap="square" rtlCol="0">
            <a:spAutoFit/>
          </a:bodyPr>
          <a:lstStyle/>
          <a:p>
            <a:r>
              <a:rPr lang="en-US" sz="3600" b="1" dirty="0">
                <a:solidFill>
                  <a:schemeClr val="tx2"/>
                </a:solidFill>
                <a:latin typeface="Droid Serif"/>
              </a:rPr>
              <a:t>Bull Street &amp; Elmwood Avenue Improvements</a:t>
            </a:r>
          </a:p>
        </p:txBody>
      </p:sp>
      <p:sp>
        <p:nvSpPr>
          <p:cNvPr id="5" name="TextBox 4">
            <a:extLst>
              <a:ext uri="{FF2B5EF4-FFF2-40B4-BE49-F238E27FC236}">
                <a16:creationId xmlns:a16="http://schemas.microsoft.com/office/drawing/2014/main" id="{469131E1-B125-4998-BA84-8D9EF76EBFE3}"/>
              </a:ext>
            </a:extLst>
          </p:cNvPr>
          <p:cNvSpPr txBox="1"/>
          <p:nvPr/>
        </p:nvSpPr>
        <p:spPr>
          <a:xfrm>
            <a:off x="3620276" y="681135"/>
            <a:ext cx="11772123" cy="1107996"/>
          </a:xfrm>
          <a:prstGeom prst="rect">
            <a:avLst/>
          </a:prstGeom>
          <a:noFill/>
        </p:spPr>
        <p:txBody>
          <a:bodyPr wrap="square" rtlCol="0">
            <a:spAutoFit/>
          </a:bodyPr>
          <a:lstStyle/>
          <a:p>
            <a:r>
              <a:rPr lang="en-US" sz="6600" b="1" dirty="0">
                <a:solidFill>
                  <a:srgbClr val="173C6A"/>
                </a:solidFill>
                <a:latin typeface="Droid Serif Bold" panose="020B0604020202020204" charset="0"/>
                <a:ea typeface="Droid Serif Bold" panose="020B0604020202020204" charset="0"/>
                <a:cs typeface="Droid Serif Bold" panose="020B0604020202020204" charset="0"/>
              </a:rPr>
              <a:t>Economic Development </a:t>
            </a:r>
          </a:p>
        </p:txBody>
      </p:sp>
      <p:pic>
        <p:nvPicPr>
          <p:cNvPr id="2" name="Picture 1">
            <a:extLst>
              <a:ext uri="{FF2B5EF4-FFF2-40B4-BE49-F238E27FC236}">
                <a16:creationId xmlns:a16="http://schemas.microsoft.com/office/drawing/2014/main" id="{514EDED3-C0E6-4FEC-B39A-249610DEF27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420"/>
          <a:stretch/>
        </p:blipFill>
        <p:spPr>
          <a:xfrm>
            <a:off x="3662978" y="2743400"/>
            <a:ext cx="11729421" cy="6611273"/>
          </a:xfrm>
          <a:prstGeom prst="rect">
            <a:avLst/>
          </a:prstGeom>
          <a:ln w="9525">
            <a:solidFill>
              <a:schemeClr val="tx1"/>
            </a:solidFill>
          </a:ln>
        </p:spPr>
      </p:pic>
    </p:spTree>
    <p:extLst>
      <p:ext uri="{BB962C8B-B14F-4D97-AF65-F5344CB8AC3E}">
        <p14:creationId xmlns:p14="http://schemas.microsoft.com/office/powerpoint/2010/main" val="420539485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6545119-DCEF-4617-9AA1-9B80FEC4758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8288000" cy="10287000"/>
          </a:xfrm>
          <a:prstGeom prst="rect">
            <a:avLst/>
          </a:prstGeom>
        </p:spPr>
      </p:pic>
      <p:sp>
        <p:nvSpPr>
          <p:cNvPr id="3" name="TextBox 2">
            <a:extLst>
              <a:ext uri="{FF2B5EF4-FFF2-40B4-BE49-F238E27FC236}">
                <a16:creationId xmlns:a16="http://schemas.microsoft.com/office/drawing/2014/main" id="{0E040EEB-B407-4119-9AD4-1B02EE38426B}"/>
              </a:ext>
            </a:extLst>
          </p:cNvPr>
          <p:cNvSpPr txBox="1"/>
          <p:nvPr/>
        </p:nvSpPr>
        <p:spPr>
          <a:xfrm>
            <a:off x="3610337" y="1943100"/>
            <a:ext cx="13306063" cy="6948056"/>
          </a:xfrm>
          <a:prstGeom prst="rect">
            <a:avLst/>
          </a:prstGeom>
          <a:noFill/>
        </p:spPr>
        <p:txBody>
          <a:bodyPr wrap="square" rtlCol="0">
            <a:spAutoFit/>
          </a:bodyPr>
          <a:lstStyle/>
          <a:p>
            <a:r>
              <a:rPr lang="en-US" sz="3600" b="1" dirty="0">
                <a:solidFill>
                  <a:schemeClr val="tx2"/>
                </a:solidFill>
                <a:latin typeface="Droid Serif"/>
              </a:rPr>
              <a:t>Bull Street &amp; Elmwood Avenue</a:t>
            </a:r>
          </a:p>
          <a:p>
            <a:endParaRPr lang="en-US" sz="3600" b="1" dirty="0">
              <a:solidFill>
                <a:schemeClr val="tx2"/>
              </a:solidFill>
              <a:latin typeface="Droid Serif"/>
            </a:endParaRPr>
          </a:p>
          <a:p>
            <a:pPr marL="571500" indent="-571500">
              <a:lnSpc>
                <a:spcPts val="4500"/>
              </a:lnSpc>
              <a:buFont typeface="Arial" panose="020B0604020202020204" pitchFamily="34" charset="0"/>
              <a:buChar char="•"/>
            </a:pPr>
            <a:r>
              <a:rPr lang="en-US" sz="3200" dirty="0">
                <a:solidFill>
                  <a:srgbClr val="173C6A"/>
                </a:solidFill>
                <a:latin typeface="Droid Serif" panose="020B0604020202020204" charset="0"/>
                <a:ea typeface="Droid Serif" panose="020B0604020202020204" charset="0"/>
                <a:cs typeface="Droid Serif" panose="020B0604020202020204" charset="0"/>
              </a:rPr>
              <a:t>Lane addition to the eastbound side of Elmwood Avenue</a:t>
            </a:r>
          </a:p>
          <a:p>
            <a:pPr marL="571500" indent="-571500">
              <a:lnSpc>
                <a:spcPts val="4500"/>
              </a:lnSpc>
              <a:buFont typeface="Arial" panose="020B0604020202020204" pitchFamily="34" charset="0"/>
              <a:buChar char="•"/>
            </a:pPr>
            <a:r>
              <a:rPr lang="en-US" sz="3200" dirty="0">
                <a:solidFill>
                  <a:srgbClr val="173C6A"/>
                </a:solidFill>
                <a:latin typeface="Droid Serif" panose="020B0604020202020204" charset="0"/>
                <a:ea typeface="Droid Serif" panose="020B0604020202020204" charset="0"/>
                <a:cs typeface="Droid Serif" panose="020B0604020202020204" charset="0"/>
              </a:rPr>
              <a:t>Channelized southbound right-turn lane from Bull Street to       		Elmwood Avenue to improve traffic flow</a:t>
            </a:r>
          </a:p>
          <a:p>
            <a:pPr marL="571500" indent="-571500">
              <a:lnSpc>
                <a:spcPts val="4500"/>
              </a:lnSpc>
              <a:buFont typeface="Arial" panose="020B0604020202020204" pitchFamily="34" charset="0"/>
              <a:buChar char="•"/>
            </a:pPr>
            <a:r>
              <a:rPr lang="en-US" sz="3200" dirty="0">
                <a:solidFill>
                  <a:srgbClr val="173C6A"/>
                </a:solidFill>
                <a:latin typeface="Droid Serif" panose="020B0604020202020204" charset="0"/>
                <a:ea typeface="Droid Serif" panose="020B0604020202020204" charset="0"/>
                <a:cs typeface="Droid Serif" panose="020B0604020202020204" charset="0"/>
              </a:rPr>
              <a:t>Resurfacing and restriping roads</a:t>
            </a:r>
          </a:p>
          <a:p>
            <a:pPr marL="571500" indent="-571500">
              <a:lnSpc>
                <a:spcPts val="4500"/>
              </a:lnSpc>
              <a:buFont typeface="Arial" panose="020B0604020202020204" pitchFamily="34" charset="0"/>
              <a:buChar char="•"/>
            </a:pPr>
            <a:r>
              <a:rPr lang="en-US" sz="3200" dirty="0">
                <a:solidFill>
                  <a:srgbClr val="173C6A"/>
                </a:solidFill>
                <a:latin typeface="Droid Serif" panose="020B0604020202020204" charset="0"/>
                <a:ea typeface="Droid Serif" panose="020B0604020202020204" charset="0"/>
                <a:cs typeface="Droid Serif" panose="020B0604020202020204" charset="0"/>
              </a:rPr>
              <a:t>Improving drainage</a:t>
            </a:r>
          </a:p>
          <a:p>
            <a:pPr marL="571500" indent="-571500">
              <a:lnSpc>
                <a:spcPts val="4500"/>
              </a:lnSpc>
              <a:buFont typeface="Arial" panose="020B0604020202020204" pitchFamily="34" charset="0"/>
              <a:buChar char="•"/>
            </a:pPr>
            <a:r>
              <a:rPr lang="en-US" sz="3200" dirty="0">
                <a:solidFill>
                  <a:srgbClr val="173C6A"/>
                </a:solidFill>
                <a:latin typeface="Droid Serif" panose="020B0604020202020204" charset="0"/>
                <a:ea typeface="Droid Serif" panose="020B0604020202020204" charset="0"/>
                <a:cs typeface="Droid Serif" panose="020B0604020202020204" charset="0"/>
              </a:rPr>
              <a:t>Adding landscaping along Elmwood Avenue</a:t>
            </a:r>
          </a:p>
          <a:p>
            <a:pPr marL="571500" indent="-571500">
              <a:lnSpc>
                <a:spcPts val="4500"/>
              </a:lnSpc>
              <a:buFont typeface="Arial" panose="020B0604020202020204" pitchFamily="34" charset="0"/>
              <a:buChar char="•"/>
            </a:pPr>
            <a:r>
              <a:rPr lang="en-US" sz="3200" dirty="0">
                <a:solidFill>
                  <a:srgbClr val="173C6A"/>
                </a:solidFill>
                <a:latin typeface="Droid Serif" panose="020B0604020202020204" charset="0"/>
                <a:ea typeface="Droid Serif" panose="020B0604020202020204" charset="0"/>
                <a:cs typeface="Droid Serif" panose="020B0604020202020204" charset="0"/>
              </a:rPr>
              <a:t>Upgrading traffic signals</a:t>
            </a:r>
          </a:p>
          <a:p>
            <a:pPr marL="571500" indent="-571500">
              <a:lnSpc>
                <a:spcPts val="4500"/>
              </a:lnSpc>
              <a:buFont typeface="Arial" panose="020B0604020202020204" pitchFamily="34" charset="0"/>
              <a:buChar char="•"/>
            </a:pPr>
            <a:r>
              <a:rPr lang="en-US" sz="3200" dirty="0">
                <a:solidFill>
                  <a:srgbClr val="173C6A"/>
                </a:solidFill>
                <a:latin typeface="Droid Serif" panose="020B0604020202020204" charset="0"/>
                <a:ea typeface="Droid Serif" panose="020B0604020202020204" charset="0"/>
                <a:cs typeface="Droid Serif" panose="020B0604020202020204" charset="0"/>
              </a:rPr>
              <a:t>Constructing, removing and rebuilding concrete islands</a:t>
            </a:r>
          </a:p>
          <a:p>
            <a:pPr marL="571500" indent="-571500">
              <a:lnSpc>
                <a:spcPts val="4500"/>
              </a:lnSpc>
              <a:buFont typeface="Arial" panose="020B0604020202020204" pitchFamily="34" charset="0"/>
              <a:buChar char="•"/>
            </a:pPr>
            <a:r>
              <a:rPr lang="en-US" sz="3200" dirty="0">
                <a:solidFill>
                  <a:srgbClr val="173C6A"/>
                </a:solidFill>
                <a:latin typeface="Droid Serif" panose="020B0604020202020204" charset="0"/>
                <a:ea typeface="Droid Serif" panose="020B0604020202020204" charset="0"/>
                <a:cs typeface="Droid Serif" panose="020B0604020202020204" charset="0"/>
              </a:rPr>
              <a:t>Improving pedestrian crossings</a:t>
            </a:r>
          </a:p>
          <a:p>
            <a:endParaRPr lang="en-US" sz="3600" b="1" dirty="0">
              <a:solidFill>
                <a:schemeClr val="tx2"/>
              </a:solidFill>
              <a:latin typeface="Droid Serif"/>
            </a:endParaRPr>
          </a:p>
        </p:txBody>
      </p:sp>
      <p:sp>
        <p:nvSpPr>
          <p:cNvPr id="5" name="TextBox 4">
            <a:extLst>
              <a:ext uri="{FF2B5EF4-FFF2-40B4-BE49-F238E27FC236}">
                <a16:creationId xmlns:a16="http://schemas.microsoft.com/office/drawing/2014/main" id="{469131E1-B125-4998-BA84-8D9EF76EBFE3}"/>
              </a:ext>
            </a:extLst>
          </p:cNvPr>
          <p:cNvSpPr txBox="1"/>
          <p:nvPr/>
        </p:nvSpPr>
        <p:spPr>
          <a:xfrm>
            <a:off x="3620276" y="681135"/>
            <a:ext cx="11772123" cy="1107996"/>
          </a:xfrm>
          <a:prstGeom prst="rect">
            <a:avLst/>
          </a:prstGeom>
          <a:noFill/>
        </p:spPr>
        <p:txBody>
          <a:bodyPr wrap="square" rtlCol="0">
            <a:spAutoFit/>
          </a:bodyPr>
          <a:lstStyle/>
          <a:p>
            <a:r>
              <a:rPr lang="en-US" sz="6600" b="1" dirty="0">
                <a:solidFill>
                  <a:srgbClr val="173C6A"/>
                </a:solidFill>
                <a:latin typeface="Droid Serif Bold" panose="020B0604020202020204" charset="0"/>
                <a:ea typeface="Droid Serif Bold" panose="020B0604020202020204" charset="0"/>
                <a:cs typeface="Droid Serif Bold" panose="020B0604020202020204" charset="0"/>
              </a:rPr>
              <a:t>Economic Development </a:t>
            </a:r>
          </a:p>
        </p:txBody>
      </p:sp>
    </p:spTree>
    <p:extLst>
      <p:ext uri="{BB962C8B-B14F-4D97-AF65-F5344CB8AC3E}">
        <p14:creationId xmlns:p14="http://schemas.microsoft.com/office/powerpoint/2010/main" val="244857318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4816593" cy="2709333"/>
          </a:xfrm>
        </p:grpSpPr>
        <p:sp>
          <p:nvSpPr>
            <p:cNvPr id="3" name="Freeform 3"/>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193D6A"/>
            </a:solidFill>
          </p:spPr>
        </p:sp>
        <p:sp>
          <p:nvSpPr>
            <p:cNvPr id="4" name="TextBox 4"/>
            <p:cNvSpPr txBox="1"/>
            <p:nvPr/>
          </p:nvSpPr>
          <p:spPr>
            <a:xfrm>
              <a:off x="0" y="-38100"/>
              <a:ext cx="4816593" cy="2747433"/>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rot="724886">
            <a:off x="-5205192" y="6644740"/>
            <a:ext cx="13431064" cy="5982929"/>
          </a:xfrm>
          <a:custGeom>
            <a:avLst/>
            <a:gdLst/>
            <a:ahLst/>
            <a:cxnLst/>
            <a:rect l="l" t="t" r="r" b="b"/>
            <a:pathLst>
              <a:path w="13431064" h="5982929">
                <a:moveTo>
                  <a:pt x="0" y="0"/>
                </a:moveTo>
                <a:lnTo>
                  <a:pt x="13431065" y="0"/>
                </a:lnTo>
                <a:lnTo>
                  <a:pt x="13431065" y="5982929"/>
                </a:lnTo>
                <a:lnTo>
                  <a:pt x="0" y="598292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p>
        </p:txBody>
      </p:sp>
      <p:sp>
        <p:nvSpPr>
          <p:cNvPr id="6" name="Freeform 6"/>
          <p:cNvSpPr/>
          <p:nvPr/>
        </p:nvSpPr>
        <p:spPr>
          <a:xfrm>
            <a:off x="12480113" y="1660662"/>
            <a:ext cx="7289526" cy="7289526"/>
          </a:xfrm>
          <a:custGeom>
            <a:avLst/>
            <a:gdLst/>
            <a:ahLst/>
            <a:cxnLst/>
            <a:rect l="l" t="t" r="r" b="b"/>
            <a:pathLst>
              <a:path w="7289526" h="7289526">
                <a:moveTo>
                  <a:pt x="0" y="0"/>
                </a:moveTo>
                <a:lnTo>
                  <a:pt x="7289526" y="0"/>
                </a:lnTo>
                <a:lnTo>
                  <a:pt x="7289526" y="7289526"/>
                </a:lnTo>
                <a:lnTo>
                  <a:pt x="0" y="7289526"/>
                </a:lnTo>
                <a:lnTo>
                  <a:pt x="0" y="0"/>
                </a:lnTo>
                <a:close/>
              </a:path>
            </a:pathLst>
          </a:custGeom>
          <a:blipFill>
            <a:blip r:embed="rId4">
              <a:alphaModFix amt="32999"/>
              <a:extLst>
                <a:ext uri="{96DAC541-7B7A-43D3-8B79-37D633B846F1}">
                  <asvg:svgBlip xmlns:asvg="http://schemas.microsoft.com/office/drawing/2016/SVG/main" r:embed="rId5"/>
                </a:ext>
              </a:extLst>
            </a:blip>
            <a:stretch>
              <a:fillRect/>
            </a:stretch>
          </a:blipFill>
        </p:spPr>
      </p:sp>
      <p:sp>
        <p:nvSpPr>
          <p:cNvPr id="7" name="Freeform 7"/>
          <p:cNvSpPr/>
          <p:nvPr/>
        </p:nvSpPr>
        <p:spPr>
          <a:xfrm flipH="1" flipV="1">
            <a:off x="8061011" y="6996644"/>
            <a:ext cx="10365741" cy="4617466"/>
          </a:xfrm>
          <a:custGeom>
            <a:avLst/>
            <a:gdLst/>
            <a:ahLst/>
            <a:cxnLst/>
            <a:rect l="l" t="t" r="r" b="b"/>
            <a:pathLst>
              <a:path w="10365741" h="4617466">
                <a:moveTo>
                  <a:pt x="10365741" y="4617466"/>
                </a:moveTo>
                <a:lnTo>
                  <a:pt x="0" y="4617466"/>
                </a:lnTo>
                <a:lnTo>
                  <a:pt x="0" y="0"/>
                </a:lnTo>
                <a:lnTo>
                  <a:pt x="10365741" y="0"/>
                </a:lnTo>
                <a:lnTo>
                  <a:pt x="10365741" y="4617466"/>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8" name="Group 8"/>
          <p:cNvGrpSpPr/>
          <p:nvPr/>
        </p:nvGrpSpPr>
        <p:grpSpPr>
          <a:xfrm>
            <a:off x="5611005" y="2720965"/>
            <a:ext cx="7065991" cy="4635119"/>
            <a:chOff x="0" y="323850"/>
            <a:chExt cx="9421321" cy="6180158"/>
          </a:xfrm>
        </p:grpSpPr>
        <p:sp>
          <p:nvSpPr>
            <p:cNvPr id="9" name="TextBox 9"/>
            <p:cNvSpPr txBox="1"/>
            <p:nvPr/>
          </p:nvSpPr>
          <p:spPr>
            <a:xfrm>
              <a:off x="2519405" y="2131496"/>
              <a:ext cx="4826340" cy="1630810"/>
            </a:xfrm>
            <a:prstGeom prst="rect">
              <a:avLst/>
            </a:prstGeom>
          </p:spPr>
          <p:txBody>
            <a:bodyPr lIns="0" tIns="0" rIns="0" bIns="0" rtlCol="0" anchor="t">
              <a:spAutoFit/>
            </a:bodyPr>
            <a:lstStyle/>
            <a:p>
              <a:pPr algn="ctr">
                <a:lnSpc>
                  <a:spcPts val="10283"/>
                </a:lnSpc>
              </a:pPr>
              <a:r>
                <a:rPr lang="en-US" sz="7345" dirty="0">
                  <a:solidFill>
                    <a:srgbClr val="FFFFFF"/>
                  </a:solidFill>
                  <a:latin typeface="Droid Serif"/>
                </a:rPr>
                <a:t>OF THE </a:t>
              </a:r>
            </a:p>
          </p:txBody>
        </p:sp>
        <p:sp>
          <p:nvSpPr>
            <p:cNvPr id="10" name="TextBox 10"/>
            <p:cNvSpPr txBox="1"/>
            <p:nvPr/>
          </p:nvSpPr>
          <p:spPr>
            <a:xfrm>
              <a:off x="373144" y="3639199"/>
              <a:ext cx="9048177" cy="2864809"/>
            </a:xfrm>
            <a:prstGeom prst="rect">
              <a:avLst/>
            </a:prstGeom>
          </p:spPr>
          <p:txBody>
            <a:bodyPr lIns="0" tIns="0" rIns="0" bIns="0" rtlCol="0" anchor="t">
              <a:spAutoFit/>
            </a:bodyPr>
            <a:lstStyle/>
            <a:p>
              <a:pPr algn="ctr">
                <a:lnSpc>
                  <a:spcPts val="15393"/>
                </a:lnSpc>
              </a:pPr>
              <a:r>
                <a:rPr lang="en-US" sz="15707" spc="-801" dirty="0">
                  <a:solidFill>
                    <a:srgbClr val="FFFFFF"/>
                  </a:solidFill>
                  <a:latin typeface="Droid Serif Bold"/>
                </a:rPr>
                <a:t>PENNY</a:t>
              </a:r>
            </a:p>
          </p:txBody>
        </p:sp>
        <p:sp>
          <p:nvSpPr>
            <p:cNvPr id="11" name="TextBox 11"/>
            <p:cNvSpPr txBox="1"/>
            <p:nvPr/>
          </p:nvSpPr>
          <p:spPr>
            <a:xfrm>
              <a:off x="0" y="323850"/>
              <a:ext cx="9421321" cy="2864856"/>
            </a:xfrm>
            <a:prstGeom prst="rect">
              <a:avLst/>
            </a:prstGeom>
          </p:spPr>
          <p:txBody>
            <a:bodyPr lIns="0" tIns="0" rIns="0" bIns="0" rtlCol="0" anchor="t">
              <a:spAutoFit/>
            </a:bodyPr>
            <a:lstStyle/>
            <a:p>
              <a:pPr algn="ctr">
                <a:lnSpc>
                  <a:spcPts val="15394"/>
                </a:lnSpc>
              </a:pPr>
              <a:r>
                <a:rPr lang="en-US" sz="15708" spc="-1193">
                  <a:solidFill>
                    <a:srgbClr val="FFFFFF"/>
                  </a:solidFill>
                  <a:latin typeface="Droid Serif Bold"/>
                </a:rPr>
                <a:t>STATE</a:t>
              </a:r>
            </a:p>
          </p:txBody>
        </p:sp>
        <p:sp>
          <p:nvSpPr>
            <p:cNvPr id="12" name="Freeform 12"/>
            <p:cNvSpPr/>
            <p:nvPr/>
          </p:nvSpPr>
          <p:spPr>
            <a:xfrm>
              <a:off x="307106" y="3015056"/>
              <a:ext cx="1991624" cy="237721"/>
            </a:xfrm>
            <a:custGeom>
              <a:avLst/>
              <a:gdLst/>
              <a:ahLst/>
              <a:cxnLst/>
              <a:rect l="l" t="t" r="r" b="b"/>
              <a:pathLst>
                <a:path w="1991624" h="237721">
                  <a:moveTo>
                    <a:pt x="0" y="0"/>
                  </a:moveTo>
                  <a:lnTo>
                    <a:pt x="1991624" y="0"/>
                  </a:lnTo>
                  <a:lnTo>
                    <a:pt x="1991624" y="237721"/>
                  </a:lnTo>
                  <a:lnTo>
                    <a:pt x="0" y="237721"/>
                  </a:lnTo>
                  <a:lnTo>
                    <a:pt x="0" y="0"/>
                  </a:lnTo>
                  <a:close/>
                </a:path>
              </a:pathLst>
            </a:custGeom>
            <a: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l="-165245"/>
              </a:stretch>
            </a:blipFill>
          </p:spPr>
        </p:sp>
        <p:sp>
          <p:nvSpPr>
            <p:cNvPr id="13" name="Freeform 13"/>
            <p:cNvSpPr/>
            <p:nvPr/>
          </p:nvSpPr>
          <p:spPr>
            <a:xfrm>
              <a:off x="7249463" y="3015056"/>
              <a:ext cx="2153325" cy="237721"/>
            </a:xfrm>
            <a:custGeom>
              <a:avLst/>
              <a:gdLst/>
              <a:ahLst/>
              <a:cxnLst/>
              <a:rect l="l" t="t" r="r" b="b"/>
              <a:pathLst>
                <a:path w="2153325" h="237721">
                  <a:moveTo>
                    <a:pt x="0" y="0"/>
                  </a:moveTo>
                  <a:lnTo>
                    <a:pt x="2153326" y="0"/>
                  </a:lnTo>
                  <a:lnTo>
                    <a:pt x="2153326" y="237721"/>
                  </a:lnTo>
                  <a:lnTo>
                    <a:pt x="0" y="237721"/>
                  </a:lnTo>
                  <a:lnTo>
                    <a:pt x="0" y="0"/>
                  </a:lnTo>
                  <a:close/>
                </a:path>
              </a:pathLst>
            </a:custGeom>
            <a: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r="-145327"/>
              </a:stretch>
            </a:blipFill>
          </p:spPr>
        </p:sp>
      </p:grpSp>
      <p:grpSp>
        <p:nvGrpSpPr>
          <p:cNvPr id="14" name="Group 14"/>
          <p:cNvGrpSpPr/>
          <p:nvPr/>
        </p:nvGrpSpPr>
        <p:grpSpPr>
          <a:xfrm>
            <a:off x="6963549" y="-800100"/>
            <a:ext cx="4623412" cy="4623412"/>
            <a:chOff x="0" y="0"/>
            <a:chExt cx="6164550" cy="6164550"/>
          </a:xfrm>
        </p:grpSpPr>
        <p:sp>
          <p:nvSpPr>
            <p:cNvPr id="15" name="Freeform 15"/>
            <p:cNvSpPr/>
            <p:nvPr/>
          </p:nvSpPr>
          <p:spPr>
            <a:xfrm>
              <a:off x="0" y="0"/>
              <a:ext cx="6164550" cy="6164550"/>
            </a:xfrm>
            <a:custGeom>
              <a:avLst/>
              <a:gdLst/>
              <a:ahLst/>
              <a:cxnLst/>
              <a:rect l="l" t="t" r="r" b="b"/>
              <a:pathLst>
                <a:path w="6164550" h="6164550">
                  <a:moveTo>
                    <a:pt x="0" y="0"/>
                  </a:moveTo>
                  <a:lnTo>
                    <a:pt x="6164550" y="0"/>
                  </a:lnTo>
                  <a:lnTo>
                    <a:pt x="6164550" y="6164550"/>
                  </a:lnTo>
                  <a:lnTo>
                    <a:pt x="0" y="6164550"/>
                  </a:lnTo>
                  <a:lnTo>
                    <a:pt x="0" y="0"/>
                  </a:lnTo>
                  <a:close/>
                </a:path>
              </a:pathLst>
            </a:custGeom>
            <a: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a:blipFill>
          </p:spPr>
        </p:sp>
        <p:sp>
          <p:nvSpPr>
            <p:cNvPr id="16" name="Freeform 16"/>
            <p:cNvSpPr/>
            <p:nvPr/>
          </p:nvSpPr>
          <p:spPr>
            <a:xfrm>
              <a:off x="1714619" y="1857076"/>
              <a:ext cx="2820930" cy="2364780"/>
            </a:xfrm>
            <a:custGeom>
              <a:avLst/>
              <a:gdLst/>
              <a:ahLst/>
              <a:cxnLst/>
              <a:rect l="l" t="t" r="r" b="b"/>
              <a:pathLst>
                <a:path w="2820930" h="2364780">
                  <a:moveTo>
                    <a:pt x="0" y="0"/>
                  </a:moveTo>
                  <a:lnTo>
                    <a:pt x="2820930" y="0"/>
                  </a:lnTo>
                  <a:lnTo>
                    <a:pt x="2820930" y="2364779"/>
                  </a:lnTo>
                  <a:lnTo>
                    <a:pt x="0" y="2364779"/>
                  </a:lnTo>
                  <a:lnTo>
                    <a:pt x="0" y="0"/>
                  </a:lnTo>
                  <a:close/>
                </a:path>
              </a:pathLst>
            </a:custGeom>
            <a:blipFill>
              <a:blip r:embed="rId10" cstate="screen">
                <a:extLst>
                  <a:ext uri="{28A0092B-C50C-407E-A947-70E740481C1C}">
                    <a14:useLocalDpi xmlns:a14="http://schemas.microsoft.com/office/drawing/2010/main"/>
                  </a:ext>
                </a:extLst>
              </a:blip>
              <a:stretch>
                <a:fillRect/>
              </a:stretch>
            </a:blipFill>
          </p:spPr>
        </p:sp>
      </p:grpSp>
      <p:sp>
        <p:nvSpPr>
          <p:cNvPr id="17" name="Freeform 17"/>
          <p:cNvSpPr/>
          <p:nvPr/>
        </p:nvSpPr>
        <p:spPr>
          <a:xfrm>
            <a:off x="-1326795" y="-1289364"/>
            <a:ext cx="7289526" cy="7289526"/>
          </a:xfrm>
          <a:custGeom>
            <a:avLst/>
            <a:gdLst/>
            <a:ahLst/>
            <a:cxnLst/>
            <a:rect l="l" t="t" r="r" b="b"/>
            <a:pathLst>
              <a:path w="7289526" h="7289526">
                <a:moveTo>
                  <a:pt x="0" y="0"/>
                </a:moveTo>
                <a:lnTo>
                  <a:pt x="7289526" y="0"/>
                </a:lnTo>
                <a:lnTo>
                  <a:pt x="7289526" y="7289526"/>
                </a:lnTo>
                <a:lnTo>
                  <a:pt x="0" y="7289526"/>
                </a:lnTo>
                <a:lnTo>
                  <a:pt x="0" y="0"/>
                </a:lnTo>
                <a:close/>
              </a:path>
            </a:pathLst>
          </a:custGeom>
          <a:blipFill>
            <a:blip r:embed="rId4">
              <a:alphaModFix amt="32999"/>
              <a:extLst>
                <a:ext uri="{96DAC541-7B7A-43D3-8B79-37D633B846F1}">
                  <asvg:svgBlip xmlns:asvg="http://schemas.microsoft.com/office/drawing/2016/SVG/main" r:embed="rId5"/>
                </a:ext>
              </a:extLst>
            </a:blip>
            <a:stretch>
              <a:fillRect/>
            </a:stretch>
          </a:blipFill>
        </p:spPr>
      </p:sp>
      <p:sp>
        <p:nvSpPr>
          <p:cNvPr id="18" name="TextBox 18"/>
          <p:cNvSpPr txBox="1"/>
          <p:nvPr/>
        </p:nvSpPr>
        <p:spPr>
          <a:xfrm>
            <a:off x="452402" y="6960470"/>
            <a:ext cx="18288000" cy="662941"/>
          </a:xfrm>
          <a:prstGeom prst="rect">
            <a:avLst/>
          </a:prstGeom>
        </p:spPr>
        <p:txBody>
          <a:bodyPr lIns="0" tIns="0" rIns="0" bIns="0" rtlCol="0" anchor="t">
            <a:spAutoFit/>
          </a:bodyPr>
          <a:lstStyle/>
          <a:p>
            <a:pPr algn="ctr">
              <a:lnSpc>
                <a:spcPts val="5459"/>
              </a:lnSpc>
            </a:pPr>
            <a:r>
              <a:rPr lang="en-US" sz="3899" spc="2507" dirty="0">
                <a:solidFill>
                  <a:srgbClr val="94BED4"/>
                </a:solidFill>
                <a:latin typeface="Droid Serif"/>
              </a:rPr>
              <a:t>2023</a:t>
            </a:r>
          </a:p>
        </p:txBody>
      </p:sp>
    </p:spTree>
    <p:extLst>
      <p:ext uri="{BB962C8B-B14F-4D97-AF65-F5344CB8AC3E}">
        <p14:creationId xmlns:p14="http://schemas.microsoft.com/office/powerpoint/2010/main" val="34251435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 y="0"/>
            <a:ext cx="36543875" cy="18843228"/>
            <a:chOff x="0" y="0"/>
            <a:chExt cx="4816593" cy="2709333"/>
          </a:xfrm>
        </p:grpSpPr>
        <p:sp>
          <p:nvSpPr>
            <p:cNvPr id="3" name="Freeform 3"/>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193D6A"/>
            </a:solidFill>
          </p:spPr>
        </p:sp>
        <p:sp>
          <p:nvSpPr>
            <p:cNvPr id="4" name="TextBox 4"/>
            <p:cNvSpPr txBox="1"/>
            <p:nvPr/>
          </p:nvSpPr>
          <p:spPr>
            <a:xfrm>
              <a:off x="0" y="-38100"/>
              <a:ext cx="4816593" cy="2747433"/>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rot="724886">
            <a:off x="-5205192" y="6644740"/>
            <a:ext cx="13431064" cy="5982929"/>
          </a:xfrm>
          <a:custGeom>
            <a:avLst/>
            <a:gdLst/>
            <a:ahLst/>
            <a:cxnLst/>
            <a:rect l="l" t="t" r="r" b="b"/>
            <a:pathLst>
              <a:path w="13431064" h="5982929">
                <a:moveTo>
                  <a:pt x="0" y="0"/>
                </a:moveTo>
                <a:lnTo>
                  <a:pt x="13431065" y="0"/>
                </a:lnTo>
                <a:lnTo>
                  <a:pt x="13431065" y="5982929"/>
                </a:lnTo>
                <a:lnTo>
                  <a:pt x="0" y="598292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12480113" y="1660662"/>
            <a:ext cx="7289526" cy="7289526"/>
          </a:xfrm>
          <a:custGeom>
            <a:avLst/>
            <a:gdLst/>
            <a:ahLst/>
            <a:cxnLst/>
            <a:rect l="l" t="t" r="r" b="b"/>
            <a:pathLst>
              <a:path w="7289526" h="7289526">
                <a:moveTo>
                  <a:pt x="0" y="0"/>
                </a:moveTo>
                <a:lnTo>
                  <a:pt x="7289526" y="0"/>
                </a:lnTo>
                <a:lnTo>
                  <a:pt x="7289526" y="7289526"/>
                </a:lnTo>
                <a:lnTo>
                  <a:pt x="0" y="7289526"/>
                </a:lnTo>
                <a:lnTo>
                  <a:pt x="0" y="0"/>
                </a:lnTo>
                <a:close/>
              </a:path>
            </a:pathLst>
          </a:custGeom>
          <a:blipFill>
            <a:blip r:embed="rId4">
              <a:alphaModFix amt="32999"/>
              <a:extLst>
                <a:ext uri="{96DAC541-7B7A-43D3-8B79-37D633B846F1}">
                  <asvg:svgBlip xmlns:asvg="http://schemas.microsoft.com/office/drawing/2016/SVG/main" r:embed="rId5"/>
                </a:ext>
              </a:extLst>
            </a:blip>
            <a:stretch>
              <a:fillRect/>
            </a:stretch>
          </a:blipFill>
        </p:spPr>
      </p:sp>
      <p:sp>
        <p:nvSpPr>
          <p:cNvPr id="7" name="Freeform 7"/>
          <p:cNvSpPr/>
          <p:nvPr/>
        </p:nvSpPr>
        <p:spPr>
          <a:xfrm flipH="1" flipV="1">
            <a:off x="8061011" y="6996644"/>
            <a:ext cx="10365741" cy="4617466"/>
          </a:xfrm>
          <a:custGeom>
            <a:avLst/>
            <a:gdLst/>
            <a:ahLst/>
            <a:cxnLst/>
            <a:rect l="l" t="t" r="r" b="b"/>
            <a:pathLst>
              <a:path w="10365741" h="4617466">
                <a:moveTo>
                  <a:pt x="10365741" y="4617466"/>
                </a:moveTo>
                <a:lnTo>
                  <a:pt x="0" y="4617466"/>
                </a:lnTo>
                <a:lnTo>
                  <a:pt x="0" y="0"/>
                </a:lnTo>
                <a:lnTo>
                  <a:pt x="10365741" y="0"/>
                </a:lnTo>
                <a:lnTo>
                  <a:pt x="10365741" y="4617466"/>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9" name="Group 9"/>
          <p:cNvGrpSpPr/>
          <p:nvPr/>
        </p:nvGrpSpPr>
        <p:grpSpPr>
          <a:xfrm>
            <a:off x="6963549" y="-800100"/>
            <a:ext cx="4623412" cy="4623412"/>
            <a:chOff x="0" y="0"/>
            <a:chExt cx="6164550" cy="6164550"/>
          </a:xfrm>
        </p:grpSpPr>
        <p:sp>
          <p:nvSpPr>
            <p:cNvPr id="10" name="Freeform 10"/>
            <p:cNvSpPr/>
            <p:nvPr/>
          </p:nvSpPr>
          <p:spPr>
            <a:xfrm>
              <a:off x="0" y="0"/>
              <a:ext cx="6164550" cy="6164550"/>
            </a:xfrm>
            <a:custGeom>
              <a:avLst/>
              <a:gdLst/>
              <a:ahLst/>
              <a:cxnLst/>
              <a:rect l="l" t="t" r="r" b="b"/>
              <a:pathLst>
                <a:path w="6164550" h="6164550">
                  <a:moveTo>
                    <a:pt x="0" y="0"/>
                  </a:moveTo>
                  <a:lnTo>
                    <a:pt x="6164550" y="0"/>
                  </a:lnTo>
                  <a:lnTo>
                    <a:pt x="6164550" y="6164550"/>
                  </a:lnTo>
                  <a:lnTo>
                    <a:pt x="0" y="6164550"/>
                  </a:lnTo>
                  <a:lnTo>
                    <a:pt x="0" y="0"/>
                  </a:lnTo>
                  <a:close/>
                </a:path>
              </a:pathLst>
            </a:custGeom>
            <a: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a:blipFill>
          </p:spPr>
        </p:sp>
        <p:sp>
          <p:nvSpPr>
            <p:cNvPr id="11" name="Freeform 11"/>
            <p:cNvSpPr/>
            <p:nvPr/>
          </p:nvSpPr>
          <p:spPr>
            <a:xfrm>
              <a:off x="1714619" y="1857076"/>
              <a:ext cx="2820930" cy="2364780"/>
            </a:xfrm>
            <a:custGeom>
              <a:avLst/>
              <a:gdLst/>
              <a:ahLst/>
              <a:cxnLst/>
              <a:rect l="l" t="t" r="r" b="b"/>
              <a:pathLst>
                <a:path w="2820930" h="2364780">
                  <a:moveTo>
                    <a:pt x="0" y="0"/>
                  </a:moveTo>
                  <a:lnTo>
                    <a:pt x="2820930" y="0"/>
                  </a:lnTo>
                  <a:lnTo>
                    <a:pt x="2820930" y="2364779"/>
                  </a:lnTo>
                  <a:lnTo>
                    <a:pt x="0" y="2364779"/>
                  </a:lnTo>
                  <a:lnTo>
                    <a:pt x="0" y="0"/>
                  </a:lnTo>
                  <a:close/>
                </a:path>
              </a:pathLst>
            </a:custGeom>
            <a:blipFill>
              <a:blip r:embed="rId8" cstate="screen">
                <a:extLst>
                  <a:ext uri="{28A0092B-C50C-407E-A947-70E740481C1C}">
                    <a14:useLocalDpi xmlns:a14="http://schemas.microsoft.com/office/drawing/2010/main"/>
                  </a:ext>
                </a:extLst>
              </a:blip>
              <a:stretch>
                <a:fillRect/>
              </a:stretch>
            </a:blipFill>
          </p:spPr>
        </p:sp>
      </p:grpSp>
      <p:sp>
        <p:nvSpPr>
          <p:cNvPr id="12" name="Freeform 12"/>
          <p:cNvSpPr/>
          <p:nvPr/>
        </p:nvSpPr>
        <p:spPr>
          <a:xfrm>
            <a:off x="609600" y="-1333500"/>
            <a:ext cx="7289526" cy="7289526"/>
          </a:xfrm>
          <a:custGeom>
            <a:avLst/>
            <a:gdLst/>
            <a:ahLst/>
            <a:cxnLst/>
            <a:rect l="l" t="t" r="r" b="b"/>
            <a:pathLst>
              <a:path w="7289526" h="7289526">
                <a:moveTo>
                  <a:pt x="0" y="0"/>
                </a:moveTo>
                <a:lnTo>
                  <a:pt x="7289526" y="0"/>
                </a:lnTo>
                <a:lnTo>
                  <a:pt x="7289526" y="7289526"/>
                </a:lnTo>
                <a:lnTo>
                  <a:pt x="0" y="7289526"/>
                </a:lnTo>
                <a:lnTo>
                  <a:pt x="0" y="0"/>
                </a:lnTo>
                <a:close/>
              </a:path>
            </a:pathLst>
          </a:custGeom>
          <a:blipFill>
            <a:blip r:embed="rId4">
              <a:alphaModFix amt="32999"/>
              <a:extLst>
                <a:ext uri="{96DAC541-7B7A-43D3-8B79-37D633B846F1}">
                  <asvg:svgBlip xmlns:asvg="http://schemas.microsoft.com/office/drawing/2016/SVG/main" r:embed="rId5"/>
                </a:ext>
              </a:extLst>
            </a:blip>
            <a:stretch>
              <a:fillRect/>
            </a:stretch>
          </a:blipFill>
        </p:spPr>
      </p:sp>
      <p:sp>
        <p:nvSpPr>
          <p:cNvPr id="16" name="TextBox 8">
            <a:extLst>
              <a:ext uri="{FF2B5EF4-FFF2-40B4-BE49-F238E27FC236}">
                <a16:creationId xmlns:a16="http://schemas.microsoft.com/office/drawing/2014/main" id="{05E8EB88-3B34-4357-945B-DA7428BA08B3}"/>
              </a:ext>
            </a:extLst>
          </p:cNvPr>
          <p:cNvSpPr txBox="1"/>
          <p:nvPr/>
        </p:nvSpPr>
        <p:spPr>
          <a:xfrm>
            <a:off x="0" y="4211241"/>
            <a:ext cx="18288000" cy="860877"/>
          </a:xfrm>
          <a:prstGeom prst="rect">
            <a:avLst/>
          </a:prstGeom>
        </p:spPr>
        <p:txBody>
          <a:bodyPr lIns="0" tIns="0" rIns="0" bIns="0" rtlCol="0" anchor="t">
            <a:spAutoFit/>
          </a:bodyPr>
          <a:lstStyle/>
          <a:p>
            <a:pPr algn="ctr">
              <a:lnSpc>
                <a:spcPts val="7200"/>
              </a:lnSpc>
            </a:pPr>
            <a:r>
              <a:rPr lang="en-US" sz="5400" spc="-150" dirty="0">
                <a:solidFill>
                  <a:srgbClr val="FFFFFF"/>
                </a:solidFill>
                <a:latin typeface="Droid Serif Bold"/>
              </a:rPr>
              <a:t>Your Opinion Counts.</a:t>
            </a:r>
          </a:p>
        </p:txBody>
      </p:sp>
      <p:pic>
        <p:nvPicPr>
          <p:cNvPr id="13" name="Picture 12">
            <a:extLst>
              <a:ext uri="{FF2B5EF4-FFF2-40B4-BE49-F238E27FC236}">
                <a16:creationId xmlns:a16="http://schemas.microsoft.com/office/drawing/2014/main" id="{FF5CA212-EE8B-4077-965D-8CC295ADCDF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486400" y="1485900"/>
            <a:ext cx="7315200" cy="7315200"/>
          </a:xfrm>
          <a:prstGeom prst="rect">
            <a:avLst/>
          </a:prstGeom>
          <a:ln w="19050">
            <a:solidFill>
              <a:schemeClr val="tx1"/>
            </a:solidFill>
          </a:ln>
          <a:effectLst>
            <a:outerShdw blurRad="215900" dist="342900" dir="2700000" algn="tl" rotWithShape="0">
              <a:prstClr val="black">
                <a:alpha val="40000"/>
              </a:prstClr>
            </a:outerShdw>
          </a:effectLst>
        </p:spPr>
      </p:pic>
    </p:spTree>
    <p:extLst>
      <p:ext uri="{BB962C8B-B14F-4D97-AF65-F5344CB8AC3E}">
        <p14:creationId xmlns:p14="http://schemas.microsoft.com/office/powerpoint/2010/main" val="3376274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 calcmode="lin" valueType="num">
                                      <p:cBhvr>
                                        <p:cTn id="9" dur="1000" fill="hold"/>
                                        <p:tgtEl>
                                          <p:spTgt spid="13"/>
                                        </p:tgtEl>
                                        <p:attrNameLst>
                                          <p:attrName>style.rotation</p:attrName>
                                        </p:attrNameLst>
                                      </p:cBhvr>
                                      <p:tavLst>
                                        <p:tav tm="0">
                                          <p:val>
                                            <p:fltVal val="90"/>
                                          </p:val>
                                        </p:tav>
                                        <p:tav tm="100000">
                                          <p:val>
                                            <p:fltVal val="0"/>
                                          </p:val>
                                        </p:tav>
                                      </p:tavLst>
                                    </p:anim>
                                    <p:animEffect transition="in" filter="fade">
                                      <p:cBhvr>
                                        <p:cTn id="10"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4816593" cy="2709333"/>
          </a:xfrm>
        </p:grpSpPr>
        <p:sp>
          <p:nvSpPr>
            <p:cNvPr id="3" name="Freeform 3"/>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193D6A"/>
            </a:solidFill>
          </p:spPr>
        </p:sp>
        <p:sp>
          <p:nvSpPr>
            <p:cNvPr id="4" name="TextBox 4"/>
            <p:cNvSpPr txBox="1"/>
            <p:nvPr/>
          </p:nvSpPr>
          <p:spPr>
            <a:xfrm>
              <a:off x="0" y="-38100"/>
              <a:ext cx="4816593" cy="2747433"/>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rot="724886">
            <a:off x="-5205192" y="6644740"/>
            <a:ext cx="13431064" cy="5982929"/>
          </a:xfrm>
          <a:custGeom>
            <a:avLst/>
            <a:gdLst/>
            <a:ahLst/>
            <a:cxnLst/>
            <a:rect l="l" t="t" r="r" b="b"/>
            <a:pathLst>
              <a:path w="13431064" h="5982929">
                <a:moveTo>
                  <a:pt x="0" y="0"/>
                </a:moveTo>
                <a:lnTo>
                  <a:pt x="13431065" y="0"/>
                </a:lnTo>
                <a:lnTo>
                  <a:pt x="13431065" y="5982929"/>
                </a:lnTo>
                <a:lnTo>
                  <a:pt x="0" y="598292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12480113" y="1660662"/>
            <a:ext cx="7289526" cy="7289526"/>
          </a:xfrm>
          <a:custGeom>
            <a:avLst/>
            <a:gdLst/>
            <a:ahLst/>
            <a:cxnLst/>
            <a:rect l="l" t="t" r="r" b="b"/>
            <a:pathLst>
              <a:path w="7289526" h="7289526">
                <a:moveTo>
                  <a:pt x="0" y="0"/>
                </a:moveTo>
                <a:lnTo>
                  <a:pt x="7289526" y="0"/>
                </a:lnTo>
                <a:lnTo>
                  <a:pt x="7289526" y="7289526"/>
                </a:lnTo>
                <a:lnTo>
                  <a:pt x="0" y="7289526"/>
                </a:lnTo>
                <a:lnTo>
                  <a:pt x="0" y="0"/>
                </a:lnTo>
                <a:close/>
              </a:path>
            </a:pathLst>
          </a:custGeom>
          <a:blipFill>
            <a:blip r:embed="rId4">
              <a:alphaModFix amt="32999"/>
              <a:extLst>
                <a:ext uri="{96DAC541-7B7A-43D3-8B79-37D633B846F1}">
                  <asvg:svgBlip xmlns:asvg="http://schemas.microsoft.com/office/drawing/2016/SVG/main" r:embed="rId5"/>
                </a:ext>
              </a:extLst>
            </a:blip>
            <a:stretch>
              <a:fillRect/>
            </a:stretch>
          </a:blipFill>
        </p:spPr>
      </p:sp>
      <p:sp>
        <p:nvSpPr>
          <p:cNvPr id="7" name="Freeform 7"/>
          <p:cNvSpPr/>
          <p:nvPr/>
        </p:nvSpPr>
        <p:spPr>
          <a:xfrm flipH="1" flipV="1">
            <a:off x="8061011" y="6996644"/>
            <a:ext cx="10365741" cy="4617466"/>
          </a:xfrm>
          <a:custGeom>
            <a:avLst/>
            <a:gdLst/>
            <a:ahLst/>
            <a:cxnLst/>
            <a:rect l="l" t="t" r="r" b="b"/>
            <a:pathLst>
              <a:path w="10365741" h="4617466">
                <a:moveTo>
                  <a:pt x="10365741" y="4617466"/>
                </a:moveTo>
                <a:lnTo>
                  <a:pt x="0" y="4617466"/>
                </a:lnTo>
                <a:lnTo>
                  <a:pt x="0" y="0"/>
                </a:lnTo>
                <a:lnTo>
                  <a:pt x="10365741" y="0"/>
                </a:lnTo>
                <a:lnTo>
                  <a:pt x="10365741" y="4617466"/>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8" name="Freeform 8"/>
          <p:cNvSpPr/>
          <p:nvPr/>
        </p:nvSpPr>
        <p:spPr>
          <a:xfrm>
            <a:off x="-1326795" y="-1289364"/>
            <a:ext cx="7289526" cy="7289526"/>
          </a:xfrm>
          <a:custGeom>
            <a:avLst/>
            <a:gdLst/>
            <a:ahLst/>
            <a:cxnLst/>
            <a:rect l="l" t="t" r="r" b="b"/>
            <a:pathLst>
              <a:path w="7289526" h="7289526">
                <a:moveTo>
                  <a:pt x="0" y="0"/>
                </a:moveTo>
                <a:lnTo>
                  <a:pt x="7289526" y="0"/>
                </a:lnTo>
                <a:lnTo>
                  <a:pt x="7289526" y="7289526"/>
                </a:lnTo>
                <a:lnTo>
                  <a:pt x="0" y="7289526"/>
                </a:lnTo>
                <a:lnTo>
                  <a:pt x="0" y="0"/>
                </a:lnTo>
                <a:close/>
              </a:path>
            </a:pathLst>
          </a:custGeom>
          <a:blipFill>
            <a:blip r:embed="rId4">
              <a:alphaModFix amt="32999"/>
              <a:extLst>
                <a:ext uri="{96DAC541-7B7A-43D3-8B79-37D633B846F1}">
                  <asvg:svgBlip xmlns:asvg="http://schemas.microsoft.com/office/drawing/2016/SVG/main" r:embed="rId5"/>
                </a:ext>
              </a:extLst>
            </a:blip>
            <a:stretch>
              <a:fillRect/>
            </a:stretch>
          </a:blipFill>
        </p:spPr>
      </p:sp>
      <p:sp>
        <p:nvSpPr>
          <p:cNvPr id="9" name="Freeform 9"/>
          <p:cNvSpPr/>
          <p:nvPr/>
        </p:nvSpPr>
        <p:spPr>
          <a:xfrm>
            <a:off x="6718124" y="475037"/>
            <a:ext cx="4633449" cy="4668463"/>
          </a:xfrm>
          <a:custGeom>
            <a:avLst/>
            <a:gdLst/>
            <a:ahLst/>
            <a:cxnLst/>
            <a:rect l="l" t="t" r="r" b="b"/>
            <a:pathLst>
              <a:path w="4633449" h="4668463">
                <a:moveTo>
                  <a:pt x="0" y="0"/>
                </a:moveTo>
                <a:lnTo>
                  <a:pt x="4633449" y="0"/>
                </a:lnTo>
                <a:lnTo>
                  <a:pt x="4633449" y="4668463"/>
                </a:lnTo>
                <a:lnTo>
                  <a:pt x="0" y="466846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10" name="Group 10"/>
          <p:cNvGrpSpPr>
            <a:grpSpLocks noChangeAspect="1"/>
          </p:cNvGrpSpPr>
          <p:nvPr/>
        </p:nvGrpSpPr>
        <p:grpSpPr>
          <a:xfrm>
            <a:off x="6921128" y="661065"/>
            <a:ext cx="4227440" cy="4227423"/>
            <a:chOff x="0" y="0"/>
            <a:chExt cx="6350000" cy="6349975"/>
          </a:xfrm>
        </p:grpSpPr>
        <p:sp>
          <p:nvSpPr>
            <p:cNvPr id="11" name="Freeform 11"/>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8" cstate="screen">
                <a:extLst>
                  <a:ext uri="{28A0092B-C50C-407E-A947-70E740481C1C}">
                    <a14:useLocalDpi xmlns:a14="http://schemas.microsoft.com/office/drawing/2010/main"/>
                  </a:ext>
                </a:extLst>
              </a:blip>
              <a:stretch>
                <a:fillRect/>
              </a:stretch>
            </a:blipFill>
          </p:spPr>
        </p:sp>
      </p:grpSp>
      <p:sp>
        <p:nvSpPr>
          <p:cNvPr id="12" name="TextBox 12"/>
          <p:cNvSpPr txBox="1"/>
          <p:nvPr/>
        </p:nvSpPr>
        <p:spPr>
          <a:xfrm>
            <a:off x="4855281" y="5781112"/>
            <a:ext cx="8359136" cy="766854"/>
          </a:xfrm>
          <a:prstGeom prst="rect">
            <a:avLst/>
          </a:prstGeom>
        </p:spPr>
        <p:txBody>
          <a:bodyPr lIns="0" tIns="0" rIns="0" bIns="0" rtlCol="0" anchor="t">
            <a:spAutoFit/>
          </a:bodyPr>
          <a:lstStyle/>
          <a:p>
            <a:pPr algn="ctr">
              <a:lnSpc>
                <a:spcPts val="6096"/>
              </a:lnSpc>
            </a:pPr>
            <a:r>
              <a:rPr lang="en-US" sz="4800" spc="-163">
                <a:solidFill>
                  <a:srgbClr val="94BED4"/>
                </a:solidFill>
                <a:latin typeface="Droid Serif Bold"/>
              </a:rPr>
              <a:t>Pamela Bynoe-Reed</a:t>
            </a:r>
          </a:p>
        </p:txBody>
      </p:sp>
      <p:sp>
        <p:nvSpPr>
          <p:cNvPr id="13" name="TextBox 13"/>
          <p:cNvSpPr txBox="1"/>
          <p:nvPr/>
        </p:nvSpPr>
        <p:spPr>
          <a:xfrm>
            <a:off x="4769588" y="5272489"/>
            <a:ext cx="8530520" cy="622923"/>
          </a:xfrm>
          <a:prstGeom prst="rect">
            <a:avLst/>
          </a:prstGeom>
        </p:spPr>
        <p:txBody>
          <a:bodyPr lIns="0" tIns="0" rIns="0" bIns="0" rtlCol="0" anchor="t">
            <a:spAutoFit/>
          </a:bodyPr>
          <a:lstStyle/>
          <a:p>
            <a:pPr algn="ctr">
              <a:lnSpc>
                <a:spcPts val="5038"/>
              </a:lnSpc>
            </a:pPr>
            <a:r>
              <a:rPr lang="en-US" sz="3598" dirty="0">
                <a:solidFill>
                  <a:srgbClr val="FFFFFF"/>
                </a:solidFill>
                <a:latin typeface="Droid Serif Bold"/>
              </a:rPr>
              <a:t>Presenter</a:t>
            </a:r>
          </a:p>
        </p:txBody>
      </p:sp>
      <p:sp>
        <p:nvSpPr>
          <p:cNvPr id="14" name="TextBox 14"/>
          <p:cNvSpPr txBox="1"/>
          <p:nvPr/>
        </p:nvSpPr>
        <p:spPr>
          <a:xfrm>
            <a:off x="5159872" y="6557491"/>
            <a:ext cx="7749952" cy="1056571"/>
          </a:xfrm>
          <a:prstGeom prst="rect">
            <a:avLst/>
          </a:prstGeom>
        </p:spPr>
        <p:txBody>
          <a:bodyPr lIns="0" tIns="0" rIns="0" bIns="0" rtlCol="0" anchor="t">
            <a:spAutoFit/>
          </a:bodyPr>
          <a:lstStyle/>
          <a:p>
            <a:pPr algn="ctr">
              <a:lnSpc>
                <a:spcPts val="2792"/>
              </a:lnSpc>
            </a:pPr>
            <a:r>
              <a:rPr lang="en-US" sz="2199" dirty="0">
                <a:solidFill>
                  <a:srgbClr val="94BED4"/>
                </a:solidFill>
                <a:latin typeface="Droid Serif Italics"/>
              </a:rPr>
              <a:t>Public Information Officer &amp; </a:t>
            </a:r>
          </a:p>
          <a:p>
            <a:pPr algn="ctr">
              <a:lnSpc>
                <a:spcPts val="2792"/>
              </a:lnSpc>
            </a:pPr>
            <a:r>
              <a:rPr lang="en-US" sz="2199" dirty="0">
                <a:solidFill>
                  <a:srgbClr val="94BED4"/>
                </a:solidFill>
                <a:latin typeface="Droid Serif Italics"/>
              </a:rPr>
              <a:t>Director of Marketing and Community Affairs, </a:t>
            </a:r>
          </a:p>
          <a:p>
            <a:pPr algn="ctr">
              <a:lnSpc>
                <a:spcPts val="2792"/>
              </a:lnSpc>
            </a:pPr>
            <a:r>
              <a:rPr lang="en-US" dirty="0">
                <a:solidFill>
                  <a:srgbClr val="94BED4"/>
                </a:solidFill>
                <a:latin typeface="Droid Serif Italics"/>
              </a:rPr>
              <a:t>The COMET/Central Midlands Regional Transit Authority</a:t>
            </a:r>
          </a:p>
        </p:txBody>
      </p:sp>
    </p:spTree>
    <p:extLst>
      <p:ext uri="{BB962C8B-B14F-4D97-AF65-F5344CB8AC3E}">
        <p14:creationId xmlns:p14="http://schemas.microsoft.com/office/powerpoint/2010/main" val="270449461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olorful bus and a coin&#10;&#10;Description automatically generated">
            <a:extLst>
              <a:ext uri="{FF2B5EF4-FFF2-40B4-BE49-F238E27FC236}">
                <a16:creationId xmlns:a16="http://schemas.microsoft.com/office/drawing/2014/main" id="{397C7344-AA21-F070-F107-553087F9712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87603" y="459988"/>
            <a:ext cx="15543830" cy="9367025"/>
          </a:xfrm>
          <a:prstGeom prst="rect">
            <a:avLst/>
          </a:prstGeom>
        </p:spPr>
      </p:pic>
    </p:spTree>
    <p:extLst>
      <p:ext uri="{BB962C8B-B14F-4D97-AF65-F5344CB8AC3E}">
        <p14:creationId xmlns:p14="http://schemas.microsoft.com/office/powerpoint/2010/main" val="198847343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C17C9DA-C47C-4E7C-96DB-A7FCB01392D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59884" y="0"/>
            <a:ext cx="19807767" cy="11256997"/>
          </a:xfrm>
          <a:prstGeom prst="rect">
            <a:avLst/>
          </a:prstGeom>
        </p:spPr>
      </p:pic>
    </p:spTree>
    <p:extLst>
      <p:ext uri="{BB962C8B-B14F-4D97-AF65-F5344CB8AC3E}">
        <p14:creationId xmlns:p14="http://schemas.microsoft.com/office/powerpoint/2010/main" val="235088188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913AED-5600-4F4D-9F4F-E92113A632C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3319"/>
            <a:ext cx="18293903" cy="10283681"/>
          </a:xfrm>
          <a:prstGeom prst="rect">
            <a:avLst/>
          </a:prstGeom>
        </p:spPr>
      </p:pic>
    </p:spTree>
    <p:extLst>
      <p:ext uri="{BB962C8B-B14F-4D97-AF65-F5344CB8AC3E}">
        <p14:creationId xmlns:p14="http://schemas.microsoft.com/office/powerpoint/2010/main" val="351721036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CC891A5-886B-460A-B626-E2E6D0DA587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71336" y="0"/>
            <a:ext cx="20230672" cy="10395669"/>
          </a:xfrm>
          <a:prstGeom prst="rect">
            <a:avLst/>
          </a:prstGeom>
        </p:spPr>
      </p:pic>
      <p:sp>
        <p:nvSpPr>
          <p:cNvPr id="5" name="Rectangle 4">
            <a:extLst>
              <a:ext uri="{FF2B5EF4-FFF2-40B4-BE49-F238E27FC236}">
                <a16:creationId xmlns:a16="http://schemas.microsoft.com/office/drawing/2014/main" id="{D4ED1BCF-4857-4DD1-91E8-19DBBC4C76B9}"/>
              </a:ext>
            </a:extLst>
          </p:cNvPr>
          <p:cNvSpPr/>
          <p:nvPr/>
        </p:nvSpPr>
        <p:spPr>
          <a:xfrm>
            <a:off x="2971800" y="-495300"/>
            <a:ext cx="685800" cy="11277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A886305-15AA-441D-A795-6C2252048B1D}"/>
              </a:ext>
            </a:extLst>
          </p:cNvPr>
          <p:cNvSpPr/>
          <p:nvPr/>
        </p:nvSpPr>
        <p:spPr>
          <a:xfrm>
            <a:off x="14630400" y="-440966"/>
            <a:ext cx="685800" cy="11277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220006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64E57A-B838-43CB-A165-4C8B281D110B}"/>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28600" y="0"/>
            <a:ext cx="19710550" cy="9639300"/>
          </a:xfrm>
          <a:prstGeom prst="rect">
            <a:avLst/>
          </a:prstGeom>
        </p:spPr>
      </p:pic>
    </p:spTree>
    <p:extLst>
      <p:ext uri="{BB962C8B-B14F-4D97-AF65-F5344CB8AC3E}">
        <p14:creationId xmlns:p14="http://schemas.microsoft.com/office/powerpoint/2010/main" val="204256126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649899-A9FB-49C9-9750-B13EB4FDECA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28600" y="-190500"/>
            <a:ext cx="19727819" cy="10173231"/>
          </a:xfrm>
          <a:prstGeom prst="rect">
            <a:avLst/>
          </a:prstGeom>
        </p:spPr>
      </p:pic>
    </p:spTree>
    <p:extLst>
      <p:ext uri="{BB962C8B-B14F-4D97-AF65-F5344CB8AC3E}">
        <p14:creationId xmlns:p14="http://schemas.microsoft.com/office/powerpoint/2010/main" val="78132879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056022D-4B85-4B3A-83BA-6A671554DC6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2400" y="-142688"/>
            <a:ext cx="18859500" cy="10467788"/>
          </a:xfrm>
          <a:prstGeom prst="rect">
            <a:avLst/>
          </a:prstGeom>
        </p:spPr>
      </p:pic>
    </p:spTree>
    <p:extLst>
      <p:ext uri="{BB962C8B-B14F-4D97-AF65-F5344CB8AC3E}">
        <p14:creationId xmlns:p14="http://schemas.microsoft.com/office/powerpoint/2010/main" val="31884773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2B80FA3-F172-4E36-9120-CFA76F2EBC2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57200" y="-90965"/>
            <a:ext cx="18745200" cy="10377965"/>
          </a:xfrm>
          <a:prstGeom prst="rect">
            <a:avLst/>
          </a:prstGeom>
        </p:spPr>
      </p:pic>
    </p:spTree>
    <p:extLst>
      <p:ext uri="{BB962C8B-B14F-4D97-AF65-F5344CB8AC3E}">
        <p14:creationId xmlns:p14="http://schemas.microsoft.com/office/powerpoint/2010/main" val="8516014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7BD131-3C47-8984-C41F-7877114B18F4}"/>
              </a:ext>
            </a:extLst>
          </p:cNvPr>
          <p:cNvSpPr>
            <a:spLocks noGrp="1"/>
          </p:cNvSpPr>
          <p:nvPr>
            <p:ph type="title"/>
          </p:nvPr>
        </p:nvSpPr>
        <p:spPr>
          <a:xfrm>
            <a:off x="833967" y="581555"/>
            <a:ext cx="15773400" cy="1988345"/>
          </a:xfrm>
        </p:spPr>
        <p:txBody>
          <a:bodyPr/>
          <a:lstStyle/>
          <a:p>
            <a:r>
              <a:rPr lang="en-US" b="1" dirty="0"/>
              <a:t>Real People, Real Riders </a:t>
            </a:r>
            <a:br>
              <a:rPr lang="en-US" b="1" dirty="0"/>
            </a:br>
            <a:r>
              <a:rPr lang="en-US" b="1" dirty="0"/>
              <a:t>Access to Work, Food and Health</a:t>
            </a:r>
          </a:p>
        </p:txBody>
      </p:sp>
      <p:pic>
        <p:nvPicPr>
          <p:cNvPr id="5" name="Picture 4" descr="A person looking up with a serious expression&#10;&#10;Description automatically generated">
            <a:extLst>
              <a:ext uri="{FF2B5EF4-FFF2-40B4-BE49-F238E27FC236}">
                <a16:creationId xmlns:a16="http://schemas.microsoft.com/office/drawing/2014/main" id="{26A2CDC7-AE93-D62E-7EA8-4754DE33403C}"/>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204045" y="3141604"/>
            <a:ext cx="2106299" cy="3054134"/>
          </a:xfrm>
          <a:prstGeom prst="rect">
            <a:avLst/>
          </a:prstGeom>
        </p:spPr>
      </p:pic>
      <p:pic>
        <p:nvPicPr>
          <p:cNvPr id="7" name="Picture 6" descr="A person wearing a crown&#10;&#10;Description automatically generated">
            <a:extLst>
              <a:ext uri="{FF2B5EF4-FFF2-40B4-BE49-F238E27FC236}">
                <a16:creationId xmlns:a16="http://schemas.microsoft.com/office/drawing/2014/main" id="{0F3B3E6C-6C8F-3D37-715A-0A1C24752DD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896663" y="3141601"/>
            <a:ext cx="2106299" cy="3054134"/>
          </a:xfrm>
          <a:prstGeom prst="rect">
            <a:avLst/>
          </a:prstGeom>
        </p:spPr>
      </p:pic>
      <p:pic>
        <p:nvPicPr>
          <p:cNvPr id="9" name="Picture 8" descr="A person wearing blue glasses&#10;&#10;Description automatically generated">
            <a:extLst>
              <a:ext uri="{FF2B5EF4-FFF2-40B4-BE49-F238E27FC236}">
                <a16:creationId xmlns:a16="http://schemas.microsoft.com/office/drawing/2014/main" id="{2CAB3EA9-36DB-91FF-8EB4-3CD8F44BFD95}"/>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2550354" y="3141602"/>
            <a:ext cx="2106299" cy="3054134"/>
          </a:xfrm>
          <a:prstGeom prst="rect">
            <a:avLst/>
          </a:prstGeom>
        </p:spPr>
      </p:pic>
      <p:pic>
        <p:nvPicPr>
          <p:cNvPr id="11" name="Picture 10" descr="A person with white hair and a mustache&#10;&#10;Description automatically generated">
            <a:extLst>
              <a:ext uri="{FF2B5EF4-FFF2-40B4-BE49-F238E27FC236}">
                <a16:creationId xmlns:a16="http://schemas.microsoft.com/office/drawing/2014/main" id="{8FE154DE-D01E-2833-C9CB-988E734BE127}"/>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0075457" y="6529100"/>
            <a:ext cx="2106299" cy="3054134"/>
          </a:xfrm>
          <a:prstGeom prst="rect">
            <a:avLst/>
          </a:prstGeom>
        </p:spPr>
      </p:pic>
      <p:pic>
        <p:nvPicPr>
          <p:cNvPr id="13" name="Picture 12" descr="A person and person looking at a map&#10;&#10;Description automatically generated">
            <a:extLst>
              <a:ext uri="{FF2B5EF4-FFF2-40B4-BE49-F238E27FC236}">
                <a16:creationId xmlns:a16="http://schemas.microsoft.com/office/drawing/2014/main" id="{E8E675BA-22A9-E18D-8533-E55681CE681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2378902" y="6529101"/>
            <a:ext cx="4581200" cy="3054132"/>
          </a:xfrm>
          <a:prstGeom prst="rect">
            <a:avLst/>
          </a:prstGeom>
        </p:spPr>
      </p:pic>
      <p:pic>
        <p:nvPicPr>
          <p:cNvPr id="15" name="Picture 14" descr="A pink numbers on a black background&#10;&#10;Description automatically generated">
            <a:extLst>
              <a:ext uri="{FF2B5EF4-FFF2-40B4-BE49-F238E27FC236}">
                <a16:creationId xmlns:a16="http://schemas.microsoft.com/office/drawing/2014/main" id="{04FF977A-DF74-09BF-DCDF-CBE4208F294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157746" y="3078062"/>
            <a:ext cx="5584706" cy="2065439"/>
          </a:xfrm>
          <a:prstGeom prst="rect">
            <a:avLst/>
          </a:prstGeom>
        </p:spPr>
      </p:pic>
      <p:pic>
        <p:nvPicPr>
          <p:cNvPr id="4" name="Picture 3">
            <a:extLst>
              <a:ext uri="{FF2B5EF4-FFF2-40B4-BE49-F238E27FC236}">
                <a16:creationId xmlns:a16="http://schemas.microsoft.com/office/drawing/2014/main" id="{657AA150-3386-E2B1-6DB0-718FE03B838C}"/>
              </a:ext>
            </a:extLst>
          </p:cNvPr>
          <p:cNvPicPr>
            <a:picLocks noChangeAspect="1"/>
          </p:cNvPicPr>
          <p:nvPr/>
        </p:nvPicPr>
        <p:blipFill>
          <a:blip r:embed="rId8"/>
          <a:stretch>
            <a:fillRect/>
          </a:stretch>
        </p:blipFill>
        <p:spPr>
          <a:xfrm>
            <a:off x="6857115" y="6529100"/>
            <a:ext cx="3034041" cy="3054134"/>
          </a:xfrm>
          <a:prstGeom prst="rect">
            <a:avLst/>
          </a:prstGeom>
        </p:spPr>
      </p:pic>
      <p:pic>
        <p:nvPicPr>
          <p:cNvPr id="8" name="Picture 7">
            <a:extLst>
              <a:ext uri="{FF2B5EF4-FFF2-40B4-BE49-F238E27FC236}">
                <a16:creationId xmlns:a16="http://schemas.microsoft.com/office/drawing/2014/main" id="{FA04C183-6AD4-04A1-92F9-5AE08D639449}"/>
              </a:ext>
            </a:extLst>
          </p:cNvPr>
          <p:cNvPicPr>
            <a:picLocks noChangeAspect="1"/>
          </p:cNvPicPr>
          <p:nvPr/>
        </p:nvPicPr>
        <p:blipFill>
          <a:blip r:embed="rId9"/>
          <a:stretch>
            <a:fillRect/>
          </a:stretch>
        </p:blipFill>
        <p:spPr>
          <a:xfrm>
            <a:off x="3763449" y="6529100"/>
            <a:ext cx="2953668" cy="3054134"/>
          </a:xfrm>
          <a:prstGeom prst="rect">
            <a:avLst/>
          </a:prstGeom>
        </p:spPr>
      </p:pic>
      <p:pic>
        <p:nvPicPr>
          <p:cNvPr id="12" name="Picture 11">
            <a:extLst>
              <a:ext uri="{FF2B5EF4-FFF2-40B4-BE49-F238E27FC236}">
                <a16:creationId xmlns:a16="http://schemas.microsoft.com/office/drawing/2014/main" id="{E6B38F70-3E97-BB34-D3EE-416B5A745FA9}"/>
              </a:ext>
            </a:extLst>
          </p:cNvPr>
          <p:cNvPicPr>
            <a:picLocks noChangeAspect="1"/>
          </p:cNvPicPr>
          <p:nvPr/>
        </p:nvPicPr>
        <p:blipFill>
          <a:blip r:embed="rId10"/>
          <a:stretch>
            <a:fillRect/>
          </a:stretch>
        </p:blipFill>
        <p:spPr>
          <a:xfrm>
            <a:off x="369271" y="6529100"/>
            <a:ext cx="3116042" cy="3054134"/>
          </a:xfrm>
          <a:prstGeom prst="rect">
            <a:avLst/>
          </a:prstGeom>
        </p:spPr>
      </p:pic>
    </p:spTree>
    <p:extLst>
      <p:ext uri="{BB962C8B-B14F-4D97-AF65-F5344CB8AC3E}">
        <p14:creationId xmlns:p14="http://schemas.microsoft.com/office/powerpoint/2010/main" val="8569550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4816593" cy="2709333"/>
          </a:xfrm>
        </p:grpSpPr>
        <p:sp>
          <p:nvSpPr>
            <p:cNvPr id="3" name="Freeform 3"/>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193D6A"/>
            </a:solidFill>
          </p:spPr>
        </p:sp>
        <p:sp>
          <p:nvSpPr>
            <p:cNvPr id="4" name="TextBox 4"/>
            <p:cNvSpPr txBox="1"/>
            <p:nvPr/>
          </p:nvSpPr>
          <p:spPr>
            <a:xfrm>
              <a:off x="0" y="-38100"/>
              <a:ext cx="4816593" cy="2747433"/>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rot="724886">
            <a:off x="-5205192" y="6644740"/>
            <a:ext cx="13431064" cy="5982929"/>
          </a:xfrm>
          <a:custGeom>
            <a:avLst/>
            <a:gdLst/>
            <a:ahLst/>
            <a:cxnLst/>
            <a:rect l="l" t="t" r="r" b="b"/>
            <a:pathLst>
              <a:path w="13431064" h="5982929">
                <a:moveTo>
                  <a:pt x="0" y="0"/>
                </a:moveTo>
                <a:lnTo>
                  <a:pt x="13431065" y="0"/>
                </a:lnTo>
                <a:lnTo>
                  <a:pt x="13431065" y="5982929"/>
                </a:lnTo>
                <a:lnTo>
                  <a:pt x="0" y="598292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12480113" y="1660662"/>
            <a:ext cx="7289526" cy="7289526"/>
          </a:xfrm>
          <a:custGeom>
            <a:avLst/>
            <a:gdLst/>
            <a:ahLst/>
            <a:cxnLst/>
            <a:rect l="l" t="t" r="r" b="b"/>
            <a:pathLst>
              <a:path w="7289526" h="7289526">
                <a:moveTo>
                  <a:pt x="0" y="0"/>
                </a:moveTo>
                <a:lnTo>
                  <a:pt x="7289526" y="0"/>
                </a:lnTo>
                <a:lnTo>
                  <a:pt x="7289526" y="7289526"/>
                </a:lnTo>
                <a:lnTo>
                  <a:pt x="0" y="7289526"/>
                </a:lnTo>
                <a:lnTo>
                  <a:pt x="0" y="0"/>
                </a:lnTo>
                <a:close/>
              </a:path>
            </a:pathLst>
          </a:custGeom>
          <a:blipFill>
            <a:blip r:embed="rId4">
              <a:alphaModFix amt="32999"/>
              <a:extLst>
                <a:ext uri="{96DAC541-7B7A-43D3-8B79-37D633B846F1}">
                  <asvg:svgBlip xmlns:asvg="http://schemas.microsoft.com/office/drawing/2016/SVG/main" r:embed="rId5"/>
                </a:ext>
              </a:extLst>
            </a:blip>
            <a:stretch>
              <a:fillRect/>
            </a:stretch>
          </a:blipFill>
        </p:spPr>
      </p:sp>
      <p:sp>
        <p:nvSpPr>
          <p:cNvPr id="7" name="Freeform 7"/>
          <p:cNvSpPr/>
          <p:nvPr/>
        </p:nvSpPr>
        <p:spPr>
          <a:xfrm flipH="1" flipV="1">
            <a:off x="8061011" y="6996644"/>
            <a:ext cx="10365741" cy="4617466"/>
          </a:xfrm>
          <a:custGeom>
            <a:avLst/>
            <a:gdLst/>
            <a:ahLst/>
            <a:cxnLst/>
            <a:rect l="l" t="t" r="r" b="b"/>
            <a:pathLst>
              <a:path w="10365741" h="4617466">
                <a:moveTo>
                  <a:pt x="10365741" y="4617466"/>
                </a:moveTo>
                <a:lnTo>
                  <a:pt x="0" y="4617466"/>
                </a:lnTo>
                <a:lnTo>
                  <a:pt x="0" y="0"/>
                </a:lnTo>
                <a:lnTo>
                  <a:pt x="10365741" y="0"/>
                </a:lnTo>
                <a:lnTo>
                  <a:pt x="10365741" y="4617466"/>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8" name="Group 8"/>
          <p:cNvGrpSpPr/>
          <p:nvPr/>
        </p:nvGrpSpPr>
        <p:grpSpPr>
          <a:xfrm>
            <a:off x="5611005" y="2720965"/>
            <a:ext cx="7065991" cy="4635119"/>
            <a:chOff x="0" y="323850"/>
            <a:chExt cx="9421321" cy="6180158"/>
          </a:xfrm>
        </p:grpSpPr>
        <p:sp>
          <p:nvSpPr>
            <p:cNvPr id="9" name="TextBox 9"/>
            <p:cNvSpPr txBox="1"/>
            <p:nvPr/>
          </p:nvSpPr>
          <p:spPr>
            <a:xfrm>
              <a:off x="2519405" y="2126286"/>
              <a:ext cx="4826340" cy="1630810"/>
            </a:xfrm>
            <a:prstGeom prst="rect">
              <a:avLst/>
            </a:prstGeom>
          </p:spPr>
          <p:txBody>
            <a:bodyPr lIns="0" tIns="0" rIns="0" bIns="0" rtlCol="0" anchor="t">
              <a:spAutoFit/>
            </a:bodyPr>
            <a:lstStyle/>
            <a:p>
              <a:pPr algn="ctr">
                <a:lnSpc>
                  <a:spcPts val="10283"/>
                </a:lnSpc>
              </a:pPr>
              <a:r>
                <a:rPr lang="en-US" sz="7345" dirty="0">
                  <a:solidFill>
                    <a:srgbClr val="FFFFFF"/>
                  </a:solidFill>
                  <a:latin typeface="Droid Serif"/>
                </a:rPr>
                <a:t>OF THE </a:t>
              </a:r>
            </a:p>
          </p:txBody>
        </p:sp>
        <p:sp>
          <p:nvSpPr>
            <p:cNvPr id="10" name="TextBox 10"/>
            <p:cNvSpPr txBox="1"/>
            <p:nvPr/>
          </p:nvSpPr>
          <p:spPr>
            <a:xfrm>
              <a:off x="373144" y="3639199"/>
              <a:ext cx="9048177" cy="2864809"/>
            </a:xfrm>
            <a:prstGeom prst="rect">
              <a:avLst/>
            </a:prstGeom>
          </p:spPr>
          <p:txBody>
            <a:bodyPr lIns="0" tIns="0" rIns="0" bIns="0" rtlCol="0" anchor="t">
              <a:spAutoFit/>
            </a:bodyPr>
            <a:lstStyle/>
            <a:p>
              <a:pPr algn="ctr">
                <a:lnSpc>
                  <a:spcPts val="15393"/>
                </a:lnSpc>
              </a:pPr>
              <a:r>
                <a:rPr lang="en-US" sz="15707" spc="-801" dirty="0">
                  <a:solidFill>
                    <a:srgbClr val="FFFFFF"/>
                  </a:solidFill>
                  <a:latin typeface="Droid Serif Bold"/>
                </a:rPr>
                <a:t>PENNY</a:t>
              </a:r>
            </a:p>
          </p:txBody>
        </p:sp>
        <p:sp>
          <p:nvSpPr>
            <p:cNvPr id="11" name="TextBox 11"/>
            <p:cNvSpPr txBox="1"/>
            <p:nvPr/>
          </p:nvSpPr>
          <p:spPr>
            <a:xfrm>
              <a:off x="0" y="323850"/>
              <a:ext cx="9421321" cy="2864856"/>
            </a:xfrm>
            <a:prstGeom prst="rect">
              <a:avLst/>
            </a:prstGeom>
          </p:spPr>
          <p:txBody>
            <a:bodyPr lIns="0" tIns="0" rIns="0" bIns="0" rtlCol="0" anchor="t">
              <a:spAutoFit/>
            </a:bodyPr>
            <a:lstStyle/>
            <a:p>
              <a:pPr algn="ctr">
                <a:lnSpc>
                  <a:spcPts val="15394"/>
                </a:lnSpc>
              </a:pPr>
              <a:r>
                <a:rPr lang="en-US" sz="15708" spc="-1193" dirty="0">
                  <a:solidFill>
                    <a:srgbClr val="FFFFFF"/>
                  </a:solidFill>
                  <a:latin typeface="Droid Serif Bold"/>
                </a:rPr>
                <a:t>STATE</a:t>
              </a:r>
            </a:p>
          </p:txBody>
        </p:sp>
        <p:sp>
          <p:nvSpPr>
            <p:cNvPr id="12" name="Freeform 12"/>
            <p:cNvSpPr/>
            <p:nvPr/>
          </p:nvSpPr>
          <p:spPr>
            <a:xfrm>
              <a:off x="307106" y="3015056"/>
              <a:ext cx="1991624" cy="237721"/>
            </a:xfrm>
            <a:custGeom>
              <a:avLst/>
              <a:gdLst/>
              <a:ahLst/>
              <a:cxnLst/>
              <a:rect l="l" t="t" r="r" b="b"/>
              <a:pathLst>
                <a:path w="1991624" h="237721">
                  <a:moveTo>
                    <a:pt x="0" y="0"/>
                  </a:moveTo>
                  <a:lnTo>
                    <a:pt x="1991624" y="0"/>
                  </a:lnTo>
                  <a:lnTo>
                    <a:pt x="1991624" y="237721"/>
                  </a:lnTo>
                  <a:lnTo>
                    <a:pt x="0" y="237721"/>
                  </a:lnTo>
                  <a:lnTo>
                    <a:pt x="0" y="0"/>
                  </a:lnTo>
                  <a:close/>
                </a:path>
              </a:pathLst>
            </a:custGeom>
            <a: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l="-165245"/>
              </a:stretch>
            </a:blipFill>
          </p:spPr>
        </p:sp>
        <p:sp>
          <p:nvSpPr>
            <p:cNvPr id="13" name="Freeform 13"/>
            <p:cNvSpPr/>
            <p:nvPr/>
          </p:nvSpPr>
          <p:spPr>
            <a:xfrm>
              <a:off x="7249463" y="3015056"/>
              <a:ext cx="2153325" cy="237721"/>
            </a:xfrm>
            <a:custGeom>
              <a:avLst/>
              <a:gdLst/>
              <a:ahLst/>
              <a:cxnLst/>
              <a:rect l="l" t="t" r="r" b="b"/>
              <a:pathLst>
                <a:path w="2153325" h="237721">
                  <a:moveTo>
                    <a:pt x="0" y="0"/>
                  </a:moveTo>
                  <a:lnTo>
                    <a:pt x="2153326" y="0"/>
                  </a:lnTo>
                  <a:lnTo>
                    <a:pt x="2153326" y="237721"/>
                  </a:lnTo>
                  <a:lnTo>
                    <a:pt x="0" y="237721"/>
                  </a:lnTo>
                  <a:lnTo>
                    <a:pt x="0" y="0"/>
                  </a:lnTo>
                  <a:close/>
                </a:path>
              </a:pathLst>
            </a:custGeom>
            <a: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r="-145327"/>
              </a:stretch>
            </a:blipFill>
          </p:spPr>
        </p:sp>
      </p:grpSp>
      <p:grpSp>
        <p:nvGrpSpPr>
          <p:cNvPr id="14" name="Group 14"/>
          <p:cNvGrpSpPr/>
          <p:nvPr/>
        </p:nvGrpSpPr>
        <p:grpSpPr>
          <a:xfrm>
            <a:off x="6963549" y="-800100"/>
            <a:ext cx="4623412" cy="4623412"/>
            <a:chOff x="0" y="0"/>
            <a:chExt cx="6164550" cy="6164550"/>
          </a:xfrm>
        </p:grpSpPr>
        <p:sp>
          <p:nvSpPr>
            <p:cNvPr id="15" name="Freeform 15"/>
            <p:cNvSpPr/>
            <p:nvPr/>
          </p:nvSpPr>
          <p:spPr>
            <a:xfrm>
              <a:off x="0" y="0"/>
              <a:ext cx="6164550" cy="6164550"/>
            </a:xfrm>
            <a:custGeom>
              <a:avLst/>
              <a:gdLst/>
              <a:ahLst/>
              <a:cxnLst/>
              <a:rect l="l" t="t" r="r" b="b"/>
              <a:pathLst>
                <a:path w="6164550" h="6164550">
                  <a:moveTo>
                    <a:pt x="0" y="0"/>
                  </a:moveTo>
                  <a:lnTo>
                    <a:pt x="6164550" y="0"/>
                  </a:lnTo>
                  <a:lnTo>
                    <a:pt x="6164550" y="6164550"/>
                  </a:lnTo>
                  <a:lnTo>
                    <a:pt x="0" y="6164550"/>
                  </a:lnTo>
                  <a:lnTo>
                    <a:pt x="0" y="0"/>
                  </a:lnTo>
                  <a:close/>
                </a:path>
              </a:pathLst>
            </a:custGeom>
            <a: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a:blipFill>
          </p:spPr>
        </p:sp>
        <p:sp>
          <p:nvSpPr>
            <p:cNvPr id="16" name="Freeform 16"/>
            <p:cNvSpPr/>
            <p:nvPr/>
          </p:nvSpPr>
          <p:spPr>
            <a:xfrm>
              <a:off x="1714619" y="1857076"/>
              <a:ext cx="2820930" cy="2364780"/>
            </a:xfrm>
            <a:custGeom>
              <a:avLst/>
              <a:gdLst/>
              <a:ahLst/>
              <a:cxnLst/>
              <a:rect l="l" t="t" r="r" b="b"/>
              <a:pathLst>
                <a:path w="2820930" h="2364780">
                  <a:moveTo>
                    <a:pt x="0" y="0"/>
                  </a:moveTo>
                  <a:lnTo>
                    <a:pt x="2820930" y="0"/>
                  </a:lnTo>
                  <a:lnTo>
                    <a:pt x="2820930" y="2364779"/>
                  </a:lnTo>
                  <a:lnTo>
                    <a:pt x="0" y="2364779"/>
                  </a:lnTo>
                  <a:lnTo>
                    <a:pt x="0" y="0"/>
                  </a:lnTo>
                  <a:close/>
                </a:path>
              </a:pathLst>
            </a:custGeom>
            <a:blipFill>
              <a:blip r:embed="rId10" cstate="screen">
                <a:extLst>
                  <a:ext uri="{28A0092B-C50C-407E-A947-70E740481C1C}">
                    <a14:useLocalDpi xmlns:a14="http://schemas.microsoft.com/office/drawing/2010/main"/>
                  </a:ext>
                </a:extLst>
              </a:blip>
              <a:stretch>
                <a:fillRect/>
              </a:stretch>
            </a:blipFill>
          </p:spPr>
        </p:sp>
      </p:grpSp>
      <p:sp>
        <p:nvSpPr>
          <p:cNvPr id="17" name="Freeform 17"/>
          <p:cNvSpPr/>
          <p:nvPr/>
        </p:nvSpPr>
        <p:spPr>
          <a:xfrm>
            <a:off x="-1326795" y="-1289364"/>
            <a:ext cx="7289526" cy="7289526"/>
          </a:xfrm>
          <a:custGeom>
            <a:avLst/>
            <a:gdLst/>
            <a:ahLst/>
            <a:cxnLst/>
            <a:rect l="l" t="t" r="r" b="b"/>
            <a:pathLst>
              <a:path w="7289526" h="7289526">
                <a:moveTo>
                  <a:pt x="0" y="0"/>
                </a:moveTo>
                <a:lnTo>
                  <a:pt x="7289526" y="0"/>
                </a:lnTo>
                <a:lnTo>
                  <a:pt x="7289526" y="7289526"/>
                </a:lnTo>
                <a:lnTo>
                  <a:pt x="0" y="7289526"/>
                </a:lnTo>
                <a:lnTo>
                  <a:pt x="0" y="0"/>
                </a:lnTo>
                <a:close/>
              </a:path>
            </a:pathLst>
          </a:custGeom>
          <a:blipFill>
            <a:blip r:embed="rId4">
              <a:alphaModFix amt="32999"/>
              <a:extLst>
                <a:ext uri="{96DAC541-7B7A-43D3-8B79-37D633B846F1}">
                  <asvg:svgBlip xmlns:asvg="http://schemas.microsoft.com/office/drawing/2016/SVG/main" r:embed="rId5"/>
                </a:ext>
              </a:extLst>
            </a:blip>
            <a:stretch>
              <a:fillRect/>
            </a:stretch>
          </a:blipFill>
        </p:spPr>
      </p:sp>
      <p:sp>
        <p:nvSpPr>
          <p:cNvPr id="18" name="TextBox 18"/>
          <p:cNvSpPr txBox="1"/>
          <p:nvPr/>
        </p:nvSpPr>
        <p:spPr>
          <a:xfrm>
            <a:off x="0" y="7086114"/>
            <a:ext cx="18288000" cy="662941"/>
          </a:xfrm>
          <a:prstGeom prst="rect">
            <a:avLst/>
          </a:prstGeom>
        </p:spPr>
        <p:txBody>
          <a:bodyPr lIns="0" tIns="0" rIns="0" bIns="0" rtlCol="0" anchor="t">
            <a:spAutoFit/>
          </a:bodyPr>
          <a:lstStyle/>
          <a:p>
            <a:pPr algn="ctr">
              <a:lnSpc>
                <a:spcPts val="5459"/>
              </a:lnSpc>
            </a:pPr>
            <a:r>
              <a:rPr lang="en-US" sz="3899" spc="2507">
                <a:solidFill>
                  <a:srgbClr val="94BED4"/>
                </a:solidFill>
                <a:latin typeface="Droid Serif"/>
              </a:rPr>
              <a:t>2023</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7BD131-3C47-8984-C41F-7877114B18F4}"/>
              </a:ext>
            </a:extLst>
          </p:cNvPr>
          <p:cNvSpPr>
            <a:spLocks noGrp="1"/>
          </p:cNvSpPr>
          <p:nvPr>
            <p:ph type="title"/>
          </p:nvPr>
        </p:nvSpPr>
        <p:spPr>
          <a:xfrm>
            <a:off x="833967" y="581555"/>
            <a:ext cx="15773400" cy="1988345"/>
          </a:xfrm>
        </p:spPr>
        <p:txBody>
          <a:bodyPr/>
          <a:lstStyle/>
          <a:p>
            <a:r>
              <a:rPr lang="en-US" b="1" dirty="0"/>
              <a:t>Real People, Real Riders – DART paratransit</a:t>
            </a:r>
          </a:p>
        </p:txBody>
      </p:sp>
      <p:pic>
        <p:nvPicPr>
          <p:cNvPr id="5" name="Picture 4" descr="A group of people getting off a bus&#10;&#10;Description automatically generated">
            <a:extLst>
              <a:ext uri="{FF2B5EF4-FFF2-40B4-BE49-F238E27FC236}">
                <a16:creationId xmlns:a16="http://schemas.microsoft.com/office/drawing/2014/main" id="{783EFE16-2FD1-F55D-016F-0408566FB67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04555" y="2699647"/>
            <a:ext cx="7374320" cy="6364037"/>
          </a:xfrm>
          <a:prstGeom prst="rect">
            <a:avLst/>
          </a:prstGeom>
        </p:spPr>
      </p:pic>
      <p:pic>
        <p:nvPicPr>
          <p:cNvPr id="7" name="Picture 6" descr="A black background with blue text&#10;&#10;Description automatically generated">
            <a:extLst>
              <a:ext uri="{FF2B5EF4-FFF2-40B4-BE49-F238E27FC236}">
                <a16:creationId xmlns:a16="http://schemas.microsoft.com/office/drawing/2014/main" id="{4F96CDFC-7085-62A5-A71E-61496DB935B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865974" y="5228551"/>
            <a:ext cx="7741394" cy="1798829"/>
          </a:xfrm>
          <a:prstGeom prst="rect">
            <a:avLst/>
          </a:prstGeom>
        </p:spPr>
      </p:pic>
    </p:spTree>
    <p:extLst>
      <p:ext uri="{BB962C8B-B14F-4D97-AF65-F5344CB8AC3E}">
        <p14:creationId xmlns:p14="http://schemas.microsoft.com/office/powerpoint/2010/main" val="68198305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7BD131-3C47-8984-C41F-7877114B18F4}"/>
              </a:ext>
            </a:extLst>
          </p:cNvPr>
          <p:cNvSpPr>
            <a:spLocks noGrp="1"/>
          </p:cNvSpPr>
          <p:nvPr>
            <p:ph type="title"/>
          </p:nvPr>
        </p:nvSpPr>
        <p:spPr>
          <a:xfrm>
            <a:off x="1257300" y="547688"/>
            <a:ext cx="13493022" cy="1988345"/>
          </a:xfrm>
        </p:spPr>
        <p:txBody>
          <a:bodyPr/>
          <a:lstStyle/>
          <a:p>
            <a:r>
              <a:rPr lang="en-US" b="1" dirty="0"/>
              <a:t>Community Programs and Services Beyond the Road</a:t>
            </a:r>
          </a:p>
        </p:txBody>
      </p:sp>
      <p:pic>
        <p:nvPicPr>
          <p:cNvPr id="7" name="Content Placeholder 6" descr="A green and black logo&#10;&#10;Description automatically generated">
            <a:extLst>
              <a:ext uri="{FF2B5EF4-FFF2-40B4-BE49-F238E27FC236}">
                <a16:creationId xmlns:a16="http://schemas.microsoft.com/office/drawing/2014/main" id="{D97B9333-D262-7D7F-74E5-9E8F774CB652}"/>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1257300" y="3028274"/>
            <a:ext cx="5893008" cy="2135613"/>
          </a:xfrm>
        </p:spPr>
      </p:pic>
      <p:pic>
        <p:nvPicPr>
          <p:cNvPr id="9" name="Picture 8" descr="A close up of a sign&#10;&#10;Description automatically generated">
            <a:extLst>
              <a:ext uri="{FF2B5EF4-FFF2-40B4-BE49-F238E27FC236}">
                <a16:creationId xmlns:a16="http://schemas.microsoft.com/office/drawing/2014/main" id="{E17DCD7C-815A-73DD-A4F4-FC719165437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919764" y="3028274"/>
            <a:ext cx="4402112" cy="1588262"/>
          </a:xfrm>
          <a:prstGeom prst="rect">
            <a:avLst/>
          </a:prstGeom>
        </p:spPr>
      </p:pic>
      <p:pic>
        <p:nvPicPr>
          <p:cNvPr id="11" name="Graphic 10">
            <a:extLst>
              <a:ext uri="{FF2B5EF4-FFF2-40B4-BE49-F238E27FC236}">
                <a16:creationId xmlns:a16="http://schemas.microsoft.com/office/drawing/2014/main" id="{64E060AC-D8F5-6DBB-F782-BCDE33D98CC9}"/>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961067" y="6795439"/>
            <a:ext cx="5186891" cy="1855034"/>
          </a:xfrm>
          <a:prstGeom prst="rect">
            <a:avLst/>
          </a:prstGeom>
        </p:spPr>
      </p:pic>
      <p:pic>
        <p:nvPicPr>
          <p:cNvPr id="13" name="Picture 12" descr="A close-up of a logo&#10;&#10;Description automatically generated">
            <a:extLst>
              <a:ext uri="{FF2B5EF4-FFF2-40B4-BE49-F238E27FC236}">
                <a16:creationId xmlns:a16="http://schemas.microsoft.com/office/drawing/2014/main" id="{C6468585-FF83-890F-413A-0B78340047D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257300" y="5554565"/>
            <a:ext cx="5893008" cy="2168391"/>
          </a:xfrm>
          <a:prstGeom prst="rect">
            <a:avLst/>
          </a:prstGeom>
        </p:spPr>
      </p:pic>
      <p:pic>
        <p:nvPicPr>
          <p:cNvPr id="14" name="Picture 13">
            <a:extLst>
              <a:ext uri="{FF2B5EF4-FFF2-40B4-BE49-F238E27FC236}">
                <a16:creationId xmlns:a16="http://schemas.microsoft.com/office/drawing/2014/main" id="{A6CB8B97-F9BF-E5ED-609B-965E9C60F5CC}"/>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7508068" y="3028275"/>
            <a:ext cx="4053938" cy="4694682"/>
          </a:xfrm>
          <a:prstGeom prst="rect">
            <a:avLst/>
          </a:prstGeom>
        </p:spPr>
      </p:pic>
      <p:pic>
        <p:nvPicPr>
          <p:cNvPr id="16" name="Picture 15" descr="A green and black logo&#10;&#10;Description automatically generated">
            <a:extLst>
              <a:ext uri="{FF2B5EF4-FFF2-40B4-BE49-F238E27FC236}">
                <a16:creationId xmlns:a16="http://schemas.microsoft.com/office/drawing/2014/main" id="{7E034AFC-932C-FE5C-7C30-59949F8F247D}"/>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1961066" y="4929266"/>
            <a:ext cx="4432299" cy="1119267"/>
          </a:xfrm>
          <a:prstGeom prst="rect">
            <a:avLst/>
          </a:prstGeom>
        </p:spPr>
      </p:pic>
      <p:pic>
        <p:nvPicPr>
          <p:cNvPr id="18" name="Picture 17" descr="A green text on a white background&#10;&#10;Description automatically generated">
            <a:extLst>
              <a:ext uri="{FF2B5EF4-FFF2-40B4-BE49-F238E27FC236}">
                <a16:creationId xmlns:a16="http://schemas.microsoft.com/office/drawing/2014/main" id="{A36748B0-96C4-66D7-6082-6C5B013FA84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218515" y="7884280"/>
            <a:ext cx="6218715" cy="1548281"/>
          </a:xfrm>
          <a:prstGeom prst="rect">
            <a:avLst/>
          </a:prstGeom>
        </p:spPr>
      </p:pic>
    </p:spTree>
    <p:extLst>
      <p:ext uri="{BB962C8B-B14F-4D97-AF65-F5344CB8AC3E}">
        <p14:creationId xmlns:p14="http://schemas.microsoft.com/office/powerpoint/2010/main" val="277325146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logo of the university of south carolina&#10;&#10;Description automatically generated">
            <a:extLst>
              <a:ext uri="{FF2B5EF4-FFF2-40B4-BE49-F238E27FC236}">
                <a16:creationId xmlns:a16="http://schemas.microsoft.com/office/drawing/2014/main" id="{A224E66E-C000-3B8F-F746-3616F97F5D8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767577" y="4534098"/>
            <a:ext cx="4752846" cy="2325726"/>
          </a:xfrm>
          <a:prstGeom prst="rect">
            <a:avLst/>
          </a:prstGeom>
        </p:spPr>
      </p:pic>
      <p:pic>
        <p:nvPicPr>
          <p:cNvPr id="3" name="Picture 2" descr="A purple text on a black background&#10;&#10;Description automatically generated">
            <a:extLst>
              <a:ext uri="{FF2B5EF4-FFF2-40B4-BE49-F238E27FC236}">
                <a16:creationId xmlns:a16="http://schemas.microsoft.com/office/drawing/2014/main" id="{63492F53-EA55-F077-5762-0B4A75F2B36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014425" y="2327907"/>
            <a:ext cx="5835329" cy="1216728"/>
          </a:xfrm>
          <a:prstGeom prst="rect">
            <a:avLst/>
          </a:prstGeom>
        </p:spPr>
      </p:pic>
      <p:pic>
        <p:nvPicPr>
          <p:cNvPr id="5" name="Picture 4" descr="A yellow and blue logo&#10;&#10;Description automatically generated">
            <a:extLst>
              <a:ext uri="{FF2B5EF4-FFF2-40B4-BE49-F238E27FC236}">
                <a16:creationId xmlns:a16="http://schemas.microsoft.com/office/drawing/2014/main" id="{34FD94EF-5DF3-A52D-DD8B-FA139351208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126175" y="2348838"/>
            <a:ext cx="3691076" cy="1476429"/>
          </a:xfrm>
          <a:prstGeom prst="rect">
            <a:avLst/>
          </a:prstGeom>
        </p:spPr>
      </p:pic>
      <p:sp>
        <p:nvSpPr>
          <p:cNvPr id="8" name="Title 1">
            <a:extLst>
              <a:ext uri="{FF2B5EF4-FFF2-40B4-BE49-F238E27FC236}">
                <a16:creationId xmlns:a16="http://schemas.microsoft.com/office/drawing/2014/main" id="{CA52C8AA-3107-6BFC-31BD-032DCC06F82B}"/>
              </a:ext>
            </a:extLst>
          </p:cNvPr>
          <p:cNvSpPr txBox="1">
            <a:spLocks/>
          </p:cNvSpPr>
          <p:nvPr/>
        </p:nvSpPr>
        <p:spPr>
          <a:xfrm>
            <a:off x="1257300" y="547688"/>
            <a:ext cx="15773400" cy="198834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600" b="1"/>
              <a:t>Innovation to Serve ALL Our Community</a:t>
            </a:r>
            <a:endParaRPr lang="en-US" sz="6600" b="1" dirty="0"/>
          </a:p>
        </p:txBody>
      </p:sp>
      <p:pic>
        <p:nvPicPr>
          <p:cNvPr id="1026" name="Picture 2" descr="Download MTC Logos | Midlands Technical College">
            <a:extLst>
              <a:ext uri="{FF2B5EF4-FFF2-40B4-BE49-F238E27FC236}">
                <a16:creationId xmlns:a16="http://schemas.microsoft.com/office/drawing/2014/main" id="{C2099659-398F-C70B-2B0E-CAB47C2727D8}"/>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3051478" y="4534098"/>
            <a:ext cx="3163956" cy="232572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outh Carolina's Columbia College Deploys YuJa Video Platform and Panorama  Digital Accessibility Platform to Enhance Teaching and Learning - YuJa  Official Home Page YuJa">
            <a:extLst>
              <a:ext uri="{FF2B5EF4-FFF2-40B4-BE49-F238E27FC236}">
                <a16:creationId xmlns:a16="http://schemas.microsoft.com/office/drawing/2014/main" id="{5ED24F48-A5B7-7229-E237-FB36B1A117C0}"/>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340871" y="4325420"/>
            <a:ext cx="4137108" cy="274308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red text on a black background&#10;&#10;Description automatically generated">
            <a:extLst>
              <a:ext uri="{FF2B5EF4-FFF2-40B4-BE49-F238E27FC236}">
                <a16:creationId xmlns:a16="http://schemas.microsoft.com/office/drawing/2014/main" id="{0BF0F6B3-AD0A-CFD4-58C6-73169D3EA9D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2535146" y="7899505"/>
            <a:ext cx="4340013" cy="1591931"/>
          </a:xfrm>
          <a:prstGeom prst="rect">
            <a:avLst/>
          </a:prstGeom>
        </p:spPr>
      </p:pic>
      <p:pic>
        <p:nvPicPr>
          <p:cNvPr id="9" name="Picture 8" descr="A red and black logo&#10;&#10;Description automatically generated">
            <a:extLst>
              <a:ext uri="{FF2B5EF4-FFF2-40B4-BE49-F238E27FC236}">
                <a16:creationId xmlns:a16="http://schemas.microsoft.com/office/drawing/2014/main" id="{DE74D528-C517-A8CF-09D8-69D6AF097E4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412841" y="8370858"/>
            <a:ext cx="3993168" cy="649224"/>
          </a:xfrm>
          <a:prstGeom prst="rect">
            <a:avLst/>
          </a:prstGeom>
        </p:spPr>
      </p:pic>
      <p:pic>
        <p:nvPicPr>
          <p:cNvPr id="12" name="Picture 11" descr="A red and black logo&#10;&#10;Description automatically generated">
            <a:extLst>
              <a:ext uri="{FF2B5EF4-FFF2-40B4-BE49-F238E27FC236}">
                <a16:creationId xmlns:a16="http://schemas.microsoft.com/office/drawing/2014/main" id="{2CBD7E69-F4C7-A9EA-A0FE-603CA4A39EE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147416" y="8370858"/>
            <a:ext cx="3993168" cy="649224"/>
          </a:xfrm>
          <a:prstGeom prst="rect">
            <a:avLst/>
          </a:prstGeom>
        </p:spPr>
      </p:pic>
    </p:spTree>
    <p:extLst>
      <p:ext uri="{BB962C8B-B14F-4D97-AF65-F5344CB8AC3E}">
        <p14:creationId xmlns:p14="http://schemas.microsoft.com/office/powerpoint/2010/main" val="315086158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A52C8AA-3107-6BFC-31BD-032DCC06F82B}"/>
              </a:ext>
            </a:extLst>
          </p:cNvPr>
          <p:cNvSpPr txBox="1">
            <a:spLocks/>
          </p:cNvSpPr>
          <p:nvPr/>
        </p:nvSpPr>
        <p:spPr>
          <a:xfrm>
            <a:off x="1257300" y="547688"/>
            <a:ext cx="15773400" cy="198834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600" b="1"/>
              <a:t>Innovation to Serve ALL Our Community</a:t>
            </a:r>
            <a:endParaRPr lang="en-US" sz="6600" b="1" dirty="0"/>
          </a:p>
        </p:txBody>
      </p:sp>
      <p:pic>
        <p:nvPicPr>
          <p:cNvPr id="3" name="Picture 2" descr="A black background with a black square&#10;&#10;Description automatically generated with medium confidence">
            <a:extLst>
              <a:ext uri="{FF2B5EF4-FFF2-40B4-BE49-F238E27FC236}">
                <a16:creationId xmlns:a16="http://schemas.microsoft.com/office/drawing/2014/main" id="{97AC15C9-91EA-DDE3-921A-8C7991A1184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257301" y="3536555"/>
            <a:ext cx="4205417" cy="1610847"/>
          </a:xfrm>
          <a:prstGeom prst="rect">
            <a:avLst/>
          </a:prstGeom>
        </p:spPr>
      </p:pic>
      <p:pic>
        <p:nvPicPr>
          <p:cNvPr id="6" name="Picture 5" descr="Blue text on a black background&#10;&#10;Description automatically generated">
            <a:extLst>
              <a:ext uri="{FF2B5EF4-FFF2-40B4-BE49-F238E27FC236}">
                <a16:creationId xmlns:a16="http://schemas.microsoft.com/office/drawing/2014/main" id="{0B0DA296-02CB-0D12-336C-9A0C44F1FD4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09989" y="3278353"/>
            <a:ext cx="6268022" cy="2614940"/>
          </a:xfrm>
          <a:prstGeom prst="rect">
            <a:avLst/>
          </a:prstGeom>
        </p:spPr>
      </p:pic>
      <p:pic>
        <p:nvPicPr>
          <p:cNvPr id="9" name="Picture 8" descr="A close-up of a logo&#10;&#10;Description automatically generated">
            <a:extLst>
              <a:ext uri="{FF2B5EF4-FFF2-40B4-BE49-F238E27FC236}">
                <a16:creationId xmlns:a16="http://schemas.microsoft.com/office/drawing/2014/main" id="{98EB44E1-4239-D115-620D-624218E65E9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825283" y="3799934"/>
            <a:ext cx="4205417" cy="1571774"/>
          </a:xfrm>
          <a:prstGeom prst="rect">
            <a:avLst/>
          </a:prstGeom>
        </p:spPr>
      </p:pic>
      <p:pic>
        <p:nvPicPr>
          <p:cNvPr id="11" name="Picture 10" descr="A logo of a veteran&#10;&#10;Description automatically generated">
            <a:extLst>
              <a:ext uri="{FF2B5EF4-FFF2-40B4-BE49-F238E27FC236}">
                <a16:creationId xmlns:a16="http://schemas.microsoft.com/office/drawing/2014/main" id="{3DB178B3-F4BC-A911-0D71-8185AAB80093}"/>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009988" y="6795188"/>
            <a:ext cx="6268022" cy="1328223"/>
          </a:xfrm>
          <a:prstGeom prst="rect">
            <a:avLst/>
          </a:prstGeom>
        </p:spPr>
      </p:pic>
      <p:pic>
        <p:nvPicPr>
          <p:cNvPr id="13" name="Picture 12" descr="A logo of a company&#10;&#10;Description automatically generated">
            <a:extLst>
              <a:ext uri="{FF2B5EF4-FFF2-40B4-BE49-F238E27FC236}">
                <a16:creationId xmlns:a16="http://schemas.microsoft.com/office/drawing/2014/main" id="{76E42301-B7FA-5496-D4A7-6C0CFC98F53B}"/>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036701" y="5835684"/>
            <a:ext cx="2646614" cy="3009456"/>
          </a:xfrm>
          <a:prstGeom prst="rect">
            <a:avLst/>
          </a:prstGeom>
        </p:spPr>
      </p:pic>
      <p:pic>
        <p:nvPicPr>
          <p:cNvPr id="17" name="Picture 16" descr="A logo of a military army&#10;&#10;Description automatically generated">
            <a:extLst>
              <a:ext uri="{FF2B5EF4-FFF2-40B4-BE49-F238E27FC236}">
                <a16:creationId xmlns:a16="http://schemas.microsoft.com/office/drawing/2014/main" id="{A22B00EE-CA12-3DDE-0A7F-C7422597D028}"/>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3604683" y="6010650"/>
            <a:ext cx="2646614" cy="2659524"/>
          </a:xfrm>
          <a:prstGeom prst="rect">
            <a:avLst/>
          </a:prstGeom>
        </p:spPr>
      </p:pic>
    </p:spTree>
    <p:extLst>
      <p:ext uri="{BB962C8B-B14F-4D97-AF65-F5344CB8AC3E}">
        <p14:creationId xmlns:p14="http://schemas.microsoft.com/office/powerpoint/2010/main" val="308887775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up of a dollar bill">
            <a:extLst>
              <a:ext uri="{FF2B5EF4-FFF2-40B4-BE49-F238E27FC236}">
                <a16:creationId xmlns:a16="http://schemas.microsoft.com/office/drawing/2014/main" id="{7C89FBE5-33C6-EEBB-B510-64762CD48FCB}"/>
              </a:ext>
            </a:extLst>
          </p:cNvPr>
          <p:cNvPicPr>
            <a:picLocks noChangeAspect="1"/>
          </p:cNvPicPr>
          <p:nvPr/>
        </p:nvPicPr>
        <p:blipFill>
          <a:blip r:embed="rId2">
            <a:extLst>
              <a:ext uri="{28A0092B-C50C-407E-A947-70E740481C1C}">
                <a14:useLocalDpi xmlns:a14="http://schemas.microsoft.com/office/drawing/2010/main"/>
              </a:ext>
              <a:ext uri="{837473B0-CC2E-450A-ABE3-18F120FF3D39}">
                <a1611:picAttrSrcUrl xmlns:a1611="http://schemas.microsoft.com/office/drawing/2016/11/main" r:id="rId3"/>
              </a:ext>
            </a:extLst>
          </a:blip>
          <a:stretch>
            <a:fillRect/>
          </a:stretch>
        </p:blipFill>
        <p:spPr>
          <a:xfrm>
            <a:off x="457200" y="2324101"/>
            <a:ext cx="17373600" cy="7415213"/>
          </a:xfrm>
          <a:prstGeom prst="rect">
            <a:avLst/>
          </a:prstGeom>
        </p:spPr>
      </p:pic>
      <p:sp>
        <p:nvSpPr>
          <p:cNvPr id="2" name="Title 1">
            <a:extLst>
              <a:ext uri="{FF2B5EF4-FFF2-40B4-BE49-F238E27FC236}">
                <a16:creationId xmlns:a16="http://schemas.microsoft.com/office/drawing/2014/main" id="{D47BD131-3C47-8984-C41F-7877114B18F4}"/>
              </a:ext>
            </a:extLst>
          </p:cNvPr>
          <p:cNvSpPr>
            <a:spLocks noGrp="1"/>
          </p:cNvSpPr>
          <p:nvPr>
            <p:ph type="title"/>
          </p:nvPr>
        </p:nvSpPr>
        <p:spPr>
          <a:xfrm>
            <a:off x="762000" y="342900"/>
            <a:ext cx="8229600" cy="1143000"/>
          </a:xfrm>
        </p:spPr>
        <p:txBody>
          <a:bodyPr/>
          <a:lstStyle/>
          <a:p>
            <a:pPr algn="l"/>
            <a:r>
              <a:rPr lang="en-US" b="1" dirty="0"/>
              <a:t>Federal Match</a:t>
            </a:r>
          </a:p>
        </p:txBody>
      </p:sp>
      <p:pic>
        <p:nvPicPr>
          <p:cNvPr id="7" name="Picture 6" descr="A green and black math symbol&#10;&#10;Description automatically generated">
            <a:extLst>
              <a:ext uri="{FF2B5EF4-FFF2-40B4-BE49-F238E27FC236}">
                <a16:creationId xmlns:a16="http://schemas.microsoft.com/office/drawing/2014/main" id="{471F356E-6175-8933-1450-83B3F8C9461C}"/>
              </a:ext>
            </a:extLst>
          </p:cNvPr>
          <p:cNvPicPr>
            <a:picLocks noChangeAspect="1"/>
          </p:cNvPicPr>
          <p:nvPr/>
        </p:nvPicPr>
        <p:blipFill>
          <a:blip r:embed="rId4">
            <a:biLevel thresh="75000"/>
            <a:extLst>
              <a:ext uri="{28A0092B-C50C-407E-A947-70E740481C1C}">
                <a14:useLocalDpi xmlns:a14="http://schemas.microsoft.com/office/drawing/2010/main"/>
              </a:ext>
            </a:extLst>
          </a:blip>
          <a:stretch>
            <a:fillRect/>
          </a:stretch>
        </p:blipFill>
        <p:spPr>
          <a:xfrm>
            <a:off x="3990183" y="5858390"/>
            <a:ext cx="10307634" cy="2702699"/>
          </a:xfrm>
          <a:prstGeom prst="rect">
            <a:avLst/>
          </a:prstGeom>
        </p:spPr>
      </p:pic>
      <p:sp>
        <p:nvSpPr>
          <p:cNvPr id="5" name="TextBox 4">
            <a:extLst>
              <a:ext uri="{FF2B5EF4-FFF2-40B4-BE49-F238E27FC236}">
                <a16:creationId xmlns:a16="http://schemas.microsoft.com/office/drawing/2014/main" id="{4562C0B3-FCDF-ECAB-5BE7-A5D308E7BD21}"/>
              </a:ext>
            </a:extLst>
          </p:cNvPr>
          <p:cNvSpPr txBox="1"/>
          <p:nvPr/>
        </p:nvSpPr>
        <p:spPr>
          <a:xfrm>
            <a:off x="457200" y="9739313"/>
            <a:ext cx="17373600" cy="300082"/>
          </a:xfrm>
          <a:prstGeom prst="rect">
            <a:avLst/>
          </a:prstGeom>
          <a:noFill/>
        </p:spPr>
        <p:txBody>
          <a:bodyPr wrap="square" rtlCol="0">
            <a:spAutoFit/>
          </a:bodyPr>
          <a:lstStyle/>
          <a:p>
            <a:r>
              <a:rPr lang="en-US" sz="1350">
                <a:hlinkClick r:id="rId3" tooltip="https://commons.wikimedia.org/wiki/File:US_one_dollar_bill,_obverse,_series_2009.jpg"/>
              </a:rPr>
              <a:t>This Photo</a:t>
            </a:r>
            <a:r>
              <a:rPr lang="en-US" sz="1350"/>
              <a:t> by Unknown Author is licensed under </a:t>
            </a:r>
            <a:r>
              <a:rPr lang="en-US" sz="1350">
                <a:hlinkClick r:id="rId5" tooltip="https://creativecommons.org/licenses/by-sa/3.0/"/>
              </a:rPr>
              <a:t>CC BY-SA</a:t>
            </a:r>
            <a:endParaRPr lang="en-US" sz="1350"/>
          </a:p>
        </p:txBody>
      </p:sp>
    </p:spTree>
    <p:extLst>
      <p:ext uri="{BB962C8B-B14F-4D97-AF65-F5344CB8AC3E}">
        <p14:creationId xmlns:p14="http://schemas.microsoft.com/office/powerpoint/2010/main" val="351959916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6545119-DCEF-4617-9AA1-9B80FEC4758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8288000" cy="10287000"/>
          </a:xfrm>
          <a:prstGeom prst="rect">
            <a:avLst/>
          </a:prstGeom>
        </p:spPr>
      </p:pic>
      <p:sp>
        <p:nvSpPr>
          <p:cNvPr id="3" name="Title 1">
            <a:extLst>
              <a:ext uri="{FF2B5EF4-FFF2-40B4-BE49-F238E27FC236}">
                <a16:creationId xmlns:a16="http://schemas.microsoft.com/office/drawing/2014/main" id="{A697FFA8-8635-48DE-B72D-7A831E89F6F1}"/>
              </a:ext>
            </a:extLst>
          </p:cNvPr>
          <p:cNvSpPr>
            <a:spLocks noGrp="1"/>
          </p:cNvSpPr>
          <p:nvPr>
            <p:ph type="title"/>
          </p:nvPr>
        </p:nvSpPr>
        <p:spPr>
          <a:xfrm>
            <a:off x="2895600" y="571500"/>
            <a:ext cx="9677400" cy="1143000"/>
          </a:xfrm>
        </p:spPr>
        <p:txBody>
          <a:bodyPr>
            <a:normAutofit fontScale="90000"/>
          </a:bodyPr>
          <a:lstStyle/>
          <a:p>
            <a:r>
              <a:rPr lang="en-US" b="1" dirty="0"/>
              <a:t>Excellence in Financial Management Award</a:t>
            </a:r>
          </a:p>
        </p:txBody>
      </p:sp>
      <p:pic>
        <p:nvPicPr>
          <p:cNvPr id="5" name="Picture 4" descr="A group of blue badges with white ribbons&#10;&#10;Description automatically generated">
            <a:extLst>
              <a:ext uri="{FF2B5EF4-FFF2-40B4-BE49-F238E27FC236}">
                <a16:creationId xmlns:a16="http://schemas.microsoft.com/office/drawing/2014/main" id="{B3019888-4800-416A-A10C-46C6F658436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194311" y="2705100"/>
            <a:ext cx="8839200" cy="5295900"/>
          </a:xfrm>
          <a:prstGeom prst="rect">
            <a:avLst/>
          </a:prstGeom>
        </p:spPr>
      </p:pic>
      <p:grpSp>
        <p:nvGrpSpPr>
          <p:cNvPr id="8" name="Group 7">
            <a:extLst>
              <a:ext uri="{FF2B5EF4-FFF2-40B4-BE49-F238E27FC236}">
                <a16:creationId xmlns:a16="http://schemas.microsoft.com/office/drawing/2014/main" id="{28E8C2F4-548D-422D-9CBC-E1D8E36904EC}"/>
              </a:ext>
            </a:extLst>
          </p:cNvPr>
          <p:cNvGrpSpPr/>
          <p:nvPr/>
        </p:nvGrpSpPr>
        <p:grpSpPr>
          <a:xfrm>
            <a:off x="13030198" y="4430776"/>
            <a:ext cx="2286002" cy="3798276"/>
            <a:chOff x="13563601" y="4853355"/>
            <a:chExt cx="2286002" cy="3798276"/>
          </a:xfrm>
        </p:grpSpPr>
        <p:pic>
          <p:nvPicPr>
            <p:cNvPr id="6" name="Picture 5">
              <a:extLst>
                <a:ext uri="{FF2B5EF4-FFF2-40B4-BE49-F238E27FC236}">
                  <a16:creationId xmlns:a16="http://schemas.microsoft.com/office/drawing/2014/main" id="{AF26A93F-E807-47DD-B031-8F42AB30264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14862"/>
            <a:stretch/>
          </p:blipFill>
          <p:spPr>
            <a:xfrm>
              <a:off x="13563601" y="4853355"/>
              <a:ext cx="2286002" cy="3798276"/>
            </a:xfrm>
            <a:prstGeom prst="rect">
              <a:avLst/>
            </a:prstGeom>
          </p:spPr>
        </p:pic>
        <p:sp>
          <p:nvSpPr>
            <p:cNvPr id="2" name="Rectangle: Rounded Corners 1">
              <a:extLst>
                <a:ext uri="{FF2B5EF4-FFF2-40B4-BE49-F238E27FC236}">
                  <a16:creationId xmlns:a16="http://schemas.microsoft.com/office/drawing/2014/main" id="{4FDE471D-36A5-45BA-8754-95C3E61016EC}"/>
                </a:ext>
              </a:extLst>
            </p:cNvPr>
            <p:cNvSpPr/>
            <p:nvPr/>
          </p:nvSpPr>
          <p:spPr>
            <a:xfrm>
              <a:off x="14630400" y="5696634"/>
              <a:ext cx="685800" cy="666066"/>
            </a:xfrm>
            <a:prstGeom prst="roundRect">
              <a:avLst/>
            </a:prstGeom>
            <a:solidFill>
              <a:srgbClr val="008F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2F75CC8C-11A2-40B7-8F6D-F1713E263020}"/>
                </a:ext>
              </a:extLst>
            </p:cNvPr>
            <p:cNvSpPr txBox="1"/>
            <p:nvPr/>
          </p:nvSpPr>
          <p:spPr>
            <a:xfrm>
              <a:off x="14554200" y="5775629"/>
              <a:ext cx="838200" cy="646331"/>
            </a:xfrm>
            <a:prstGeom prst="rect">
              <a:avLst/>
            </a:prstGeom>
            <a:noFill/>
          </p:spPr>
          <p:txBody>
            <a:bodyPr wrap="square" rtlCol="0">
              <a:spAutoFit/>
            </a:bodyPr>
            <a:lstStyle/>
            <a:p>
              <a:r>
                <a:rPr lang="en-US" sz="3600" b="1" dirty="0">
                  <a:solidFill>
                    <a:schemeClr val="bg1"/>
                  </a:solidFill>
                  <a:latin typeface="Stratum1 Black" panose="020B0506030000020004" pitchFamily="34" charset="0"/>
                </a:rPr>
                <a:t>‘22</a:t>
              </a:r>
            </a:p>
          </p:txBody>
        </p:sp>
      </p:grpSp>
    </p:spTree>
    <p:extLst>
      <p:ext uri="{BB962C8B-B14F-4D97-AF65-F5344CB8AC3E}">
        <p14:creationId xmlns:p14="http://schemas.microsoft.com/office/powerpoint/2010/main" val="353215145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6545119-DCEF-4617-9AA1-9B80FEC4758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8288000" cy="10287000"/>
          </a:xfrm>
          <a:prstGeom prst="rect">
            <a:avLst/>
          </a:prstGeom>
        </p:spPr>
      </p:pic>
      <p:sp>
        <p:nvSpPr>
          <p:cNvPr id="3" name="Title 1">
            <a:extLst>
              <a:ext uri="{FF2B5EF4-FFF2-40B4-BE49-F238E27FC236}">
                <a16:creationId xmlns:a16="http://schemas.microsoft.com/office/drawing/2014/main" id="{A697FFA8-8635-48DE-B72D-7A831E89F6F1}"/>
              </a:ext>
            </a:extLst>
          </p:cNvPr>
          <p:cNvSpPr>
            <a:spLocks noGrp="1"/>
          </p:cNvSpPr>
          <p:nvPr>
            <p:ph type="title"/>
          </p:nvPr>
        </p:nvSpPr>
        <p:spPr>
          <a:xfrm>
            <a:off x="2895600" y="571500"/>
            <a:ext cx="9677400" cy="1143000"/>
          </a:xfrm>
        </p:spPr>
        <p:txBody>
          <a:bodyPr>
            <a:normAutofit/>
          </a:bodyPr>
          <a:lstStyle/>
          <a:p>
            <a:pPr algn="l"/>
            <a:r>
              <a:rPr lang="en-US" b="1" dirty="0"/>
              <a:t>Distinguished Budget Award</a:t>
            </a:r>
          </a:p>
        </p:txBody>
      </p:sp>
      <p:pic>
        <p:nvPicPr>
          <p:cNvPr id="5" name="Picture 4">
            <a:extLst>
              <a:ext uri="{FF2B5EF4-FFF2-40B4-BE49-F238E27FC236}">
                <a16:creationId xmlns:a16="http://schemas.microsoft.com/office/drawing/2014/main" id="{8B3CEF08-70AB-4754-8B30-60288051F87C}"/>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rcRect l="25003" t="12038" r="24574" b="11841"/>
          <a:stretch/>
        </p:blipFill>
        <p:spPr>
          <a:xfrm>
            <a:off x="5486400" y="1161222"/>
            <a:ext cx="9220200" cy="7829550"/>
          </a:xfrm>
          <a:prstGeom prst="rect">
            <a:avLst/>
          </a:prstGeom>
        </p:spPr>
      </p:pic>
    </p:spTree>
    <p:extLst>
      <p:ext uri="{BB962C8B-B14F-4D97-AF65-F5344CB8AC3E}">
        <p14:creationId xmlns:p14="http://schemas.microsoft.com/office/powerpoint/2010/main" val="66563916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olorful bus and a coin&#10;&#10;Description automatically generated">
            <a:extLst>
              <a:ext uri="{FF2B5EF4-FFF2-40B4-BE49-F238E27FC236}">
                <a16:creationId xmlns:a16="http://schemas.microsoft.com/office/drawing/2014/main" id="{397C7344-AA21-F070-F107-553087F9712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87603" y="459988"/>
            <a:ext cx="15543830" cy="9367025"/>
          </a:xfrm>
          <a:prstGeom prst="rect">
            <a:avLst/>
          </a:prstGeom>
        </p:spPr>
      </p:pic>
    </p:spTree>
    <p:extLst>
      <p:ext uri="{BB962C8B-B14F-4D97-AF65-F5344CB8AC3E}">
        <p14:creationId xmlns:p14="http://schemas.microsoft.com/office/powerpoint/2010/main" val="311248929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4816593" cy="2709333"/>
          </a:xfrm>
        </p:grpSpPr>
        <p:sp>
          <p:nvSpPr>
            <p:cNvPr id="3" name="Freeform 3"/>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193D6A"/>
            </a:solidFill>
          </p:spPr>
        </p:sp>
        <p:sp>
          <p:nvSpPr>
            <p:cNvPr id="4" name="TextBox 4"/>
            <p:cNvSpPr txBox="1"/>
            <p:nvPr/>
          </p:nvSpPr>
          <p:spPr>
            <a:xfrm>
              <a:off x="0" y="-38100"/>
              <a:ext cx="4816593" cy="2747433"/>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rot="724886">
            <a:off x="-5205192" y="6644740"/>
            <a:ext cx="13431064" cy="5982929"/>
          </a:xfrm>
          <a:custGeom>
            <a:avLst/>
            <a:gdLst/>
            <a:ahLst/>
            <a:cxnLst/>
            <a:rect l="l" t="t" r="r" b="b"/>
            <a:pathLst>
              <a:path w="13431064" h="5982929">
                <a:moveTo>
                  <a:pt x="0" y="0"/>
                </a:moveTo>
                <a:lnTo>
                  <a:pt x="13431065" y="0"/>
                </a:lnTo>
                <a:lnTo>
                  <a:pt x="13431065" y="5982929"/>
                </a:lnTo>
                <a:lnTo>
                  <a:pt x="0" y="598292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12480113" y="1660662"/>
            <a:ext cx="7289526" cy="7289526"/>
          </a:xfrm>
          <a:custGeom>
            <a:avLst/>
            <a:gdLst/>
            <a:ahLst/>
            <a:cxnLst/>
            <a:rect l="l" t="t" r="r" b="b"/>
            <a:pathLst>
              <a:path w="7289526" h="7289526">
                <a:moveTo>
                  <a:pt x="0" y="0"/>
                </a:moveTo>
                <a:lnTo>
                  <a:pt x="7289526" y="0"/>
                </a:lnTo>
                <a:lnTo>
                  <a:pt x="7289526" y="7289526"/>
                </a:lnTo>
                <a:lnTo>
                  <a:pt x="0" y="7289526"/>
                </a:lnTo>
                <a:lnTo>
                  <a:pt x="0" y="0"/>
                </a:lnTo>
                <a:close/>
              </a:path>
            </a:pathLst>
          </a:custGeom>
          <a:blipFill>
            <a:blip r:embed="rId4">
              <a:alphaModFix amt="32999"/>
              <a:extLst>
                <a:ext uri="{96DAC541-7B7A-43D3-8B79-37D633B846F1}">
                  <asvg:svgBlip xmlns:asvg="http://schemas.microsoft.com/office/drawing/2016/SVG/main" r:embed="rId5"/>
                </a:ext>
              </a:extLst>
            </a:blip>
            <a:stretch>
              <a:fillRect/>
            </a:stretch>
          </a:blipFill>
        </p:spPr>
      </p:sp>
      <p:sp>
        <p:nvSpPr>
          <p:cNvPr id="7" name="Freeform 7"/>
          <p:cNvSpPr/>
          <p:nvPr/>
        </p:nvSpPr>
        <p:spPr>
          <a:xfrm flipH="1" flipV="1">
            <a:off x="8061011" y="6996644"/>
            <a:ext cx="10365741" cy="4617466"/>
          </a:xfrm>
          <a:custGeom>
            <a:avLst/>
            <a:gdLst/>
            <a:ahLst/>
            <a:cxnLst/>
            <a:rect l="l" t="t" r="r" b="b"/>
            <a:pathLst>
              <a:path w="10365741" h="4617466">
                <a:moveTo>
                  <a:pt x="10365741" y="4617466"/>
                </a:moveTo>
                <a:lnTo>
                  <a:pt x="0" y="4617466"/>
                </a:lnTo>
                <a:lnTo>
                  <a:pt x="0" y="0"/>
                </a:lnTo>
                <a:lnTo>
                  <a:pt x="10365741" y="0"/>
                </a:lnTo>
                <a:lnTo>
                  <a:pt x="10365741" y="4617466"/>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8" name="Group 8"/>
          <p:cNvGrpSpPr/>
          <p:nvPr/>
        </p:nvGrpSpPr>
        <p:grpSpPr>
          <a:xfrm>
            <a:off x="5611005" y="2720965"/>
            <a:ext cx="7065991" cy="4635119"/>
            <a:chOff x="0" y="323850"/>
            <a:chExt cx="9421321" cy="6180158"/>
          </a:xfrm>
        </p:grpSpPr>
        <p:sp>
          <p:nvSpPr>
            <p:cNvPr id="9" name="TextBox 9"/>
            <p:cNvSpPr txBox="1"/>
            <p:nvPr/>
          </p:nvSpPr>
          <p:spPr>
            <a:xfrm>
              <a:off x="2519405" y="2131496"/>
              <a:ext cx="4826340" cy="1630810"/>
            </a:xfrm>
            <a:prstGeom prst="rect">
              <a:avLst/>
            </a:prstGeom>
          </p:spPr>
          <p:txBody>
            <a:bodyPr lIns="0" tIns="0" rIns="0" bIns="0" rtlCol="0" anchor="t">
              <a:spAutoFit/>
            </a:bodyPr>
            <a:lstStyle/>
            <a:p>
              <a:pPr algn="ctr">
                <a:lnSpc>
                  <a:spcPts val="10283"/>
                </a:lnSpc>
              </a:pPr>
              <a:r>
                <a:rPr lang="en-US" sz="7345" dirty="0">
                  <a:solidFill>
                    <a:srgbClr val="FFFFFF"/>
                  </a:solidFill>
                  <a:latin typeface="Droid Serif"/>
                </a:rPr>
                <a:t>OF THE </a:t>
              </a:r>
            </a:p>
          </p:txBody>
        </p:sp>
        <p:sp>
          <p:nvSpPr>
            <p:cNvPr id="10" name="TextBox 10"/>
            <p:cNvSpPr txBox="1"/>
            <p:nvPr/>
          </p:nvSpPr>
          <p:spPr>
            <a:xfrm>
              <a:off x="373144" y="3639199"/>
              <a:ext cx="9048177" cy="2864809"/>
            </a:xfrm>
            <a:prstGeom prst="rect">
              <a:avLst/>
            </a:prstGeom>
          </p:spPr>
          <p:txBody>
            <a:bodyPr lIns="0" tIns="0" rIns="0" bIns="0" rtlCol="0" anchor="t">
              <a:spAutoFit/>
            </a:bodyPr>
            <a:lstStyle/>
            <a:p>
              <a:pPr algn="ctr">
                <a:lnSpc>
                  <a:spcPts val="15393"/>
                </a:lnSpc>
              </a:pPr>
              <a:r>
                <a:rPr lang="en-US" sz="15707" spc="-801">
                  <a:solidFill>
                    <a:srgbClr val="FFFFFF"/>
                  </a:solidFill>
                  <a:latin typeface="Droid Serif Bold"/>
                </a:rPr>
                <a:t>PENNY</a:t>
              </a:r>
            </a:p>
          </p:txBody>
        </p:sp>
        <p:sp>
          <p:nvSpPr>
            <p:cNvPr id="11" name="TextBox 11"/>
            <p:cNvSpPr txBox="1"/>
            <p:nvPr/>
          </p:nvSpPr>
          <p:spPr>
            <a:xfrm>
              <a:off x="0" y="323850"/>
              <a:ext cx="9421321" cy="2864856"/>
            </a:xfrm>
            <a:prstGeom prst="rect">
              <a:avLst/>
            </a:prstGeom>
          </p:spPr>
          <p:txBody>
            <a:bodyPr lIns="0" tIns="0" rIns="0" bIns="0" rtlCol="0" anchor="t">
              <a:spAutoFit/>
            </a:bodyPr>
            <a:lstStyle/>
            <a:p>
              <a:pPr algn="ctr">
                <a:lnSpc>
                  <a:spcPts val="15394"/>
                </a:lnSpc>
              </a:pPr>
              <a:r>
                <a:rPr lang="en-US" sz="15708" spc="-1193">
                  <a:solidFill>
                    <a:srgbClr val="FFFFFF"/>
                  </a:solidFill>
                  <a:latin typeface="Droid Serif Bold"/>
                </a:rPr>
                <a:t>STATE</a:t>
              </a:r>
            </a:p>
          </p:txBody>
        </p:sp>
        <p:sp>
          <p:nvSpPr>
            <p:cNvPr id="12" name="Freeform 12"/>
            <p:cNvSpPr/>
            <p:nvPr/>
          </p:nvSpPr>
          <p:spPr>
            <a:xfrm>
              <a:off x="307106" y="3015056"/>
              <a:ext cx="1991624" cy="237721"/>
            </a:xfrm>
            <a:custGeom>
              <a:avLst/>
              <a:gdLst/>
              <a:ahLst/>
              <a:cxnLst/>
              <a:rect l="l" t="t" r="r" b="b"/>
              <a:pathLst>
                <a:path w="1991624" h="237721">
                  <a:moveTo>
                    <a:pt x="0" y="0"/>
                  </a:moveTo>
                  <a:lnTo>
                    <a:pt x="1991624" y="0"/>
                  </a:lnTo>
                  <a:lnTo>
                    <a:pt x="1991624" y="237721"/>
                  </a:lnTo>
                  <a:lnTo>
                    <a:pt x="0" y="237721"/>
                  </a:lnTo>
                  <a:lnTo>
                    <a:pt x="0" y="0"/>
                  </a:lnTo>
                  <a:close/>
                </a:path>
              </a:pathLst>
            </a:custGeom>
            <a: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l="-165245"/>
              </a:stretch>
            </a:blipFill>
          </p:spPr>
        </p:sp>
        <p:sp>
          <p:nvSpPr>
            <p:cNvPr id="13" name="Freeform 13"/>
            <p:cNvSpPr/>
            <p:nvPr/>
          </p:nvSpPr>
          <p:spPr>
            <a:xfrm>
              <a:off x="7249463" y="3015056"/>
              <a:ext cx="2153325" cy="237721"/>
            </a:xfrm>
            <a:custGeom>
              <a:avLst/>
              <a:gdLst/>
              <a:ahLst/>
              <a:cxnLst/>
              <a:rect l="l" t="t" r="r" b="b"/>
              <a:pathLst>
                <a:path w="2153325" h="237721">
                  <a:moveTo>
                    <a:pt x="0" y="0"/>
                  </a:moveTo>
                  <a:lnTo>
                    <a:pt x="2153326" y="0"/>
                  </a:lnTo>
                  <a:lnTo>
                    <a:pt x="2153326" y="237721"/>
                  </a:lnTo>
                  <a:lnTo>
                    <a:pt x="0" y="237721"/>
                  </a:lnTo>
                  <a:lnTo>
                    <a:pt x="0" y="0"/>
                  </a:lnTo>
                  <a:close/>
                </a:path>
              </a:pathLst>
            </a:custGeom>
            <a: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r="-145327"/>
              </a:stretch>
            </a:blipFill>
          </p:spPr>
        </p:sp>
      </p:grpSp>
      <p:grpSp>
        <p:nvGrpSpPr>
          <p:cNvPr id="14" name="Group 14"/>
          <p:cNvGrpSpPr/>
          <p:nvPr/>
        </p:nvGrpSpPr>
        <p:grpSpPr>
          <a:xfrm>
            <a:off x="6963549" y="-800100"/>
            <a:ext cx="4623412" cy="4623412"/>
            <a:chOff x="0" y="0"/>
            <a:chExt cx="6164550" cy="6164550"/>
          </a:xfrm>
        </p:grpSpPr>
        <p:sp>
          <p:nvSpPr>
            <p:cNvPr id="15" name="Freeform 15"/>
            <p:cNvSpPr/>
            <p:nvPr/>
          </p:nvSpPr>
          <p:spPr>
            <a:xfrm>
              <a:off x="0" y="0"/>
              <a:ext cx="6164550" cy="6164550"/>
            </a:xfrm>
            <a:custGeom>
              <a:avLst/>
              <a:gdLst/>
              <a:ahLst/>
              <a:cxnLst/>
              <a:rect l="l" t="t" r="r" b="b"/>
              <a:pathLst>
                <a:path w="6164550" h="6164550">
                  <a:moveTo>
                    <a:pt x="0" y="0"/>
                  </a:moveTo>
                  <a:lnTo>
                    <a:pt x="6164550" y="0"/>
                  </a:lnTo>
                  <a:lnTo>
                    <a:pt x="6164550" y="6164550"/>
                  </a:lnTo>
                  <a:lnTo>
                    <a:pt x="0" y="6164550"/>
                  </a:lnTo>
                  <a:lnTo>
                    <a:pt x="0" y="0"/>
                  </a:lnTo>
                  <a:close/>
                </a:path>
              </a:pathLst>
            </a:custGeom>
            <a: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a:blipFill>
          </p:spPr>
        </p:sp>
        <p:sp>
          <p:nvSpPr>
            <p:cNvPr id="16" name="Freeform 16"/>
            <p:cNvSpPr/>
            <p:nvPr/>
          </p:nvSpPr>
          <p:spPr>
            <a:xfrm>
              <a:off x="1714619" y="1857076"/>
              <a:ext cx="2820930" cy="2364780"/>
            </a:xfrm>
            <a:custGeom>
              <a:avLst/>
              <a:gdLst/>
              <a:ahLst/>
              <a:cxnLst/>
              <a:rect l="l" t="t" r="r" b="b"/>
              <a:pathLst>
                <a:path w="2820930" h="2364780">
                  <a:moveTo>
                    <a:pt x="0" y="0"/>
                  </a:moveTo>
                  <a:lnTo>
                    <a:pt x="2820930" y="0"/>
                  </a:lnTo>
                  <a:lnTo>
                    <a:pt x="2820930" y="2364779"/>
                  </a:lnTo>
                  <a:lnTo>
                    <a:pt x="0" y="2364779"/>
                  </a:lnTo>
                  <a:lnTo>
                    <a:pt x="0" y="0"/>
                  </a:lnTo>
                  <a:close/>
                </a:path>
              </a:pathLst>
            </a:custGeom>
            <a:blipFill>
              <a:blip r:embed="rId10" cstate="screen">
                <a:extLst>
                  <a:ext uri="{28A0092B-C50C-407E-A947-70E740481C1C}">
                    <a14:useLocalDpi xmlns:a14="http://schemas.microsoft.com/office/drawing/2010/main"/>
                  </a:ext>
                </a:extLst>
              </a:blip>
              <a:stretch>
                <a:fillRect/>
              </a:stretch>
            </a:blipFill>
          </p:spPr>
        </p:sp>
      </p:grpSp>
      <p:sp>
        <p:nvSpPr>
          <p:cNvPr id="17" name="Freeform 17"/>
          <p:cNvSpPr/>
          <p:nvPr/>
        </p:nvSpPr>
        <p:spPr>
          <a:xfrm>
            <a:off x="-1326795" y="-1289364"/>
            <a:ext cx="7289526" cy="7289526"/>
          </a:xfrm>
          <a:custGeom>
            <a:avLst/>
            <a:gdLst/>
            <a:ahLst/>
            <a:cxnLst/>
            <a:rect l="l" t="t" r="r" b="b"/>
            <a:pathLst>
              <a:path w="7289526" h="7289526">
                <a:moveTo>
                  <a:pt x="0" y="0"/>
                </a:moveTo>
                <a:lnTo>
                  <a:pt x="7289526" y="0"/>
                </a:lnTo>
                <a:lnTo>
                  <a:pt x="7289526" y="7289526"/>
                </a:lnTo>
                <a:lnTo>
                  <a:pt x="0" y="7289526"/>
                </a:lnTo>
                <a:lnTo>
                  <a:pt x="0" y="0"/>
                </a:lnTo>
                <a:close/>
              </a:path>
            </a:pathLst>
          </a:custGeom>
          <a:blipFill>
            <a:blip r:embed="rId4">
              <a:alphaModFix amt="32999"/>
              <a:extLst>
                <a:ext uri="{96DAC541-7B7A-43D3-8B79-37D633B846F1}">
                  <asvg:svgBlip xmlns:asvg="http://schemas.microsoft.com/office/drawing/2016/SVG/main" r:embed="rId5"/>
                </a:ext>
              </a:extLst>
            </a:blip>
            <a:stretch>
              <a:fillRect/>
            </a:stretch>
          </a:blipFill>
        </p:spPr>
      </p:sp>
      <p:sp>
        <p:nvSpPr>
          <p:cNvPr id="18" name="TextBox 18"/>
          <p:cNvSpPr txBox="1"/>
          <p:nvPr/>
        </p:nvSpPr>
        <p:spPr>
          <a:xfrm>
            <a:off x="452402" y="7068768"/>
            <a:ext cx="18288000" cy="662941"/>
          </a:xfrm>
          <a:prstGeom prst="rect">
            <a:avLst/>
          </a:prstGeom>
        </p:spPr>
        <p:txBody>
          <a:bodyPr lIns="0" tIns="0" rIns="0" bIns="0" rtlCol="0" anchor="t">
            <a:spAutoFit/>
          </a:bodyPr>
          <a:lstStyle/>
          <a:p>
            <a:pPr algn="ctr">
              <a:lnSpc>
                <a:spcPts val="5459"/>
              </a:lnSpc>
            </a:pPr>
            <a:r>
              <a:rPr lang="en-US" sz="3899" spc="2507" dirty="0">
                <a:solidFill>
                  <a:srgbClr val="94BED4"/>
                </a:solidFill>
                <a:latin typeface="Droid Serif"/>
              </a:rPr>
              <a:t>2023</a:t>
            </a:r>
          </a:p>
        </p:txBody>
      </p:sp>
    </p:spTree>
    <p:extLst>
      <p:ext uri="{BB962C8B-B14F-4D97-AF65-F5344CB8AC3E}">
        <p14:creationId xmlns:p14="http://schemas.microsoft.com/office/powerpoint/2010/main" val="191155014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4816593" cy="2709333"/>
          </a:xfrm>
        </p:grpSpPr>
        <p:sp>
          <p:nvSpPr>
            <p:cNvPr id="3" name="Freeform 3"/>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193D6A"/>
            </a:solidFill>
          </p:spPr>
        </p:sp>
        <p:sp>
          <p:nvSpPr>
            <p:cNvPr id="4" name="TextBox 4"/>
            <p:cNvSpPr txBox="1"/>
            <p:nvPr/>
          </p:nvSpPr>
          <p:spPr>
            <a:xfrm>
              <a:off x="0" y="-38100"/>
              <a:ext cx="4816593" cy="2747433"/>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rot="724886">
            <a:off x="-5205192" y="6644740"/>
            <a:ext cx="13431064" cy="5982929"/>
          </a:xfrm>
          <a:custGeom>
            <a:avLst/>
            <a:gdLst/>
            <a:ahLst/>
            <a:cxnLst/>
            <a:rect l="l" t="t" r="r" b="b"/>
            <a:pathLst>
              <a:path w="13431064" h="5982929">
                <a:moveTo>
                  <a:pt x="0" y="0"/>
                </a:moveTo>
                <a:lnTo>
                  <a:pt x="13431065" y="0"/>
                </a:lnTo>
                <a:lnTo>
                  <a:pt x="13431065" y="5982929"/>
                </a:lnTo>
                <a:lnTo>
                  <a:pt x="0" y="598292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12480113" y="1660662"/>
            <a:ext cx="7289526" cy="7289526"/>
          </a:xfrm>
          <a:custGeom>
            <a:avLst/>
            <a:gdLst/>
            <a:ahLst/>
            <a:cxnLst/>
            <a:rect l="l" t="t" r="r" b="b"/>
            <a:pathLst>
              <a:path w="7289526" h="7289526">
                <a:moveTo>
                  <a:pt x="0" y="0"/>
                </a:moveTo>
                <a:lnTo>
                  <a:pt x="7289526" y="0"/>
                </a:lnTo>
                <a:lnTo>
                  <a:pt x="7289526" y="7289526"/>
                </a:lnTo>
                <a:lnTo>
                  <a:pt x="0" y="7289526"/>
                </a:lnTo>
                <a:lnTo>
                  <a:pt x="0" y="0"/>
                </a:lnTo>
                <a:close/>
              </a:path>
            </a:pathLst>
          </a:custGeom>
          <a:blipFill>
            <a:blip r:embed="rId4">
              <a:alphaModFix amt="32999"/>
              <a:extLst>
                <a:ext uri="{96DAC541-7B7A-43D3-8B79-37D633B846F1}">
                  <asvg:svgBlip xmlns:asvg="http://schemas.microsoft.com/office/drawing/2016/SVG/main" r:embed="rId5"/>
                </a:ext>
              </a:extLst>
            </a:blip>
            <a:stretch>
              <a:fillRect/>
            </a:stretch>
          </a:blipFill>
        </p:spPr>
      </p:sp>
      <p:sp>
        <p:nvSpPr>
          <p:cNvPr id="7" name="Freeform 7"/>
          <p:cNvSpPr/>
          <p:nvPr/>
        </p:nvSpPr>
        <p:spPr>
          <a:xfrm flipH="1" flipV="1">
            <a:off x="8061011" y="6996644"/>
            <a:ext cx="10365741" cy="4617466"/>
          </a:xfrm>
          <a:custGeom>
            <a:avLst/>
            <a:gdLst/>
            <a:ahLst/>
            <a:cxnLst/>
            <a:rect l="l" t="t" r="r" b="b"/>
            <a:pathLst>
              <a:path w="10365741" h="4617466">
                <a:moveTo>
                  <a:pt x="10365741" y="4617466"/>
                </a:moveTo>
                <a:lnTo>
                  <a:pt x="0" y="4617466"/>
                </a:lnTo>
                <a:lnTo>
                  <a:pt x="0" y="0"/>
                </a:lnTo>
                <a:lnTo>
                  <a:pt x="10365741" y="0"/>
                </a:lnTo>
                <a:lnTo>
                  <a:pt x="10365741" y="4617466"/>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8" name="Freeform 8"/>
          <p:cNvSpPr/>
          <p:nvPr/>
        </p:nvSpPr>
        <p:spPr>
          <a:xfrm>
            <a:off x="-1326795" y="-1289364"/>
            <a:ext cx="7289526" cy="7289526"/>
          </a:xfrm>
          <a:custGeom>
            <a:avLst/>
            <a:gdLst/>
            <a:ahLst/>
            <a:cxnLst/>
            <a:rect l="l" t="t" r="r" b="b"/>
            <a:pathLst>
              <a:path w="7289526" h="7289526">
                <a:moveTo>
                  <a:pt x="0" y="0"/>
                </a:moveTo>
                <a:lnTo>
                  <a:pt x="7289526" y="0"/>
                </a:lnTo>
                <a:lnTo>
                  <a:pt x="7289526" y="7289526"/>
                </a:lnTo>
                <a:lnTo>
                  <a:pt x="0" y="7289526"/>
                </a:lnTo>
                <a:lnTo>
                  <a:pt x="0" y="0"/>
                </a:lnTo>
                <a:close/>
              </a:path>
            </a:pathLst>
          </a:custGeom>
          <a:blipFill>
            <a:blip r:embed="rId4">
              <a:alphaModFix amt="32999"/>
              <a:extLst>
                <a:ext uri="{96DAC541-7B7A-43D3-8B79-37D633B846F1}">
                  <asvg:svgBlip xmlns:asvg="http://schemas.microsoft.com/office/drawing/2016/SVG/main" r:embed="rId5"/>
                </a:ext>
              </a:extLst>
            </a:blip>
            <a:stretch>
              <a:fillRect/>
            </a:stretch>
          </a:blipFill>
        </p:spPr>
      </p:sp>
      <p:grpSp>
        <p:nvGrpSpPr>
          <p:cNvPr id="9" name="Group 9"/>
          <p:cNvGrpSpPr>
            <a:grpSpLocks noChangeAspect="1"/>
          </p:cNvGrpSpPr>
          <p:nvPr/>
        </p:nvGrpSpPr>
        <p:grpSpPr>
          <a:xfrm>
            <a:off x="6723317" y="911744"/>
            <a:ext cx="3959865" cy="3959849"/>
            <a:chOff x="0" y="0"/>
            <a:chExt cx="6350000" cy="6349975"/>
          </a:xfrm>
        </p:grpSpPr>
        <p:sp>
          <p:nvSpPr>
            <p:cNvPr id="10" name="Freeform 10"/>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6" cstate="screen">
                <a:extLst>
                  <a:ext uri="{28A0092B-C50C-407E-A947-70E740481C1C}">
                    <a14:useLocalDpi xmlns:a14="http://schemas.microsoft.com/office/drawing/2010/main"/>
                  </a:ext>
                </a:extLst>
              </a:blip>
              <a:stretch>
                <a:fillRect/>
              </a:stretch>
            </a:blipFill>
          </p:spPr>
        </p:sp>
      </p:grpSp>
      <p:sp>
        <p:nvSpPr>
          <p:cNvPr id="11" name="Freeform 11"/>
          <p:cNvSpPr/>
          <p:nvPr/>
        </p:nvSpPr>
        <p:spPr>
          <a:xfrm>
            <a:off x="6533162" y="705182"/>
            <a:ext cx="4340176" cy="4372973"/>
          </a:xfrm>
          <a:custGeom>
            <a:avLst/>
            <a:gdLst/>
            <a:ahLst/>
            <a:cxnLst/>
            <a:rect l="l" t="t" r="r" b="b"/>
            <a:pathLst>
              <a:path w="4340176" h="4372973">
                <a:moveTo>
                  <a:pt x="0" y="0"/>
                </a:moveTo>
                <a:lnTo>
                  <a:pt x="4340176" y="0"/>
                </a:lnTo>
                <a:lnTo>
                  <a:pt x="4340176" y="4372973"/>
                </a:lnTo>
                <a:lnTo>
                  <a:pt x="0" y="437297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2" name="TextBox 12"/>
          <p:cNvSpPr txBox="1"/>
          <p:nvPr/>
        </p:nvSpPr>
        <p:spPr>
          <a:xfrm>
            <a:off x="4788227" y="5776767"/>
            <a:ext cx="7830046" cy="766854"/>
          </a:xfrm>
          <a:prstGeom prst="rect">
            <a:avLst/>
          </a:prstGeom>
        </p:spPr>
        <p:txBody>
          <a:bodyPr lIns="0" tIns="0" rIns="0" bIns="0" rtlCol="0" anchor="t">
            <a:spAutoFit/>
          </a:bodyPr>
          <a:lstStyle/>
          <a:p>
            <a:pPr algn="ctr">
              <a:lnSpc>
                <a:spcPts val="6096"/>
              </a:lnSpc>
            </a:pPr>
            <a:r>
              <a:rPr lang="en-US" sz="4800" spc="-163" dirty="0">
                <a:solidFill>
                  <a:srgbClr val="94BED4"/>
                </a:solidFill>
                <a:latin typeface="Droid Serif Bold"/>
              </a:rPr>
              <a:t>Susan </a:t>
            </a:r>
            <a:r>
              <a:rPr lang="en-US" sz="4800" spc="-163" dirty="0" err="1">
                <a:solidFill>
                  <a:srgbClr val="94BED4"/>
                </a:solidFill>
                <a:latin typeface="Droid Serif Bold"/>
              </a:rPr>
              <a:t>O’Cain</a:t>
            </a:r>
            <a:endParaRPr lang="en-US" sz="4800" spc="-163" dirty="0">
              <a:solidFill>
                <a:srgbClr val="94BED4"/>
              </a:solidFill>
              <a:latin typeface="Droid Serif Bold"/>
            </a:endParaRPr>
          </a:p>
        </p:txBody>
      </p:sp>
      <p:sp>
        <p:nvSpPr>
          <p:cNvPr id="13" name="TextBox 13"/>
          <p:cNvSpPr txBox="1"/>
          <p:nvPr/>
        </p:nvSpPr>
        <p:spPr>
          <a:xfrm>
            <a:off x="4935589" y="5229225"/>
            <a:ext cx="7830046" cy="622893"/>
          </a:xfrm>
          <a:prstGeom prst="rect">
            <a:avLst/>
          </a:prstGeom>
        </p:spPr>
        <p:txBody>
          <a:bodyPr lIns="0" tIns="0" rIns="0" bIns="0" rtlCol="0" anchor="t">
            <a:spAutoFit/>
          </a:bodyPr>
          <a:lstStyle/>
          <a:p>
            <a:pPr algn="ctr">
              <a:lnSpc>
                <a:spcPts val="5040"/>
              </a:lnSpc>
            </a:pPr>
            <a:r>
              <a:rPr lang="en-US" sz="3600" dirty="0">
                <a:solidFill>
                  <a:srgbClr val="FFFFFF"/>
                </a:solidFill>
                <a:latin typeface="Droid Serif Bold"/>
              </a:rPr>
              <a:t>Moderator</a:t>
            </a:r>
          </a:p>
        </p:txBody>
      </p:sp>
      <p:sp>
        <p:nvSpPr>
          <p:cNvPr id="14" name="TextBox 14"/>
          <p:cNvSpPr txBox="1"/>
          <p:nvPr/>
        </p:nvSpPr>
        <p:spPr>
          <a:xfrm>
            <a:off x="5073539" y="6635016"/>
            <a:ext cx="7259421" cy="704206"/>
          </a:xfrm>
          <a:prstGeom prst="rect">
            <a:avLst/>
          </a:prstGeom>
        </p:spPr>
        <p:txBody>
          <a:bodyPr lIns="0" tIns="0" rIns="0" bIns="0" rtlCol="0" anchor="t">
            <a:spAutoFit/>
          </a:bodyPr>
          <a:lstStyle/>
          <a:p>
            <a:pPr algn="ctr">
              <a:lnSpc>
                <a:spcPts val="2793"/>
              </a:lnSpc>
            </a:pPr>
            <a:r>
              <a:rPr lang="en-US" sz="2199">
                <a:solidFill>
                  <a:srgbClr val="94BED4"/>
                </a:solidFill>
                <a:latin typeface="Droid Serif Italics"/>
              </a:rPr>
              <a:t>Director</a:t>
            </a:r>
          </a:p>
          <a:p>
            <a:pPr algn="ctr">
              <a:lnSpc>
                <a:spcPts val="2793"/>
              </a:lnSpc>
            </a:pPr>
            <a:r>
              <a:rPr lang="en-US" sz="2199">
                <a:solidFill>
                  <a:srgbClr val="94BED4"/>
                </a:solidFill>
                <a:latin typeface="Droid Serif Italics"/>
              </a:rPr>
              <a:t>Richland County Office of Communications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4816593" cy="2709333"/>
          </a:xfrm>
        </p:grpSpPr>
        <p:sp>
          <p:nvSpPr>
            <p:cNvPr id="3" name="Freeform 3"/>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193D6A"/>
            </a:solidFill>
          </p:spPr>
        </p:sp>
        <p:sp>
          <p:nvSpPr>
            <p:cNvPr id="4" name="TextBox 4"/>
            <p:cNvSpPr txBox="1"/>
            <p:nvPr/>
          </p:nvSpPr>
          <p:spPr>
            <a:xfrm>
              <a:off x="0" y="-38100"/>
              <a:ext cx="4816593" cy="2747433"/>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rot="724886">
            <a:off x="-5205192" y="6644740"/>
            <a:ext cx="13431064" cy="5982929"/>
          </a:xfrm>
          <a:custGeom>
            <a:avLst/>
            <a:gdLst/>
            <a:ahLst/>
            <a:cxnLst/>
            <a:rect l="l" t="t" r="r" b="b"/>
            <a:pathLst>
              <a:path w="13431064" h="5982929">
                <a:moveTo>
                  <a:pt x="0" y="0"/>
                </a:moveTo>
                <a:lnTo>
                  <a:pt x="13431065" y="0"/>
                </a:lnTo>
                <a:lnTo>
                  <a:pt x="13431065" y="5982929"/>
                </a:lnTo>
                <a:lnTo>
                  <a:pt x="0" y="598292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12480113" y="1660662"/>
            <a:ext cx="7289526" cy="7289526"/>
          </a:xfrm>
          <a:custGeom>
            <a:avLst/>
            <a:gdLst/>
            <a:ahLst/>
            <a:cxnLst/>
            <a:rect l="l" t="t" r="r" b="b"/>
            <a:pathLst>
              <a:path w="7289526" h="7289526">
                <a:moveTo>
                  <a:pt x="0" y="0"/>
                </a:moveTo>
                <a:lnTo>
                  <a:pt x="7289526" y="0"/>
                </a:lnTo>
                <a:lnTo>
                  <a:pt x="7289526" y="7289526"/>
                </a:lnTo>
                <a:lnTo>
                  <a:pt x="0" y="7289526"/>
                </a:lnTo>
                <a:lnTo>
                  <a:pt x="0" y="0"/>
                </a:lnTo>
                <a:close/>
              </a:path>
            </a:pathLst>
          </a:custGeom>
          <a:blipFill>
            <a:blip r:embed="rId4">
              <a:alphaModFix amt="32999"/>
              <a:extLst>
                <a:ext uri="{96DAC541-7B7A-43D3-8B79-37D633B846F1}">
                  <asvg:svgBlip xmlns:asvg="http://schemas.microsoft.com/office/drawing/2016/SVG/main" r:embed="rId5"/>
                </a:ext>
              </a:extLst>
            </a:blip>
            <a:stretch>
              <a:fillRect/>
            </a:stretch>
          </a:blipFill>
        </p:spPr>
      </p:sp>
      <p:sp>
        <p:nvSpPr>
          <p:cNvPr id="7" name="Freeform 7"/>
          <p:cNvSpPr/>
          <p:nvPr/>
        </p:nvSpPr>
        <p:spPr>
          <a:xfrm flipH="1" flipV="1">
            <a:off x="8061011" y="6996644"/>
            <a:ext cx="10365741" cy="4617466"/>
          </a:xfrm>
          <a:custGeom>
            <a:avLst/>
            <a:gdLst/>
            <a:ahLst/>
            <a:cxnLst/>
            <a:rect l="l" t="t" r="r" b="b"/>
            <a:pathLst>
              <a:path w="10365741" h="4617466">
                <a:moveTo>
                  <a:pt x="10365741" y="4617466"/>
                </a:moveTo>
                <a:lnTo>
                  <a:pt x="0" y="4617466"/>
                </a:lnTo>
                <a:lnTo>
                  <a:pt x="0" y="0"/>
                </a:lnTo>
                <a:lnTo>
                  <a:pt x="10365741" y="0"/>
                </a:lnTo>
                <a:lnTo>
                  <a:pt x="10365741" y="4617466"/>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8" name="Freeform 8"/>
          <p:cNvSpPr/>
          <p:nvPr/>
        </p:nvSpPr>
        <p:spPr>
          <a:xfrm>
            <a:off x="-1326795" y="-1289364"/>
            <a:ext cx="7289526" cy="7289526"/>
          </a:xfrm>
          <a:custGeom>
            <a:avLst/>
            <a:gdLst/>
            <a:ahLst/>
            <a:cxnLst/>
            <a:rect l="l" t="t" r="r" b="b"/>
            <a:pathLst>
              <a:path w="7289526" h="7289526">
                <a:moveTo>
                  <a:pt x="0" y="0"/>
                </a:moveTo>
                <a:lnTo>
                  <a:pt x="7289526" y="0"/>
                </a:lnTo>
                <a:lnTo>
                  <a:pt x="7289526" y="7289526"/>
                </a:lnTo>
                <a:lnTo>
                  <a:pt x="0" y="7289526"/>
                </a:lnTo>
                <a:lnTo>
                  <a:pt x="0" y="0"/>
                </a:lnTo>
                <a:close/>
              </a:path>
            </a:pathLst>
          </a:custGeom>
          <a:blipFill>
            <a:blip r:embed="rId4">
              <a:alphaModFix amt="32999"/>
              <a:extLst>
                <a:ext uri="{96DAC541-7B7A-43D3-8B79-37D633B846F1}">
                  <asvg:svgBlip xmlns:asvg="http://schemas.microsoft.com/office/drawing/2016/SVG/main" r:embed="rId5"/>
                </a:ext>
              </a:extLst>
            </a:blip>
            <a:stretch>
              <a:fillRect/>
            </a:stretch>
          </a:blipFill>
        </p:spPr>
      </p:sp>
      <p:sp>
        <p:nvSpPr>
          <p:cNvPr id="9" name="Freeform 9"/>
          <p:cNvSpPr/>
          <p:nvPr/>
        </p:nvSpPr>
        <p:spPr>
          <a:xfrm>
            <a:off x="6627990" y="587719"/>
            <a:ext cx="4552026" cy="4586425"/>
          </a:xfrm>
          <a:custGeom>
            <a:avLst/>
            <a:gdLst/>
            <a:ahLst/>
            <a:cxnLst/>
            <a:rect l="l" t="t" r="r" b="b"/>
            <a:pathLst>
              <a:path w="4552026" h="4586425">
                <a:moveTo>
                  <a:pt x="0" y="0"/>
                </a:moveTo>
                <a:lnTo>
                  <a:pt x="4552026" y="0"/>
                </a:lnTo>
                <a:lnTo>
                  <a:pt x="4552026" y="4586424"/>
                </a:lnTo>
                <a:lnTo>
                  <a:pt x="0" y="458642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10" name="Group 10"/>
          <p:cNvGrpSpPr>
            <a:grpSpLocks noChangeAspect="1"/>
          </p:cNvGrpSpPr>
          <p:nvPr/>
        </p:nvGrpSpPr>
        <p:grpSpPr>
          <a:xfrm>
            <a:off x="6914450" y="715019"/>
            <a:ext cx="4228150" cy="4228133"/>
            <a:chOff x="0" y="0"/>
            <a:chExt cx="6350000" cy="6349975"/>
          </a:xfrm>
        </p:grpSpPr>
        <p:sp>
          <p:nvSpPr>
            <p:cNvPr id="11" name="Freeform 11"/>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8" cstate="screen">
                <a:extLst>
                  <a:ext uri="{28A0092B-C50C-407E-A947-70E740481C1C}">
                    <a14:useLocalDpi xmlns:a14="http://schemas.microsoft.com/office/drawing/2010/main"/>
                  </a:ext>
                </a:extLst>
              </a:blip>
              <a:stretch>
                <a:fillRect/>
              </a:stretch>
            </a:blipFill>
          </p:spPr>
        </p:sp>
      </p:grpSp>
      <p:sp>
        <p:nvSpPr>
          <p:cNvPr id="12" name="TextBox 12"/>
          <p:cNvSpPr txBox="1"/>
          <p:nvPr/>
        </p:nvSpPr>
        <p:spPr>
          <a:xfrm>
            <a:off x="4741758" y="5600700"/>
            <a:ext cx="8212242" cy="766854"/>
          </a:xfrm>
          <a:prstGeom prst="rect">
            <a:avLst/>
          </a:prstGeom>
        </p:spPr>
        <p:txBody>
          <a:bodyPr lIns="0" tIns="0" rIns="0" bIns="0" rtlCol="0" anchor="t">
            <a:spAutoFit/>
          </a:bodyPr>
          <a:lstStyle/>
          <a:p>
            <a:pPr algn="ctr">
              <a:lnSpc>
                <a:spcPts val="6095"/>
              </a:lnSpc>
            </a:pPr>
            <a:r>
              <a:rPr lang="en-US" sz="4799" spc="-163" dirty="0">
                <a:solidFill>
                  <a:srgbClr val="94BED4"/>
                </a:solidFill>
                <a:latin typeface="Droid Serif Bold"/>
              </a:rPr>
              <a:t>John Black</a:t>
            </a:r>
          </a:p>
        </p:txBody>
      </p:sp>
      <p:sp>
        <p:nvSpPr>
          <p:cNvPr id="14" name="TextBox 14"/>
          <p:cNvSpPr txBox="1"/>
          <p:nvPr/>
        </p:nvSpPr>
        <p:spPr>
          <a:xfrm>
            <a:off x="5137541" y="6515100"/>
            <a:ext cx="7613764" cy="696922"/>
          </a:xfrm>
          <a:prstGeom prst="rect">
            <a:avLst/>
          </a:prstGeom>
        </p:spPr>
        <p:txBody>
          <a:bodyPr lIns="0" tIns="0" rIns="0" bIns="0" rtlCol="0" anchor="t">
            <a:spAutoFit/>
          </a:bodyPr>
          <a:lstStyle/>
          <a:p>
            <a:pPr algn="ctr">
              <a:lnSpc>
                <a:spcPts val="2793"/>
              </a:lnSpc>
            </a:pPr>
            <a:r>
              <a:rPr lang="en-US" sz="2199" dirty="0">
                <a:solidFill>
                  <a:srgbClr val="94BED4"/>
                </a:solidFill>
                <a:latin typeface="Droid Serif Italics"/>
              </a:rPr>
              <a:t>Chair, Transportation Penny Advisory Committee</a:t>
            </a:r>
            <a:br>
              <a:rPr lang="en-US" sz="2199" dirty="0">
                <a:solidFill>
                  <a:srgbClr val="94BED4"/>
                </a:solidFill>
                <a:latin typeface="Droid Serif Italics"/>
              </a:rPr>
            </a:br>
            <a:r>
              <a:rPr lang="en-US" sz="2199" dirty="0">
                <a:solidFill>
                  <a:srgbClr val="94BED4"/>
                </a:solidFill>
                <a:latin typeface="Droid Serif Italics"/>
              </a:rPr>
              <a:t>(TPAC)</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4816593" cy="2709333"/>
          </a:xfrm>
        </p:grpSpPr>
        <p:sp>
          <p:nvSpPr>
            <p:cNvPr id="3" name="Freeform 3"/>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193D6A"/>
            </a:solidFill>
          </p:spPr>
        </p:sp>
        <p:sp>
          <p:nvSpPr>
            <p:cNvPr id="4" name="TextBox 4"/>
            <p:cNvSpPr txBox="1"/>
            <p:nvPr/>
          </p:nvSpPr>
          <p:spPr>
            <a:xfrm>
              <a:off x="0" y="-38100"/>
              <a:ext cx="4816593" cy="2747433"/>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rot="724886">
            <a:off x="-5237623" y="6635216"/>
            <a:ext cx="13431064" cy="5982929"/>
          </a:xfrm>
          <a:custGeom>
            <a:avLst/>
            <a:gdLst/>
            <a:ahLst/>
            <a:cxnLst/>
            <a:rect l="l" t="t" r="r" b="b"/>
            <a:pathLst>
              <a:path w="13431064" h="5982929">
                <a:moveTo>
                  <a:pt x="0" y="0"/>
                </a:moveTo>
                <a:lnTo>
                  <a:pt x="13431065" y="0"/>
                </a:lnTo>
                <a:lnTo>
                  <a:pt x="13431065" y="5982929"/>
                </a:lnTo>
                <a:lnTo>
                  <a:pt x="0" y="598292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12480113" y="1660662"/>
            <a:ext cx="7289526" cy="7289526"/>
          </a:xfrm>
          <a:custGeom>
            <a:avLst/>
            <a:gdLst/>
            <a:ahLst/>
            <a:cxnLst/>
            <a:rect l="l" t="t" r="r" b="b"/>
            <a:pathLst>
              <a:path w="7289526" h="7289526">
                <a:moveTo>
                  <a:pt x="0" y="0"/>
                </a:moveTo>
                <a:lnTo>
                  <a:pt x="7289526" y="0"/>
                </a:lnTo>
                <a:lnTo>
                  <a:pt x="7289526" y="7289526"/>
                </a:lnTo>
                <a:lnTo>
                  <a:pt x="0" y="7289526"/>
                </a:lnTo>
                <a:lnTo>
                  <a:pt x="0" y="0"/>
                </a:lnTo>
                <a:close/>
              </a:path>
            </a:pathLst>
          </a:custGeom>
          <a:blipFill>
            <a:blip r:embed="rId4">
              <a:alphaModFix amt="32999"/>
              <a:extLst>
                <a:ext uri="{96DAC541-7B7A-43D3-8B79-37D633B846F1}">
                  <asvg:svgBlip xmlns:asvg="http://schemas.microsoft.com/office/drawing/2016/SVG/main" r:embed="rId5"/>
                </a:ext>
              </a:extLst>
            </a:blip>
            <a:stretch>
              <a:fillRect/>
            </a:stretch>
          </a:blipFill>
        </p:spPr>
      </p:sp>
      <p:sp>
        <p:nvSpPr>
          <p:cNvPr id="7" name="Freeform 7"/>
          <p:cNvSpPr/>
          <p:nvPr/>
        </p:nvSpPr>
        <p:spPr>
          <a:xfrm flipH="1" flipV="1">
            <a:off x="8061011" y="6996644"/>
            <a:ext cx="10365741" cy="4617466"/>
          </a:xfrm>
          <a:custGeom>
            <a:avLst/>
            <a:gdLst/>
            <a:ahLst/>
            <a:cxnLst/>
            <a:rect l="l" t="t" r="r" b="b"/>
            <a:pathLst>
              <a:path w="10365741" h="4617466">
                <a:moveTo>
                  <a:pt x="10365741" y="4617466"/>
                </a:moveTo>
                <a:lnTo>
                  <a:pt x="0" y="4617466"/>
                </a:lnTo>
                <a:lnTo>
                  <a:pt x="0" y="0"/>
                </a:lnTo>
                <a:lnTo>
                  <a:pt x="10365741" y="0"/>
                </a:lnTo>
                <a:lnTo>
                  <a:pt x="10365741" y="4617466"/>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8" name="TextBox 8"/>
          <p:cNvSpPr txBox="1"/>
          <p:nvPr/>
        </p:nvSpPr>
        <p:spPr>
          <a:xfrm>
            <a:off x="-4" y="3326184"/>
            <a:ext cx="18288000" cy="3082767"/>
          </a:xfrm>
          <a:prstGeom prst="rect">
            <a:avLst/>
          </a:prstGeom>
        </p:spPr>
        <p:txBody>
          <a:bodyPr lIns="0" tIns="0" rIns="0" bIns="0" rtlCol="0" anchor="t">
            <a:spAutoFit/>
          </a:bodyPr>
          <a:lstStyle/>
          <a:p>
            <a:pPr algn="ctr">
              <a:lnSpc>
                <a:spcPts val="12000"/>
              </a:lnSpc>
            </a:pPr>
            <a:r>
              <a:rPr lang="en-US" sz="12500" spc="-1193" dirty="0">
                <a:solidFill>
                  <a:srgbClr val="FFFFFF"/>
                </a:solidFill>
                <a:latin typeface="Droid Serif Bold"/>
              </a:rPr>
              <a:t>Community</a:t>
            </a:r>
            <a:br>
              <a:rPr lang="en-US" sz="12500" spc="-1193" dirty="0">
                <a:solidFill>
                  <a:srgbClr val="FFFFFF"/>
                </a:solidFill>
                <a:latin typeface="Droid Serif Bold"/>
              </a:rPr>
            </a:br>
            <a:r>
              <a:rPr lang="en-US" sz="12500" spc="-1193" dirty="0">
                <a:solidFill>
                  <a:srgbClr val="FFFFFF"/>
                </a:solidFill>
                <a:latin typeface="Droid Serif Bold"/>
              </a:rPr>
              <a:t>Questions</a:t>
            </a:r>
          </a:p>
        </p:txBody>
      </p:sp>
      <p:grpSp>
        <p:nvGrpSpPr>
          <p:cNvPr id="9" name="Group 9"/>
          <p:cNvGrpSpPr/>
          <p:nvPr/>
        </p:nvGrpSpPr>
        <p:grpSpPr>
          <a:xfrm>
            <a:off x="6832290" y="-648614"/>
            <a:ext cx="4623412" cy="4623412"/>
            <a:chOff x="0" y="0"/>
            <a:chExt cx="6164550" cy="6164550"/>
          </a:xfrm>
        </p:grpSpPr>
        <p:sp>
          <p:nvSpPr>
            <p:cNvPr id="10" name="Freeform 10"/>
            <p:cNvSpPr/>
            <p:nvPr/>
          </p:nvSpPr>
          <p:spPr>
            <a:xfrm>
              <a:off x="0" y="0"/>
              <a:ext cx="6164550" cy="6164550"/>
            </a:xfrm>
            <a:custGeom>
              <a:avLst/>
              <a:gdLst/>
              <a:ahLst/>
              <a:cxnLst/>
              <a:rect l="l" t="t" r="r" b="b"/>
              <a:pathLst>
                <a:path w="6164550" h="6164550">
                  <a:moveTo>
                    <a:pt x="0" y="0"/>
                  </a:moveTo>
                  <a:lnTo>
                    <a:pt x="6164550" y="0"/>
                  </a:lnTo>
                  <a:lnTo>
                    <a:pt x="6164550" y="6164550"/>
                  </a:lnTo>
                  <a:lnTo>
                    <a:pt x="0" y="6164550"/>
                  </a:lnTo>
                  <a:lnTo>
                    <a:pt x="0" y="0"/>
                  </a:lnTo>
                  <a:close/>
                </a:path>
              </a:pathLst>
            </a:custGeom>
            <a: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a:blipFill>
          </p:spPr>
        </p:sp>
        <p:sp>
          <p:nvSpPr>
            <p:cNvPr id="11" name="Freeform 11"/>
            <p:cNvSpPr/>
            <p:nvPr/>
          </p:nvSpPr>
          <p:spPr>
            <a:xfrm>
              <a:off x="1714619" y="1857076"/>
              <a:ext cx="2820930" cy="2364780"/>
            </a:xfrm>
            <a:custGeom>
              <a:avLst/>
              <a:gdLst/>
              <a:ahLst/>
              <a:cxnLst/>
              <a:rect l="l" t="t" r="r" b="b"/>
              <a:pathLst>
                <a:path w="2820930" h="2364780">
                  <a:moveTo>
                    <a:pt x="0" y="0"/>
                  </a:moveTo>
                  <a:lnTo>
                    <a:pt x="2820930" y="0"/>
                  </a:lnTo>
                  <a:lnTo>
                    <a:pt x="2820930" y="2364779"/>
                  </a:lnTo>
                  <a:lnTo>
                    <a:pt x="0" y="2364779"/>
                  </a:lnTo>
                  <a:lnTo>
                    <a:pt x="0" y="0"/>
                  </a:lnTo>
                  <a:close/>
                </a:path>
              </a:pathLst>
            </a:custGeom>
            <a:blipFill>
              <a:blip r:embed="rId8" cstate="screen">
                <a:extLst>
                  <a:ext uri="{28A0092B-C50C-407E-A947-70E740481C1C}">
                    <a14:useLocalDpi xmlns:a14="http://schemas.microsoft.com/office/drawing/2010/main"/>
                  </a:ext>
                </a:extLst>
              </a:blip>
              <a:stretch>
                <a:fillRect/>
              </a:stretch>
            </a:blipFill>
          </p:spPr>
        </p:sp>
      </p:grpSp>
      <p:sp>
        <p:nvSpPr>
          <p:cNvPr id="12" name="Freeform 12"/>
          <p:cNvSpPr/>
          <p:nvPr/>
        </p:nvSpPr>
        <p:spPr>
          <a:xfrm>
            <a:off x="-1326795" y="-1289364"/>
            <a:ext cx="7289526" cy="7289526"/>
          </a:xfrm>
          <a:custGeom>
            <a:avLst/>
            <a:gdLst/>
            <a:ahLst/>
            <a:cxnLst/>
            <a:rect l="l" t="t" r="r" b="b"/>
            <a:pathLst>
              <a:path w="7289526" h="7289526">
                <a:moveTo>
                  <a:pt x="0" y="0"/>
                </a:moveTo>
                <a:lnTo>
                  <a:pt x="7289526" y="0"/>
                </a:lnTo>
                <a:lnTo>
                  <a:pt x="7289526" y="7289526"/>
                </a:lnTo>
                <a:lnTo>
                  <a:pt x="0" y="7289526"/>
                </a:lnTo>
                <a:lnTo>
                  <a:pt x="0" y="0"/>
                </a:lnTo>
                <a:close/>
              </a:path>
            </a:pathLst>
          </a:custGeom>
          <a:blipFill>
            <a:blip r:embed="rId4">
              <a:alphaModFix amt="32999"/>
              <a:extLst>
                <a:ext uri="{96DAC541-7B7A-43D3-8B79-37D633B846F1}">
                  <asvg:svgBlip xmlns:asvg="http://schemas.microsoft.com/office/drawing/2016/SVG/main" r:embed="rId5"/>
                </a:ext>
              </a:extLst>
            </a:blip>
            <a:stretch>
              <a:fillRect/>
            </a:stretch>
          </a:blipFill>
        </p:spPr>
      </p:sp>
    </p:spTree>
    <p:extLst>
      <p:ext uri="{BB962C8B-B14F-4D97-AF65-F5344CB8AC3E}">
        <p14:creationId xmlns:p14="http://schemas.microsoft.com/office/powerpoint/2010/main" val="134254504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4816593" cy="2709333"/>
          </a:xfrm>
        </p:grpSpPr>
        <p:sp>
          <p:nvSpPr>
            <p:cNvPr id="3" name="Freeform 3"/>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193D6A"/>
            </a:solidFill>
          </p:spPr>
        </p:sp>
        <p:sp>
          <p:nvSpPr>
            <p:cNvPr id="4" name="TextBox 4"/>
            <p:cNvSpPr txBox="1"/>
            <p:nvPr/>
          </p:nvSpPr>
          <p:spPr>
            <a:xfrm>
              <a:off x="0" y="-38100"/>
              <a:ext cx="4816593" cy="2747433"/>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rot="724886">
            <a:off x="-5237623" y="6635216"/>
            <a:ext cx="13431064" cy="5982929"/>
          </a:xfrm>
          <a:custGeom>
            <a:avLst/>
            <a:gdLst/>
            <a:ahLst/>
            <a:cxnLst/>
            <a:rect l="l" t="t" r="r" b="b"/>
            <a:pathLst>
              <a:path w="13431064" h="5982929">
                <a:moveTo>
                  <a:pt x="0" y="0"/>
                </a:moveTo>
                <a:lnTo>
                  <a:pt x="13431065" y="0"/>
                </a:lnTo>
                <a:lnTo>
                  <a:pt x="13431065" y="5982929"/>
                </a:lnTo>
                <a:lnTo>
                  <a:pt x="0" y="598292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12480113" y="1660662"/>
            <a:ext cx="7289526" cy="7289526"/>
          </a:xfrm>
          <a:custGeom>
            <a:avLst/>
            <a:gdLst/>
            <a:ahLst/>
            <a:cxnLst/>
            <a:rect l="l" t="t" r="r" b="b"/>
            <a:pathLst>
              <a:path w="7289526" h="7289526">
                <a:moveTo>
                  <a:pt x="0" y="0"/>
                </a:moveTo>
                <a:lnTo>
                  <a:pt x="7289526" y="0"/>
                </a:lnTo>
                <a:lnTo>
                  <a:pt x="7289526" y="7289526"/>
                </a:lnTo>
                <a:lnTo>
                  <a:pt x="0" y="7289526"/>
                </a:lnTo>
                <a:lnTo>
                  <a:pt x="0" y="0"/>
                </a:lnTo>
                <a:close/>
              </a:path>
            </a:pathLst>
          </a:custGeom>
          <a:blipFill>
            <a:blip r:embed="rId4">
              <a:alphaModFix amt="32999"/>
              <a:extLst>
                <a:ext uri="{96DAC541-7B7A-43D3-8B79-37D633B846F1}">
                  <asvg:svgBlip xmlns:asvg="http://schemas.microsoft.com/office/drawing/2016/SVG/main" r:embed="rId5"/>
                </a:ext>
              </a:extLst>
            </a:blip>
            <a:stretch>
              <a:fillRect/>
            </a:stretch>
          </a:blipFill>
        </p:spPr>
      </p:sp>
      <p:sp>
        <p:nvSpPr>
          <p:cNvPr id="7" name="Freeform 7"/>
          <p:cNvSpPr/>
          <p:nvPr/>
        </p:nvSpPr>
        <p:spPr>
          <a:xfrm flipH="1" flipV="1">
            <a:off x="8061011" y="6996644"/>
            <a:ext cx="10365741" cy="4617466"/>
          </a:xfrm>
          <a:custGeom>
            <a:avLst/>
            <a:gdLst/>
            <a:ahLst/>
            <a:cxnLst/>
            <a:rect l="l" t="t" r="r" b="b"/>
            <a:pathLst>
              <a:path w="10365741" h="4617466">
                <a:moveTo>
                  <a:pt x="10365741" y="4617466"/>
                </a:moveTo>
                <a:lnTo>
                  <a:pt x="0" y="4617466"/>
                </a:lnTo>
                <a:lnTo>
                  <a:pt x="0" y="0"/>
                </a:lnTo>
                <a:lnTo>
                  <a:pt x="10365741" y="0"/>
                </a:lnTo>
                <a:lnTo>
                  <a:pt x="10365741" y="4617466"/>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9" name="Group 9"/>
          <p:cNvGrpSpPr/>
          <p:nvPr/>
        </p:nvGrpSpPr>
        <p:grpSpPr>
          <a:xfrm>
            <a:off x="6832290" y="-648614"/>
            <a:ext cx="4623412" cy="4623412"/>
            <a:chOff x="0" y="0"/>
            <a:chExt cx="6164550" cy="6164550"/>
          </a:xfrm>
        </p:grpSpPr>
        <p:sp>
          <p:nvSpPr>
            <p:cNvPr id="10" name="Freeform 10"/>
            <p:cNvSpPr/>
            <p:nvPr/>
          </p:nvSpPr>
          <p:spPr>
            <a:xfrm>
              <a:off x="0" y="0"/>
              <a:ext cx="6164550" cy="6164550"/>
            </a:xfrm>
            <a:custGeom>
              <a:avLst/>
              <a:gdLst/>
              <a:ahLst/>
              <a:cxnLst/>
              <a:rect l="l" t="t" r="r" b="b"/>
              <a:pathLst>
                <a:path w="6164550" h="6164550">
                  <a:moveTo>
                    <a:pt x="0" y="0"/>
                  </a:moveTo>
                  <a:lnTo>
                    <a:pt x="6164550" y="0"/>
                  </a:lnTo>
                  <a:lnTo>
                    <a:pt x="6164550" y="6164550"/>
                  </a:lnTo>
                  <a:lnTo>
                    <a:pt x="0" y="6164550"/>
                  </a:lnTo>
                  <a:lnTo>
                    <a:pt x="0" y="0"/>
                  </a:lnTo>
                  <a:close/>
                </a:path>
              </a:pathLst>
            </a:custGeom>
            <a: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a:blipFill>
          </p:spPr>
        </p:sp>
        <p:sp>
          <p:nvSpPr>
            <p:cNvPr id="11" name="Freeform 11"/>
            <p:cNvSpPr/>
            <p:nvPr/>
          </p:nvSpPr>
          <p:spPr>
            <a:xfrm>
              <a:off x="1714619" y="1857076"/>
              <a:ext cx="2820930" cy="2364780"/>
            </a:xfrm>
            <a:custGeom>
              <a:avLst/>
              <a:gdLst/>
              <a:ahLst/>
              <a:cxnLst/>
              <a:rect l="l" t="t" r="r" b="b"/>
              <a:pathLst>
                <a:path w="2820930" h="2364780">
                  <a:moveTo>
                    <a:pt x="0" y="0"/>
                  </a:moveTo>
                  <a:lnTo>
                    <a:pt x="2820930" y="0"/>
                  </a:lnTo>
                  <a:lnTo>
                    <a:pt x="2820930" y="2364779"/>
                  </a:lnTo>
                  <a:lnTo>
                    <a:pt x="0" y="2364779"/>
                  </a:lnTo>
                  <a:lnTo>
                    <a:pt x="0" y="0"/>
                  </a:lnTo>
                  <a:close/>
                </a:path>
              </a:pathLst>
            </a:custGeom>
            <a:blipFill>
              <a:blip r:embed="rId8" cstate="screen">
                <a:extLst>
                  <a:ext uri="{28A0092B-C50C-407E-A947-70E740481C1C}">
                    <a14:useLocalDpi xmlns:a14="http://schemas.microsoft.com/office/drawing/2010/main"/>
                  </a:ext>
                </a:extLst>
              </a:blip>
              <a:stretch>
                <a:fillRect/>
              </a:stretch>
            </a:blipFill>
          </p:spPr>
        </p:sp>
      </p:grpSp>
      <p:sp>
        <p:nvSpPr>
          <p:cNvPr id="12" name="Freeform 12"/>
          <p:cNvSpPr/>
          <p:nvPr/>
        </p:nvSpPr>
        <p:spPr>
          <a:xfrm>
            <a:off x="-1326795" y="-1289364"/>
            <a:ext cx="7289526" cy="7289526"/>
          </a:xfrm>
          <a:custGeom>
            <a:avLst/>
            <a:gdLst/>
            <a:ahLst/>
            <a:cxnLst/>
            <a:rect l="l" t="t" r="r" b="b"/>
            <a:pathLst>
              <a:path w="7289526" h="7289526">
                <a:moveTo>
                  <a:pt x="0" y="0"/>
                </a:moveTo>
                <a:lnTo>
                  <a:pt x="7289526" y="0"/>
                </a:lnTo>
                <a:lnTo>
                  <a:pt x="7289526" y="7289526"/>
                </a:lnTo>
                <a:lnTo>
                  <a:pt x="0" y="7289526"/>
                </a:lnTo>
                <a:lnTo>
                  <a:pt x="0" y="0"/>
                </a:lnTo>
                <a:close/>
              </a:path>
            </a:pathLst>
          </a:custGeom>
          <a:blipFill>
            <a:blip r:embed="rId4">
              <a:alphaModFix amt="32999"/>
              <a:extLst>
                <a:ext uri="{96DAC541-7B7A-43D3-8B79-37D633B846F1}">
                  <asvg:svgBlip xmlns:asvg="http://schemas.microsoft.com/office/drawing/2016/SVG/main" r:embed="rId5"/>
                </a:ext>
              </a:extLst>
            </a:blip>
            <a:stretch>
              <a:fillRect/>
            </a:stretch>
          </a:blipFill>
        </p:spPr>
      </p:sp>
      <p:pic>
        <p:nvPicPr>
          <p:cNvPr id="14" name="Picture 13">
            <a:extLst>
              <a:ext uri="{FF2B5EF4-FFF2-40B4-BE49-F238E27FC236}">
                <a16:creationId xmlns:a16="http://schemas.microsoft.com/office/drawing/2014/main" id="{DD0E8A4C-C9D5-4688-B4A3-7CCE899F805E}"/>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1143" y="643"/>
            <a:ext cx="18285714" cy="10285714"/>
          </a:xfrm>
          <a:prstGeom prst="rect">
            <a:avLst/>
          </a:prstGeom>
        </p:spPr>
      </p:pic>
    </p:spTree>
    <p:extLst>
      <p:ext uri="{BB962C8B-B14F-4D97-AF65-F5344CB8AC3E}">
        <p14:creationId xmlns:p14="http://schemas.microsoft.com/office/powerpoint/2010/main" val="391614180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4816593" cy="2709333"/>
          </a:xfrm>
        </p:grpSpPr>
        <p:sp>
          <p:nvSpPr>
            <p:cNvPr id="3" name="Freeform 3"/>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193D6A"/>
            </a:solidFill>
          </p:spPr>
        </p:sp>
        <p:sp>
          <p:nvSpPr>
            <p:cNvPr id="4" name="TextBox 4"/>
            <p:cNvSpPr txBox="1"/>
            <p:nvPr/>
          </p:nvSpPr>
          <p:spPr>
            <a:xfrm>
              <a:off x="0" y="-38100"/>
              <a:ext cx="4816593" cy="2747433"/>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rot="724886">
            <a:off x="-5205192" y="6644740"/>
            <a:ext cx="13431064" cy="5982929"/>
          </a:xfrm>
          <a:custGeom>
            <a:avLst/>
            <a:gdLst/>
            <a:ahLst/>
            <a:cxnLst/>
            <a:rect l="l" t="t" r="r" b="b"/>
            <a:pathLst>
              <a:path w="13431064" h="5982929">
                <a:moveTo>
                  <a:pt x="0" y="0"/>
                </a:moveTo>
                <a:lnTo>
                  <a:pt x="13431065" y="0"/>
                </a:lnTo>
                <a:lnTo>
                  <a:pt x="13431065" y="5982929"/>
                </a:lnTo>
                <a:lnTo>
                  <a:pt x="0" y="598292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12480113" y="1660662"/>
            <a:ext cx="7289526" cy="7289526"/>
          </a:xfrm>
          <a:custGeom>
            <a:avLst/>
            <a:gdLst/>
            <a:ahLst/>
            <a:cxnLst/>
            <a:rect l="l" t="t" r="r" b="b"/>
            <a:pathLst>
              <a:path w="7289526" h="7289526">
                <a:moveTo>
                  <a:pt x="0" y="0"/>
                </a:moveTo>
                <a:lnTo>
                  <a:pt x="7289526" y="0"/>
                </a:lnTo>
                <a:lnTo>
                  <a:pt x="7289526" y="7289526"/>
                </a:lnTo>
                <a:lnTo>
                  <a:pt x="0" y="7289526"/>
                </a:lnTo>
                <a:lnTo>
                  <a:pt x="0" y="0"/>
                </a:lnTo>
                <a:close/>
              </a:path>
            </a:pathLst>
          </a:custGeom>
          <a:blipFill>
            <a:blip r:embed="rId4">
              <a:alphaModFix amt="32999"/>
              <a:extLst>
                <a:ext uri="{96DAC541-7B7A-43D3-8B79-37D633B846F1}">
                  <asvg:svgBlip xmlns:asvg="http://schemas.microsoft.com/office/drawing/2016/SVG/main" r:embed="rId5"/>
                </a:ext>
              </a:extLst>
            </a:blip>
            <a:stretch>
              <a:fillRect/>
            </a:stretch>
          </a:blipFill>
        </p:spPr>
      </p:sp>
      <p:sp>
        <p:nvSpPr>
          <p:cNvPr id="7" name="Freeform 7"/>
          <p:cNvSpPr/>
          <p:nvPr/>
        </p:nvSpPr>
        <p:spPr>
          <a:xfrm flipH="1" flipV="1">
            <a:off x="8061011" y="6996644"/>
            <a:ext cx="10365741" cy="4617466"/>
          </a:xfrm>
          <a:custGeom>
            <a:avLst/>
            <a:gdLst/>
            <a:ahLst/>
            <a:cxnLst/>
            <a:rect l="l" t="t" r="r" b="b"/>
            <a:pathLst>
              <a:path w="10365741" h="4617466">
                <a:moveTo>
                  <a:pt x="10365741" y="4617466"/>
                </a:moveTo>
                <a:lnTo>
                  <a:pt x="0" y="4617466"/>
                </a:lnTo>
                <a:lnTo>
                  <a:pt x="0" y="0"/>
                </a:lnTo>
                <a:lnTo>
                  <a:pt x="10365741" y="0"/>
                </a:lnTo>
                <a:lnTo>
                  <a:pt x="10365741" y="4617466"/>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8" name="Group 8"/>
          <p:cNvGrpSpPr/>
          <p:nvPr/>
        </p:nvGrpSpPr>
        <p:grpSpPr>
          <a:xfrm>
            <a:off x="5611005" y="2720965"/>
            <a:ext cx="7065991" cy="4635119"/>
            <a:chOff x="0" y="323850"/>
            <a:chExt cx="9421321" cy="6180158"/>
          </a:xfrm>
        </p:grpSpPr>
        <p:sp>
          <p:nvSpPr>
            <p:cNvPr id="9" name="TextBox 9"/>
            <p:cNvSpPr txBox="1"/>
            <p:nvPr/>
          </p:nvSpPr>
          <p:spPr>
            <a:xfrm>
              <a:off x="2519405" y="2131496"/>
              <a:ext cx="4826340" cy="1630810"/>
            </a:xfrm>
            <a:prstGeom prst="rect">
              <a:avLst/>
            </a:prstGeom>
          </p:spPr>
          <p:txBody>
            <a:bodyPr lIns="0" tIns="0" rIns="0" bIns="0" rtlCol="0" anchor="t">
              <a:spAutoFit/>
            </a:bodyPr>
            <a:lstStyle/>
            <a:p>
              <a:pPr algn="ctr">
                <a:lnSpc>
                  <a:spcPts val="10283"/>
                </a:lnSpc>
              </a:pPr>
              <a:r>
                <a:rPr lang="en-US" sz="7345" dirty="0">
                  <a:solidFill>
                    <a:srgbClr val="FFFFFF"/>
                  </a:solidFill>
                  <a:latin typeface="Droid Serif"/>
                </a:rPr>
                <a:t>OF THE </a:t>
              </a:r>
            </a:p>
          </p:txBody>
        </p:sp>
        <p:sp>
          <p:nvSpPr>
            <p:cNvPr id="10" name="TextBox 10"/>
            <p:cNvSpPr txBox="1"/>
            <p:nvPr/>
          </p:nvSpPr>
          <p:spPr>
            <a:xfrm>
              <a:off x="373144" y="3639199"/>
              <a:ext cx="9048177" cy="2864809"/>
            </a:xfrm>
            <a:prstGeom prst="rect">
              <a:avLst/>
            </a:prstGeom>
          </p:spPr>
          <p:txBody>
            <a:bodyPr lIns="0" tIns="0" rIns="0" bIns="0" rtlCol="0" anchor="t">
              <a:spAutoFit/>
            </a:bodyPr>
            <a:lstStyle/>
            <a:p>
              <a:pPr algn="ctr">
                <a:lnSpc>
                  <a:spcPts val="15393"/>
                </a:lnSpc>
              </a:pPr>
              <a:r>
                <a:rPr lang="en-US" sz="15707" spc="-801">
                  <a:solidFill>
                    <a:srgbClr val="FFFFFF"/>
                  </a:solidFill>
                  <a:latin typeface="Droid Serif Bold"/>
                </a:rPr>
                <a:t>PENNY</a:t>
              </a:r>
            </a:p>
          </p:txBody>
        </p:sp>
        <p:sp>
          <p:nvSpPr>
            <p:cNvPr id="11" name="TextBox 11"/>
            <p:cNvSpPr txBox="1"/>
            <p:nvPr/>
          </p:nvSpPr>
          <p:spPr>
            <a:xfrm>
              <a:off x="0" y="323850"/>
              <a:ext cx="9421321" cy="2864856"/>
            </a:xfrm>
            <a:prstGeom prst="rect">
              <a:avLst/>
            </a:prstGeom>
          </p:spPr>
          <p:txBody>
            <a:bodyPr lIns="0" tIns="0" rIns="0" bIns="0" rtlCol="0" anchor="t">
              <a:spAutoFit/>
            </a:bodyPr>
            <a:lstStyle/>
            <a:p>
              <a:pPr algn="ctr">
                <a:lnSpc>
                  <a:spcPts val="15394"/>
                </a:lnSpc>
              </a:pPr>
              <a:r>
                <a:rPr lang="en-US" sz="15708" spc="-1193">
                  <a:solidFill>
                    <a:srgbClr val="FFFFFF"/>
                  </a:solidFill>
                  <a:latin typeface="Droid Serif Bold"/>
                </a:rPr>
                <a:t>STATE</a:t>
              </a:r>
            </a:p>
          </p:txBody>
        </p:sp>
        <p:sp>
          <p:nvSpPr>
            <p:cNvPr id="12" name="Freeform 12"/>
            <p:cNvSpPr/>
            <p:nvPr/>
          </p:nvSpPr>
          <p:spPr>
            <a:xfrm>
              <a:off x="307106" y="3015056"/>
              <a:ext cx="1991624" cy="237721"/>
            </a:xfrm>
            <a:custGeom>
              <a:avLst/>
              <a:gdLst/>
              <a:ahLst/>
              <a:cxnLst/>
              <a:rect l="l" t="t" r="r" b="b"/>
              <a:pathLst>
                <a:path w="1991624" h="237721">
                  <a:moveTo>
                    <a:pt x="0" y="0"/>
                  </a:moveTo>
                  <a:lnTo>
                    <a:pt x="1991624" y="0"/>
                  </a:lnTo>
                  <a:lnTo>
                    <a:pt x="1991624" y="237721"/>
                  </a:lnTo>
                  <a:lnTo>
                    <a:pt x="0" y="237721"/>
                  </a:lnTo>
                  <a:lnTo>
                    <a:pt x="0" y="0"/>
                  </a:lnTo>
                  <a:close/>
                </a:path>
              </a:pathLst>
            </a:custGeom>
            <a: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l="-165245"/>
              </a:stretch>
            </a:blipFill>
          </p:spPr>
        </p:sp>
        <p:sp>
          <p:nvSpPr>
            <p:cNvPr id="13" name="Freeform 13"/>
            <p:cNvSpPr/>
            <p:nvPr/>
          </p:nvSpPr>
          <p:spPr>
            <a:xfrm>
              <a:off x="7249463" y="3015056"/>
              <a:ext cx="2153325" cy="237721"/>
            </a:xfrm>
            <a:custGeom>
              <a:avLst/>
              <a:gdLst/>
              <a:ahLst/>
              <a:cxnLst/>
              <a:rect l="l" t="t" r="r" b="b"/>
              <a:pathLst>
                <a:path w="2153325" h="237721">
                  <a:moveTo>
                    <a:pt x="0" y="0"/>
                  </a:moveTo>
                  <a:lnTo>
                    <a:pt x="2153326" y="0"/>
                  </a:lnTo>
                  <a:lnTo>
                    <a:pt x="2153326" y="237721"/>
                  </a:lnTo>
                  <a:lnTo>
                    <a:pt x="0" y="237721"/>
                  </a:lnTo>
                  <a:lnTo>
                    <a:pt x="0" y="0"/>
                  </a:lnTo>
                  <a:close/>
                </a:path>
              </a:pathLst>
            </a:custGeom>
            <a: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r="-145327"/>
              </a:stretch>
            </a:blipFill>
          </p:spPr>
        </p:sp>
      </p:grpSp>
      <p:grpSp>
        <p:nvGrpSpPr>
          <p:cNvPr id="14" name="Group 14"/>
          <p:cNvGrpSpPr/>
          <p:nvPr/>
        </p:nvGrpSpPr>
        <p:grpSpPr>
          <a:xfrm>
            <a:off x="6963549" y="-800100"/>
            <a:ext cx="4623412" cy="4623412"/>
            <a:chOff x="0" y="0"/>
            <a:chExt cx="6164550" cy="6164550"/>
          </a:xfrm>
        </p:grpSpPr>
        <p:sp>
          <p:nvSpPr>
            <p:cNvPr id="15" name="Freeform 15"/>
            <p:cNvSpPr/>
            <p:nvPr/>
          </p:nvSpPr>
          <p:spPr>
            <a:xfrm>
              <a:off x="0" y="0"/>
              <a:ext cx="6164550" cy="6164550"/>
            </a:xfrm>
            <a:custGeom>
              <a:avLst/>
              <a:gdLst/>
              <a:ahLst/>
              <a:cxnLst/>
              <a:rect l="l" t="t" r="r" b="b"/>
              <a:pathLst>
                <a:path w="6164550" h="6164550">
                  <a:moveTo>
                    <a:pt x="0" y="0"/>
                  </a:moveTo>
                  <a:lnTo>
                    <a:pt x="6164550" y="0"/>
                  </a:lnTo>
                  <a:lnTo>
                    <a:pt x="6164550" y="6164550"/>
                  </a:lnTo>
                  <a:lnTo>
                    <a:pt x="0" y="6164550"/>
                  </a:lnTo>
                  <a:lnTo>
                    <a:pt x="0" y="0"/>
                  </a:lnTo>
                  <a:close/>
                </a:path>
              </a:pathLst>
            </a:custGeom>
            <a: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a:blipFill>
          </p:spPr>
        </p:sp>
        <p:sp>
          <p:nvSpPr>
            <p:cNvPr id="16" name="Freeform 16"/>
            <p:cNvSpPr/>
            <p:nvPr/>
          </p:nvSpPr>
          <p:spPr>
            <a:xfrm>
              <a:off x="1714619" y="1857076"/>
              <a:ext cx="2820930" cy="2364780"/>
            </a:xfrm>
            <a:custGeom>
              <a:avLst/>
              <a:gdLst/>
              <a:ahLst/>
              <a:cxnLst/>
              <a:rect l="l" t="t" r="r" b="b"/>
              <a:pathLst>
                <a:path w="2820930" h="2364780">
                  <a:moveTo>
                    <a:pt x="0" y="0"/>
                  </a:moveTo>
                  <a:lnTo>
                    <a:pt x="2820930" y="0"/>
                  </a:lnTo>
                  <a:lnTo>
                    <a:pt x="2820930" y="2364779"/>
                  </a:lnTo>
                  <a:lnTo>
                    <a:pt x="0" y="2364779"/>
                  </a:lnTo>
                  <a:lnTo>
                    <a:pt x="0" y="0"/>
                  </a:lnTo>
                  <a:close/>
                </a:path>
              </a:pathLst>
            </a:custGeom>
            <a:blipFill>
              <a:blip r:embed="rId10" cstate="screen">
                <a:extLst>
                  <a:ext uri="{28A0092B-C50C-407E-A947-70E740481C1C}">
                    <a14:useLocalDpi xmlns:a14="http://schemas.microsoft.com/office/drawing/2010/main"/>
                  </a:ext>
                </a:extLst>
              </a:blip>
              <a:stretch>
                <a:fillRect/>
              </a:stretch>
            </a:blipFill>
          </p:spPr>
        </p:sp>
      </p:grpSp>
      <p:sp>
        <p:nvSpPr>
          <p:cNvPr id="17" name="Freeform 17"/>
          <p:cNvSpPr/>
          <p:nvPr/>
        </p:nvSpPr>
        <p:spPr>
          <a:xfrm>
            <a:off x="-1326795" y="-1289364"/>
            <a:ext cx="7289526" cy="7289526"/>
          </a:xfrm>
          <a:custGeom>
            <a:avLst/>
            <a:gdLst/>
            <a:ahLst/>
            <a:cxnLst/>
            <a:rect l="l" t="t" r="r" b="b"/>
            <a:pathLst>
              <a:path w="7289526" h="7289526">
                <a:moveTo>
                  <a:pt x="0" y="0"/>
                </a:moveTo>
                <a:lnTo>
                  <a:pt x="7289526" y="0"/>
                </a:lnTo>
                <a:lnTo>
                  <a:pt x="7289526" y="7289526"/>
                </a:lnTo>
                <a:lnTo>
                  <a:pt x="0" y="7289526"/>
                </a:lnTo>
                <a:lnTo>
                  <a:pt x="0" y="0"/>
                </a:lnTo>
                <a:close/>
              </a:path>
            </a:pathLst>
          </a:custGeom>
          <a:blipFill>
            <a:blip r:embed="rId4">
              <a:alphaModFix amt="32999"/>
              <a:extLst>
                <a:ext uri="{96DAC541-7B7A-43D3-8B79-37D633B846F1}">
                  <asvg:svgBlip xmlns:asvg="http://schemas.microsoft.com/office/drawing/2016/SVG/main" r:embed="rId5"/>
                </a:ext>
              </a:extLst>
            </a:blip>
            <a:stretch>
              <a:fillRect/>
            </a:stretch>
          </a:blipFill>
        </p:spPr>
      </p:sp>
      <p:sp>
        <p:nvSpPr>
          <p:cNvPr id="18" name="TextBox 18"/>
          <p:cNvSpPr txBox="1"/>
          <p:nvPr/>
        </p:nvSpPr>
        <p:spPr>
          <a:xfrm>
            <a:off x="452402" y="7068768"/>
            <a:ext cx="18288000" cy="662941"/>
          </a:xfrm>
          <a:prstGeom prst="rect">
            <a:avLst/>
          </a:prstGeom>
        </p:spPr>
        <p:txBody>
          <a:bodyPr lIns="0" tIns="0" rIns="0" bIns="0" rtlCol="0" anchor="t">
            <a:spAutoFit/>
          </a:bodyPr>
          <a:lstStyle/>
          <a:p>
            <a:pPr algn="ctr">
              <a:lnSpc>
                <a:spcPts val="5459"/>
              </a:lnSpc>
            </a:pPr>
            <a:r>
              <a:rPr lang="en-US" sz="3899" spc="2507" dirty="0">
                <a:solidFill>
                  <a:srgbClr val="94BED4"/>
                </a:solidFill>
                <a:latin typeface="Droid Serif"/>
              </a:rPr>
              <a:t>2023</a:t>
            </a:r>
          </a:p>
        </p:txBody>
      </p:sp>
    </p:spTree>
    <p:extLst>
      <p:ext uri="{BB962C8B-B14F-4D97-AF65-F5344CB8AC3E}">
        <p14:creationId xmlns:p14="http://schemas.microsoft.com/office/powerpoint/2010/main" val="371585410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4996</TotalTime>
  <Words>3184</Words>
  <Application>Microsoft Office PowerPoint</Application>
  <PresentationFormat>Custom</PresentationFormat>
  <Paragraphs>817</Paragraphs>
  <Slides>92</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92</vt:i4>
      </vt:variant>
    </vt:vector>
  </HeadingPairs>
  <TitlesOfParts>
    <vt:vector size="101" baseType="lpstr">
      <vt:lpstr>Droid Serif</vt:lpstr>
      <vt:lpstr>Wingdings</vt:lpstr>
      <vt:lpstr>Stratum1 Black</vt:lpstr>
      <vt:lpstr>Droid Serif Italics</vt:lpstr>
      <vt:lpstr>Calibri</vt:lpstr>
      <vt:lpstr>Arial,Sans-Serif</vt:lpstr>
      <vt:lpstr>Arial</vt:lpstr>
      <vt:lpstr>Droid Serif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Real People, Real Riders  Access to Work, Food and Health</vt:lpstr>
      <vt:lpstr>Real People, Real Riders – DART paratransit</vt:lpstr>
      <vt:lpstr>Community Programs and Services Beyond the Road</vt:lpstr>
      <vt:lpstr>PowerPoint Presentation</vt:lpstr>
      <vt:lpstr>PowerPoint Presentation</vt:lpstr>
      <vt:lpstr>Federal Match</vt:lpstr>
      <vt:lpstr>Excellence in Financial Management Award</vt:lpstr>
      <vt:lpstr>Distinguished Budget Award</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State of the Penny Presentation</dc:title>
  <dc:creator>Wayne Thornley</dc:creator>
  <cp:lastModifiedBy>Wayne Thornley</cp:lastModifiedBy>
  <cp:revision>103</cp:revision>
  <dcterms:created xsi:type="dcterms:W3CDTF">2006-08-16T00:00:00Z</dcterms:created>
  <dcterms:modified xsi:type="dcterms:W3CDTF">2023-11-13T16:33:36Z</dcterms:modified>
  <dc:identifier>DAFvqZ5m6a0</dc:identifier>
</cp:coreProperties>
</file>